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A9A2748-7366-40B0-9B94-FEE80A2BFDE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8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AD7DB0-7494-41D0-BC05-05CA5909CDA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26A9962-3D4F-4252-BAC6-BE510B067EDC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13.01.2022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604FECF-2B45-46BB-AACE-8986B1A35C8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126E400-BEC8-4849-A67C-579154CCFB1F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13.01.2022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D14C03D-AAE1-4702-A893-4D7B69EC23A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D2F6F5E-8741-4084-AC39-3A1C26A21F3E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13.01.2022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FA342E0-8EFD-48F5-8984-07866A48287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7-vpr.sdamgia.ru/problem?id=26" TargetMode="External"/><Relationship Id="rId3" Type="http://schemas.openxmlformats.org/officeDocument/2006/relationships/hyperlink" Target="https://math7-vpr.sdamgia.ru/problem?id=18" TargetMode="External"/><Relationship Id="rId7" Type="http://schemas.openxmlformats.org/officeDocument/2006/relationships/hyperlink" Target="https://math7-vpr.sdamgia.ru/problem?id=25" TargetMode="External"/><Relationship Id="rId2" Type="http://schemas.openxmlformats.org/officeDocument/2006/relationships/hyperlink" Target="https://math7-vpr.sdamgia.ru/problem?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7-vpr.sdamgia.ru/problem?id=22" TargetMode="External"/><Relationship Id="rId5" Type="http://schemas.openxmlformats.org/officeDocument/2006/relationships/hyperlink" Target="https://math7-vpr.sdamgia.ru/problem?id=21" TargetMode="External"/><Relationship Id="rId10" Type="http://schemas.openxmlformats.org/officeDocument/2006/relationships/hyperlink" Target="https://math7-vpr.sdamgia.ru/problem?id=28" TargetMode="External"/><Relationship Id="rId4" Type="http://schemas.openxmlformats.org/officeDocument/2006/relationships/hyperlink" Target="https://math7-vpr.sdamgia.ru/problem?id=20" TargetMode="External"/><Relationship Id="rId9" Type="http://schemas.openxmlformats.org/officeDocument/2006/relationships/hyperlink" Target="https://math7-vpr.sdamgia.ru/problem?id=2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1800" y="1060560"/>
            <a:ext cx="10515240" cy="201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 на уроках физики.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18F7FE7-835D-42BE-B3A4-7BA965FAB9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421960" y="4043880"/>
            <a:ext cx="5723280" cy="153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Костицына Т.П.,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учитель физики высшей категории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МАОУ «СОШ № 43 г. Челябинска»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207520" y="-187200"/>
            <a:ext cx="7456680" cy="2122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 Умножение и деление степеней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323080" y="1845000"/>
            <a:ext cx="210744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05000" y="16776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2246400" y="3645000"/>
            <a:ext cx="205560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к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259240" y="2637000"/>
            <a:ext cx="348660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-к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02" name="Line 6"/>
          <p:cNvSpPr/>
          <p:nvPr/>
        </p:nvSpPr>
        <p:spPr>
          <a:xfrm>
            <a:off x="1847520" y="3429000"/>
            <a:ext cx="280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415520" y="116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2"/>
          <a:stretch/>
        </p:blipFill>
        <p:spPr>
          <a:xfrm>
            <a:off x="8112240" y="5617800"/>
            <a:ext cx="2555280" cy="1267200"/>
          </a:xfrm>
          <a:prstGeom prst="rect">
            <a:avLst/>
          </a:prstGeom>
          <a:ln w="0"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2279520" y="0"/>
            <a:ext cx="7632360" cy="8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2060"/>
                </a:solidFill>
                <a:latin typeface="Calibri Light"/>
              </a:rPr>
              <a:t> Вычислить :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356200" y="486720"/>
            <a:ext cx="252216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24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2305440" y="2287080"/>
            <a:ext cx="278100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-10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5391720" y="1279080"/>
            <a:ext cx="514152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24-(-10)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09" name="Line 6"/>
          <p:cNvSpPr/>
          <p:nvPr/>
        </p:nvSpPr>
        <p:spPr>
          <a:xfrm>
            <a:off x="1847520" y="2070720"/>
            <a:ext cx="280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2102040" y="4005000"/>
            <a:ext cx="453060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24+10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6680160" y="4005000"/>
            <a:ext cx="324900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34</a:t>
            </a:r>
            <a:endParaRPr lang="ru-RU" sz="1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343520" y="26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7667640" y="2493000"/>
            <a:ext cx="30949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15·10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38</a:t>
            </a:r>
            <a:endParaRPr lang="ru-RU" sz="8000" b="0" strike="noStrike" spc="-1">
              <a:latin typeface="Arial"/>
            </a:endParaRPr>
          </a:p>
        </p:txBody>
      </p:sp>
      <p:grpSp>
        <p:nvGrpSpPr>
          <p:cNvPr id="214" name="Group 3"/>
          <p:cNvGrpSpPr/>
          <p:nvPr/>
        </p:nvGrpSpPr>
        <p:grpSpPr>
          <a:xfrm>
            <a:off x="1559160" y="2012760"/>
            <a:ext cx="5400720" cy="2339640"/>
            <a:chOff x="1559160" y="2012760"/>
            <a:chExt cx="5400720" cy="2339640"/>
          </a:xfrm>
        </p:grpSpPr>
        <p:sp>
          <p:nvSpPr>
            <p:cNvPr id="215" name="CustomShape 4"/>
            <p:cNvSpPr/>
            <p:nvPr/>
          </p:nvSpPr>
          <p:spPr>
            <a:xfrm>
              <a:off x="1596240" y="2012760"/>
              <a:ext cx="493128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7200" b="0" strike="noStrike" spc="-1">
                  <a:solidFill>
                    <a:srgbClr val="000000"/>
                  </a:solidFill>
                  <a:latin typeface="Calibri"/>
                </a:rPr>
                <a:t>6·10</a:t>
              </a:r>
              <a:r>
                <a:rPr lang="ru-RU" sz="7200" b="0" strike="noStrike" spc="-1" baseline="30000">
                  <a:solidFill>
                    <a:srgbClr val="000000"/>
                  </a:solidFill>
                  <a:latin typeface="Calibri"/>
                </a:rPr>
                <a:t>24</a:t>
              </a:r>
              <a:r>
                <a:rPr lang="ru-RU" sz="7200" b="0" strike="noStrike" spc="-1">
                  <a:solidFill>
                    <a:srgbClr val="000000"/>
                  </a:solidFill>
                  <a:latin typeface="Calibri"/>
                </a:rPr>
                <a:t> ·5·10</a:t>
              </a:r>
              <a:r>
                <a:rPr lang="ru-RU" sz="7200" b="0" strike="noStrike" spc="-1" baseline="30000">
                  <a:solidFill>
                    <a:srgbClr val="000000"/>
                  </a:solidFill>
                  <a:latin typeface="Calibri"/>
                </a:rPr>
                <a:t>12</a:t>
              </a:r>
              <a:endParaRPr lang="ru-RU" sz="7200" b="0" strike="noStrike" spc="-1">
                <a:latin typeface="Arial"/>
              </a:endParaRPr>
            </a:p>
          </p:txBody>
        </p:sp>
        <p:sp>
          <p:nvSpPr>
            <p:cNvPr id="216" name="Line 5"/>
            <p:cNvSpPr/>
            <p:nvPr/>
          </p:nvSpPr>
          <p:spPr>
            <a:xfrm>
              <a:off x="1559160" y="3236760"/>
              <a:ext cx="5400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CustomShape 6"/>
            <p:cNvSpPr/>
            <p:nvPr/>
          </p:nvSpPr>
          <p:spPr>
            <a:xfrm>
              <a:off x="2972520" y="3164760"/>
              <a:ext cx="223236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7200" b="0" strike="noStrike" spc="-1">
                  <a:solidFill>
                    <a:srgbClr val="000000"/>
                  </a:solidFill>
                  <a:latin typeface="Calibri"/>
                </a:rPr>
                <a:t>2·10</a:t>
              </a:r>
              <a:r>
                <a:rPr lang="ru-RU" sz="7200" b="0" strike="noStrike" spc="-1" baseline="30000">
                  <a:solidFill>
                    <a:srgbClr val="000000"/>
                  </a:solidFill>
                  <a:latin typeface="Calibri"/>
                </a:rPr>
                <a:t>-2</a:t>
              </a:r>
              <a:endParaRPr lang="ru-RU" sz="7200" b="0" strike="noStrike" spc="-1">
                <a:latin typeface="Arial"/>
              </a:endParaRPr>
            </a:p>
          </p:txBody>
        </p:sp>
      </p:grpSp>
      <p:sp>
        <p:nvSpPr>
          <p:cNvPr id="218" name="CustomShape 7"/>
          <p:cNvSpPr/>
          <p:nvPr/>
        </p:nvSpPr>
        <p:spPr>
          <a:xfrm>
            <a:off x="6964920" y="2486520"/>
            <a:ext cx="737280" cy="143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8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8800" b="0" strike="noStrike" spc="-1">
              <a:latin typeface="Arial"/>
            </a:endParaRPr>
          </a:p>
        </p:txBody>
      </p:sp>
      <p:sp>
        <p:nvSpPr>
          <p:cNvPr id="219" name="CustomShape 8"/>
          <p:cNvSpPr/>
          <p:nvPr/>
        </p:nvSpPr>
        <p:spPr>
          <a:xfrm>
            <a:off x="2639520" y="4680"/>
            <a:ext cx="7632360" cy="158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2060"/>
                </a:solidFill>
                <a:latin typeface="Calibri Light"/>
              </a:rPr>
              <a:t> Вычислить и представить в стандартном виде: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1708200" y="4581000"/>
            <a:ext cx="737280" cy="143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8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8800" b="0" strike="noStrike" spc="-1">
              <a:latin typeface="Arial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2556720" y="4725000"/>
            <a:ext cx="334764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1,5·10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39</a:t>
            </a:r>
            <a:endParaRPr lang="ru-RU" sz="8000" b="0" strike="noStrike" spc="-1">
              <a:latin typeface="Arial"/>
            </a:endParaRPr>
          </a:p>
        </p:txBody>
      </p:sp>
      <p:pic>
        <p:nvPicPr>
          <p:cNvPr id="222" name="Picture 1"/>
          <p:cNvPicPr/>
          <p:nvPr/>
        </p:nvPicPr>
        <p:blipFill>
          <a:blip r:embed="rId2"/>
          <a:stretch/>
        </p:blipFill>
        <p:spPr>
          <a:xfrm>
            <a:off x="7680240" y="4696200"/>
            <a:ext cx="2987640" cy="216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2639520" y="188640"/>
            <a:ext cx="7344360" cy="1295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 Light"/>
              </a:rPr>
              <a:t> Возведение степени в степень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839600" y="1855080"/>
            <a:ext cx="318312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(10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)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 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417960" y="188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5471640" y="1772640"/>
            <a:ext cx="344088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·к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227" name="CustomShape 5"/>
          <p:cNvSpPr/>
          <p:nvPr/>
        </p:nvSpPr>
        <p:spPr>
          <a:xfrm>
            <a:off x="4611240" y="1917000"/>
            <a:ext cx="502560" cy="15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600" b="0" strike="noStrike" spc="-1" baseline="30000">
                <a:solidFill>
                  <a:srgbClr val="002060"/>
                </a:solidFill>
                <a:latin typeface="Calibri"/>
              </a:rPr>
              <a:t>k</a:t>
            </a:r>
            <a:endParaRPr lang="ru-RU" sz="96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3497040" y="4149000"/>
            <a:ext cx="62136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29" name="CustomShape 7"/>
          <p:cNvSpPr/>
          <p:nvPr/>
        </p:nvSpPr>
        <p:spPr>
          <a:xfrm>
            <a:off x="5573520" y="4149000"/>
            <a:ext cx="225036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·10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-6 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30" name="CustomShape 8"/>
          <p:cNvSpPr/>
          <p:nvPr/>
        </p:nvSpPr>
        <p:spPr>
          <a:xfrm>
            <a:off x="8004960" y="4149000"/>
            <a:ext cx="16304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4·10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-6 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Formula 1"/>
              <p:cNvSpPr txBox="1"/>
              <p:nvPr/>
            </p:nvSpPr>
            <p:spPr>
              <a:xfrm>
                <a:off x="1703520" y="1268640"/>
                <a:ext cx="5241600" cy="15451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12·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·4·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/>
                                        </a:rPr>
                                        <m:t>2∙10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Formula 2"/>
              <p:cNvSpPr txBox="1"/>
              <p:nvPr/>
            </p:nvSpPr>
            <p:spPr>
              <a:xfrm>
                <a:off x="3863880" y="2853000"/>
                <a:ext cx="5700600" cy="15724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12·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·4·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/>
                            </a:rPr>
                            <m:t>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Formula 3"/>
              <p:cNvSpPr txBox="1"/>
              <p:nvPr/>
            </p:nvSpPr>
            <p:spPr>
              <a:xfrm>
                <a:off x="1523880" y="4509000"/>
                <a:ext cx="3398400" cy="15742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12·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34" name="Line 4"/>
          <p:cNvSpPr/>
          <p:nvPr/>
        </p:nvSpPr>
        <p:spPr>
          <a:xfrm>
            <a:off x="5231880" y="3861000"/>
            <a:ext cx="50400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Line 5"/>
          <p:cNvSpPr/>
          <p:nvPr/>
        </p:nvSpPr>
        <p:spPr>
          <a:xfrm>
            <a:off x="6815880" y="2996640"/>
            <a:ext cx="504000" cy="576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Formula 6"/>
              <p:cNvSpPr txBox="1"/>
              <p:nvPr/>
            </p:nvSpPr>
            <p:spPr>
              <a:xfrm>
                <a:off x="4511880" y="4941000"/>
                <a:ext cx="3859200" cy="7974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12·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18−</m:t>
                          </m:r>
                          <m:d>
                            <m:dPr>
                              <m:ctrlPr>
                                <a:rPr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Formula 7"/>
              <p:cNvSpPr txBox="1"/>
              <p:nvPr/>
            </p:nvSpPr>
            <p:spPr>
              <a:xfrm>
                <a:off x="8040240" y="4896720"/>
                <a:ext cx="2868480" cy="7074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12·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38" name="CustomShape 8"/>
          <p:cNvSpPr/>
          <p:nvPr/>
        </p:nvSpPr>
        <p:spPr>
          <a:xfrm>
            <a:off x="2135520" y="-243360"/>
            <a:ext cx="7632360" cy="158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Calibri Light"/>
              </a:rPr>
              <a:t> Вычислить и представить в стандартном виде:</a:t>
            </a:r>
            <a:endParaRPr lang="ru-RU" sz="44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Formula 9"/>
              <p:cNvSpPr txBox="1"/>
              <p:nvPr/>
            </p:nvSpPr>
            <p:spPr>
              <a:xfrm>
                <a:off x="4151880" y="5949360"/>
                <a:ext cx="682920" cy="70740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Formula 10"/>
              <p:cNvSpPr txBox="1"/>
              <p:nvPr/>
            </p:nvSpPr>
            <p:spPr>
              <a:xfrm>
                <a:off x="4943880" y="5949360"/>
                <a:ext cx="2448720" cy="714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1,2·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pic>
        <p:nvPicPr>
          <p:cNvPr id="241" name="Picture 1"/>
          <p:cNvPicPr/>
          <p:nvPr/>
        </p:nvPicPr>
        <p:blipFill>
          <a:blip r:embed="rId2"/>
          <a:stretch/>
        </p:blipFill>
        <p:spPr>
          <a:xfrm>
            <a:off x="9564840" y="371160"/>
            <a:ext cx="2385720" cy="172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847520" y="26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258000" y="5157360"/>
            <a:ext cx="34927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80·10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23   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924200" y="5013000"/>
            <a:ext cx="737280" cy="143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800" b="0" strike="noStrike" spc="-1">
                <a:solidFill>
                  <a:srgbClr val="000000"/>
                </a:solidFill>
                <a:latin typeface="Calibri"/>
              </a:rPr>
              <a:t>≈</a:t>
            </a:r>
            <a:endParaRPr lang="ru-RU" sz="88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Formula 4"/>
              <p:cNvSpPr txBox="1"/>
              <p:nvPr/>
            </p:nvSpPr>
            <p:spPr>
              <a:xfrm>
                <a:off x="1703520" y="1124640"/>
                <a:ext cx="7007760" cy="12808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6,67·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>
                          <a:latin typeface="Cambria Math"/>
                        </a:rPr>
                        <m:t>·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12·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·4·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/>
                                        </a:rPr>
                                        <m:t>2∙10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Formula 5"/>
              <p:cNvSpPr txBox="1"/>
              <p:nvPr/>
            </p:nvSpPr>
            <p:spPr>
              <a:xfrm>
                <a:off x="1919520" y="2997000"/>
                <a:ext cx="8539920" cy="144936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6,67·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−11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·12·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·4·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/>
                            </a:rPr>
                            <m:t>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47" name="CustomShape 6"/>
          <p:cNvSpPr/>
          <p:nvPr/>
        </p:nvSpPr>
        <p:spPr>
          <a:xfrm>
            <a:off x="6945480" y="5157360"/>
            <a:ext cx="257976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8·10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24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248" name="CustomShape 7"/>
          <p:cNvSpPr/>
          <p:nvPr/>
        </p:nvSpPr>
        <p:spPr>
          <a:xfrm>
            <a:off x="2351520" y="-315360"/>
            <a:ext cx="7632360" cy="15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2060"/>
                </a:solidFill>
                <a:latin typeface="Calibri Light"/>
              </a:rPr>
              <a:t> Вычислить и представить в стандартном виде: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249" name="Picture 1"/>
          <p:cNvPicPr/>
          <p:nvPr/>
        </p:nvPicPr>
        <p:blipFill>
          <a:blip r:embed="rId2"/>
          <a:stretch/>
        </p:blipFill>
        <p:spPr>
          <a:xfrm>
            <a:off x="8781120" y="404640"/>
            <a:ext cx="1907280" cy="13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Представить в системе СИ и выразить в стандартном виде: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2234160" y="1845000"/>
            <a:ext cx="40626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384400 км =  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097800" y="3164760"/>
            <a:ext cx="49449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384 400 000 м = 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5447880" y="1989000"/>
            <a:ext cx="719640" cy="6476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Line 5"/>
          <p:cNvSpPr/>
          <p:nvPr/>
        </p:nvSpPr>
        <p:spPr>
          <a:xfrm>
            <a:off x="6455880" y="1628640"/>
            <a:ext cx="0" cy="1584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6"/>
          <p:cNvSpPr/>
          <p:nvPr/>
        </p:nvSpPr>
        <p:spPr>
          <a:xfrm>
            <a:off x="6533640" y="1700640"/>
            <a:ext cx="98712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СИ: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6608160" y="2421000"/>
            <a:ext cx="16120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1 км =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7904520" y="2493000"/>
            <a:ext cx="1520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1000м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58" name="Line 9"/>
          <p:cNvSpPr/>
          <p:nvPr/>
        </p:nvSpPr>
        <p:spPr>
          <a:xfrm>
            <a:off x="9336240" y="1556640"/>
            <a:ext cx="0" cy="1584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9" name="Group 10"/>
          <p:cNvGrpSpPr/>
          <p:nvPr/>
        </p:nvGrpSpPr>
        <p:grpSpPr>
          <a:xfrm>
            <a:off x="9552240" y="1628640"/>
            <a:ext cx="791640" cy="1187640"/>
            <a:chOff x="9552240" y="1628640"/>
            <a:chExt cx="791640" cy="1187640"/>
          </a:xfrm>
        </p:grpSpPr>
        <p:sp>
          <p:nvSpPr>
            <p:cNvPr id="260" name="CustomShape 11"/>
            <p:cNvSpPr/>
            <p:nvPr/>
          </p:nvSpPr>
          <p:spPr>
            <a:xfrm>
              <a:off x="9631440" y="1628640"/>
              <a:ext cx="63684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7200" b="0" strike="noStrike" spc="-1">
                  <a:solidFill>
                    <a:srgbClr val="000000"/>
                  </a:solidFill>
                  <a:latin typeface="Calibri"/>
                </a:rPr>
                <a:t>=</a:t>
              </a:r>
              <a:endParaRPr lang="ru-RU" sz="7200" b="0" strike="noStrike" spc="-1">
                <a:latin typeface="Arial"/>
              </a:endParaRPr>
            </a:p>
          </p:txBody>
        </p:sp>
        <p:sp>
          <p:nvSpPr>
            <p:cNvPr id="261" name="CustomShape 12"/>
            <p:cNvSpPr/>
            <p:nvPr/>
          </p:nvSpPr>
          <p:spPr>
            <a:xfrm>
              <a:off x="9552240" y="1917000"/>
              <a:ext cx="791640" cy="64764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13"/>
          <p:cNvSpPr/>
          <p:nvPr/>
        </p:nvSpPr>
        <p:spPr>
          <a:xfrm>
            <a:off x="2067120" y="292500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63" name="CustomShape 14"/>
          <p:cNvSpPr/>
          <p:nvPr/>
        </p:nvSpPr>
        <p:spPr>
          <a:xfrm>
            <a:off x="1779120" y="414900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64" name="CustomShape 15"/>
          <p:cNvSpPr/>
          <p:nvPr/>
        </p:nvSpPr>
        <p:spPr>
          <a:xfrm>
            <a:off x="2250000" y="4293000"/>
            <a:ext cx="4267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3,844·10</a:t>
            </a:r>
            <a:r>
              <a:rPr lang="ru-RU" sz="54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8</a:t>
            </a: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 м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65" name="CustomShape 16"/>
          <p:cNvSpPr/>
          <p:nvPr/>
        </p:nvSpPr>
        <p:spPr>
          <a:xfrm>
            <a:off x="7285680" y="4365000"/>
            <a:ext cx="3395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3,8·10</a:t>
            </a:r>
            <a:r>
              <a:rPr lang="ru-RU" sz="54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8</a:t>
            </a: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 м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66" name="CustomShape 17"/>
          <p:cNvSpPr/>
          <p:nvPr/>
        </p:nvSpPr>
        <p:spPr>
          <a:xfrm>
            <a:off x="6675840" y="414900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≈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67" name="CustomShape 18"/>
          <p:cNvSpPr/>
          <p:nvPr/>
        </p:nvSpPr>
        <p:spPr>
          <a:xfrm>
            <a:off x="7467840" y="1628640"/>
            <a:ext cx="5940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м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68" name="CustomShape 19"/>
          <p:cNvSpPr/>
          <p:nvPr/>
        </p:nvSpPr>
        <p:spPr>
          <a:xfrm>
            <a:off x="1523880" y="5517360"/>
            <a:ext cx="9396000" cy="217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Расстояние от Земли до Луны: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з-л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3,8·10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8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32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Picture 2"/>
          <p:cNvPicPr/>
          <p:nvPr/>
        </p:nvPicPr>
        <p:blipFill>
          <a:blip r:embed="rId2"/>
          <a:stretch/>
        </p:blipFill>
        <p:spPr>
          <a:xfrm>
            <a:off x="1631520" y="26640"/>
            <a:ext cx="9036000" cy="4963320"/>
          </a:xfrm>
          <a:prstGeom prst="rect">
            <a:avLst/>
          </a:prstGeom>
          <a:ln w="0"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1523880" y="5243760"/>
            <a:ext cx="9396000" cy="16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Расстояние от Земли до Луны: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з-л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3,8·10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8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079880" y="980640"/>
            <a:ext cx="3816000" cy="644400"/>
          </a:xfrm>
          <a:prstGeom prst="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з-л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3,8·10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8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Представить в системе СИ и выразить в стандартном виде: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2179800" y="1845000"/>
            <a:ext cx="33890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6370 км =  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4339800" y="2925000"/>
            <a:ext cx="42714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6 370 000 м = 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3291120" y="278100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779120" y="438876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319480" y="4509000"/>
            <a:ext cx="38311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6,37·10</a:t>
            </a:r>
            <a:r>
              <a:rPr lang="ru-RU" sz="54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6</a:t>
            </a: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 м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6925680" y="4581000"/>
            <a:ext cx="3395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6,4·10</a:t>
            </a:r>
            <a:r>
              <a:rPr lang="ru-RU" sz="54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6</a:t>
            </a:r>
            <a:r>
              <a:rPr lang="ru-RU" sz="5400" b="0" strike="noStrike" spc="-1">
                <a:solidFill>
                  <a:srgbClr val="000000"/>
                </a:solidFill>
                <a:latin typeface="Verdana"/>
                <a:ea typeface="Verdana"/>
              </a:rPr>
              <a:t> м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6171480" y="4388760"/>
            <a:ext cx="6368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0" strike="noStrike" spc="-1">
                <a:solidFill>
                  <a:srgbClr val="000000"/>
                </a:solidFill>
                <a:latin typeface="Calibri"/>
              </a:rPr>
              <a:t>≈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81" name="CustomShape 9"/>
          <p:cNvSpPr/>
          <p:nvPr/>
        </p:nvSpPr>
        <p:spPr>
          <a:xfrm>
            <a:off x="1523880" y="5661360"/>
            <a:ext cx="939600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Радиус Земли:  </a:t>
            </a: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6,4·10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6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r>
              <a:rPr lang="ru-RU" sz="32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3" name="Picture 2"/>
          <p:cNvPicPr/>
          <p:nvPr/>
        </p:nvPicPr>
        <p:blipFill>
          <a:blip r:embed="rId2"/>
          <a:stretch/>
        </p:blipFill>
        <p:spPr>
          <a:xfrm>
            <a:off x="1631520" y="26640"/>
            <a:ext cx="9036000" cy="496332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4079880" y="980640"/>
            <a:ext cx="3816000" cy="644400"/>
          </a:xfrm>
          <a:prstGeom prst="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з-л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3,8·10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8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4295880" y="3789000"/>
            <a:ext cx="3744000" cy="64440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R</a:t>
            </a:r>
            <a:r>
              <a:rPr lang="ru-RU" sz="3200" b="1" strike="noStrike" spc="-1" baseline="-25000">
                <a:solidFill>
                  <a:srgbClr val="C00000"/>
                </a:solidFill>
                <a:latin typeface="Verdana"/>
                <a:ea typeface="Verdana"/>
              </a:rPr>
              <a:t>з 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= 6,4·10</a:t>
            </a:r>
            <a:r>
              <a:rPr lang="ru-RU" sz="3200" b="1" strike="noStrike" spc="-1" baseline="30000">
                <a:solidFill>
                  <a:srgbClr val="C00000"/>
                </a:solidFill>
                <a:latin typeface="Verdana"/>
                <a:ea typeface="Verdana"/>
              </a:rPr>
              <a:t>6</a:t>
            </a:r>
            <a:r>
              <a:rPr lang="ru-RU" sz="3200" b="1" strike="noStrike" spc="-1">
                <a:solidFill>
                  <a:srgbClr val="C00000"/>
                </a:solidFill>
                <a:latin typeface="Verdana"/>
                <a:ea typeface="Verdana"/>
              </a:rPr>
              <a:t> м</a:t>
            </a:r>
            <a:r>
              <a:rPr lang="ru-RU" sz="32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88480" y="124560"/>
            <a:ext cx="9813240" cy="41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на уроках физики.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1BB5A8-BFF0-4D84-B07F-E12A62C276F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5421960" y="4043880"/>
            <a:ext cx="5723280" cy="153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2070000" y="1140120"/>
            <a:ext cx="7038360" cy="70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 Light"/>
              </a:rPr>
              <a:t>Закон Всемирного тяготения</a:t>
            </a:r>
            <a:endParaRPr lang="ru-RU" sz="40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Formula 5"/>
              <p:cNvSpPr txBox="1"/>
              <p:nvPr/>
            </p:nvSpPr>
            <p:spPr>
              <a:xfrm>
                <a:off x="888480" y="2809440"/>
                <a:ext cx="3251520" cy="14734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r>
                        <a:rPr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з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зл</m:t>
                              </m:r>
                            </m:sub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4722840" y="2417040"/>
            <a:ext cx="6811920" cy="374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1523880" y="260640"/>
            <a:ext cx="9252000" cy="280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Вычислить силу притяжения между Землей и Луной. Масса Земли 6·10</a:t>
            </a:r>
            <a:r>
              <a:rPr lang="ru-RU" sz="4400" b="0" strike="noStrike" spc="-1" baseline="30000">
                <a:solidFill>
                  <a:srgbClr val="000000"/>
                </a:solidFill>
                <a:latin typeface="Calibri"/>
              </a:rPr>
              <a:t>24</a:t>
            </a: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кг, масса Луны  в 81,5 раз меньше массы Земли.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"/>
          <p:cNvSpPr/>
          <p:nvPr/>
        </p:nvSpPr>
        <p:spPr>
          <a:xfrm>
            <a:off x="198432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5"/>
          <p:cNvSpPr/>
          <p:nvPr/>
        </p:nvSpPr>
        <p:spPr>
          <a:xfrm>
            <a:off x="1523880" y="4077000"/>
            <a:ext cx="8892000" cy="14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0" strike="noStrike" spc="-1">
                <a:solidFill>
                  <a:srgbClr val="000000"/>
                </a:solidFill>
                <a:latin typeface="Calibri"/>
              </a:rPr>
              <a:t>1)  Вычислим массу Луны: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"/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198432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Picture 7"/>
          <p:cNvPicPr/>
          <p:nvPr/>
        </p:nvPicPr>
        <p:blipFill>
          <a:blip r:embed="rId2"/>
          <a:stretch/>
        </p:blipFill>
        <p:spPr>
          <a:xfrm>
            <a:off x="1847520" y="1340640"/>
            <a:ext cx="4824000" cy="289188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4"/>
          <p:cNvSpPr/>
          <p:nvPr/>
        </p:nvSpPr>
        <p:spPr>
          <a:xfrm>
            <a:off x="1415520" y="43920"/>
            <a:ext cx="94474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0" strike="noStrike" spc="-1">
                <a:solidFill>
                  <a:srgbClr val="000000"/>
                </a:solidFill>
                <a:latin typeface="Calibri"/>
              </a:rPr>
              <a:t>1)  Вычислим массу Луны: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1415520" y="4725000"/>
            <a:ext cx="50364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6600" b="0" strike="noStrike" spc="-1">
              <a:latin typeface="Arial"/>
            </a:endParaRPr>
          </a:p>
        </p:txBody>
      </p:sp>
      <p:grpSp>
        <p:nvGrpSpPr>
          <p:cNvPr id="297" name="Group 6"/>
          <p:cNvGrpSpPr/>
          <p:nvPr/>
        </p:nvGrpSpPr>
        <p:grpSpPr>
          <a:xfrm>
            <a:off x="1968840" y="4221000"/>
            <a:ext cx="2921400" cy="2085120"/>
            <a:chOff x="1968840" y="4221000"/>
            <a:chExt cx="2921400" cy="2085120"/>
          </a:xfrm>
        </p:grpSpPr>
        <p:sp>
          <p:nvSpPr>
            <p:cNvPr id="298" name="CustomShape 7"/>
            <p:cNvSpPr/>
            <p:nvPr/>
          </p:nvSpPr>
          <p:spPr>
            <a:xfrm>
              <a:off x="1968840" y="4221000"/>
              <a:ext cx="2921400" cy="100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600·10</a:t>
              </a:r>
              <a:r>
                <a:rPr lang="ru-RU" sz="6000" b="0" strike="noStrike" spc="-1" baseline="30000">
                  <a:solidFill>
                    <a:srgbClr val="000000"/>
                  </a:solidFill>
                  <a:latin typeface="Calibri"/>
                </a:rPr>
                <a:t>22</a:t>
              </a: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ru-RU" sz="6000" b="0" strike="noStrike" spc="-1">
                <a:latin typeface="Arial"/>
              </a:endParaRPr>
            </a:p>
          </p:txBody>
        </p:sp>
        <p:sp>
          <p:nvSpPr>
            <p:cNvPr id="299" name="Line 8"/>
            <p:cNvSpPr/>
            <p:nvPr/>
          </p:nvSpPr>
          <p:spPr>
            <a:xfrm>
              <a:off x="1991520" y="5301000"/>
              <a:ext cx="187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" name="CustomShape 9"/>
            <p:cNvSpPr/>
            <p:nvPr/>
          </p:nvSpPr>
          <p:spPr>
            <a:xfrm>
              <a:off x="2143800" y="5301360"/>
              <a:ext cx="1528200" cy="100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81,5</a:t>
              </a:r>
              <a:endParaRPr lang="ru-RU" sz="6000" b="0" strike="noStrike" spc="-1">
                <a:latin typeface="Arial"/>
              </a:endParaRPr>
            </a:p>
          </p:txBody>
        </p:sp>
      </p:grpSp>
      <p:sp>
        <p:nvSpPr>
          <p:cNvPr id="301" name="CustomShape 10"/>
          <p:cNvSpPr/>
          <p:nvPr/>
        </p:nvSpPr>
        <p:spPr>
          <a:xfrm>
            <a:off x="4155480" y="4797000"/>
            <a:ext cx="59868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0" strike="noStrike" spc="-1">
                <a:solidFill>
                  <a:srgbClr val="000000"/>
                </a:solidFill>
                <a:latin typeface="Calibri"/>
              </a:rPr>
              <a:t>≈</a:t>
            </a:r>
            <a:endParaRPr lang="ru-RU" sz="6600" b="0" strike="noStrike" spc="-1">
              <a:latin typeface="Arial"/>
            </a:endParaRPr>
          </a:p>
        </p:txBody>
      </p:sp>
      <p:grpSp>
        <p:nvGrpSpPr>
          <p:cNvPr id="302" name="Group 11"/>
          <p:cNvGrpSpPr/>
          <p:nvPr/>
        </p:nvGrpSpPr>
        <p:grpSpPr>
          <a:xfrm>
            <a:off x="7509600" y="1484640"/>
            <a:ext cx="2150280" cy="2085120"/>
            <a:chOff x="7509600" y="1484640"/>
            <a:chExt cx="2150280" cy="2085120"/>
          </a:xfrm>
        </p:grpSpPr>
        <p:sp>
          <p:nvSpPr>
            <p:cNvPr id="303" name="CustomShape 12"/>
            <p:cNvSpPr/>
            <p:nvPr/>
          </p:nvSpPr>
          <p:spPr>
            <a:xfrm>
              <a:off x="7509600" y="1484640"/>
              <a:ext cx="2150280" cy="100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6·10</a:t>
              </a:r>
              <a:r>
                <a:rPr lang="ru-RU" sz="6000" b="0" strike="noStrike" spc="-1" baseline="30000">
                  <a:solidFill>
                    <a:srgbClr val="000000"/>
                  </a:solidFill>
                  <a:latin typeface="Calibri"/>
                </a:rPr>
                <a:t>24</a:t>
              </a: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ru-RU" sz="6000" b="0" strike="noStrike" spc="-1">
                <a:latin typeface="Arial"/>
              </a:endParaRPr>
            </a:p>
          </p:txBody>
        </p:sp>
        <p:sp>
          <p:nvSpPr>
            <p:cNvPr id="304" name="Line 13"/>
            <p:cNvSpPr/>
            <p:nvPr/>
          </p:nvSpPr>
          <p:spPr>
            <a:xfrm>
              <a:off x="7535880" y="2564640"/>
              <a:ext cx="1872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14"/>
            <p:cNvSpPr/>
            <p:nvPr/>
          </p:nvSpPr>
          <p:spPr>
            <a:xfrm>
              <a:off x="7688520" y="2565000"/>
              <a:ext cx="1528200" cy="100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81,5</a:t>
              </a:r>
              <a:endParaRPr lang="ru-RU" sz="6000" b="0" strike="noStrike" spc="-1">
                <a:latin typeface="Arial"/>
              </a:endParaRPr>
            </a:p>
          </p:txBody>
        </p:sp>
      </p:grpSp>
      <p:sp>
        <p:nvSpPr>
          <p:cNvPr id="306" name="CustomShape 15"/>
          <p:cNvSpPr/>
          <p:nvPr/>
        </p:nvSpPr>
        <p:spPr>
          <a:xfrm>
            <a:off x="9555840" y="1989000"/>
            <a:ext cx="59868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307" name="CustomShape 16"/>
          <p:cNvSpPr/>
          <p:nvPr/>
        </p:nvSpPr>
        <p:spPr>
          <a:xfrm>
            <a:off x="5132160" y="4861440"/>
            <a:ext cx="272628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"/>
              </a:rPr>
              <a:t>7,4·10</a:t>
            </a:r>
            <a:r>
              <a:rPr lang="ru-RU" sz="6000" b="0" strike="noStrike" spc="-1" baseline="30000">
                <a:solidFill>
                  <a:srgbClr val="000000"/>
                </a:solidFill>
                <a:latin typeface="Calibri"/>
              </a:rPr>
              <a:t>22</a:t>
            </a:r>
            <a:r>
              <a:rPr lang="ru-RU" sz="6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853640" y="1196640"/>
            <a:ext cx="11336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Дано: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817640" y="332640"/>
            <a:ext cx="88282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Записываем дано (самостоятельно):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1568520" y="1845000"/>
            <a:ext cx="2825280" cy="5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M</a:t>
            </a:r>
            <a:r>
              <a:rPr lang="ru-RU" sz="28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з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 = 6·10</a:t>
            </a:r>
            <a:r>
              <a:rPr lang="ru-RU" sz="28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24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 кг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570680" y="2493000"/>
            <a:ext cx="3200400" cy="5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M</a:t>
            </a:r>
            <a:r>
              <a:rPr lang="ru-RU" sz="28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л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 = 7,4·10</a:t>
            </a:r>
            <a:r>
              <a:rPr lang="ru-RU" sz="28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22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 кг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1055520" y="3141000"/>
            <a:ext cx="3816000" cy="575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R</a:t>
            </a:r>
            <a:r>
              <a:rPr lang="ru-RU" sz="2800" b="0" strike="noStrike" spc="-1" baseline="-25000">
                <a:solidFill>
                  <a:srgbClr val="000000"/>
                </a:solidFill>
                <a:latin typeface="Verdana"/>
                <a:ea typeface="Verdana"/>
              </a:rPr>
              <a:t>з-л 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= 3,8·10</a:t>
            </a:r>
            <a:r>
              <a:rPr lang="ru-RU" sz="2800" b="0" strike="noStrike" spc="-1" baseline="30000">
                <a:solidFill>
                  <a:srgbClr val="000000"/>
                </a:solidFill>
                <a:latin typeface="Verdana"/>
                <a:ea typeface="Verdana"/>
              </a:rPr>
              <a:t>8</a:t>
            </a:r>
            <a:r>
              <a:rPr lang="ru-RU" sz="2800" b="0" strike="noStrike" spc="-1">
                <a:solidFill>
                  <a:srgbClr val="000000"/>
                </a:solidFill>
                <a:latin typeface="Verdana"/>
                <a:ea typeface="Verdana"/>
              </a:rPr>
              <a:t> м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1585440" y="3861000"/>
            <a:ext cx="33552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G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= 6,67·10</a:t>
            </a:r>
            <a:r>
              <a:rPr lang="ru-RU" sz="2800" b="0" strike="noStrike" spc="-1" baseline="30000">
                <a:solidFill>
                  <a:srgbClr val="000000"/>
                </a:solidFill>
                <a:latin typeface="Calibri"/>
              </a:rPr>
              <a:t>-11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Н·м</a:t>
            </a:r>
            <a:r>
              <a:rPr lang="ru-RU" sz="28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/кг</a:t>
            </a:r>
            <a:r>
              <a:rPr lang="ru-RU" sz="28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4" name="Line 7"/>
          <p:cNvSpPr/>
          <p:nvPr/>
        </p:nvSpPr>
        <p:spPr>
          <a:xfrm>
            <a:off x="4727520" y="1340640"/>
            <a:ext cx="0" cy="36723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Line 8"/>
          <p:cNvSpPr/>
          <p:nvPr/>
        </p:nvSpPr>
        <p:spPr>
          <a:xfrm>
            <a:off x="1523880" y="4581000"/>
            <a:ext cx="31316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9"/>
          <p:cNvSpPr/>
          <p:nvPr/>
        </p:nvSpPr>
        <p:spPr>
          <a:xfrm>
            <a:off x="1925280" y="4725000"/>
            <a:ext cx="7786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- 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6036480" y="1196640"/>
            <a:ext cx="270792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Решение:  </a:t>
            </a:r>
            <a:endParaRPr lang="ru-RU" sz="44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Formula 11"/>
              <p:cNvSpPr txBox="1"/>
              <p:nvPr/>
            </p:nvSpPr>
            <p:spPr>
              <a:xfrm>
                <a:off x="1343520" y="5229360"/>
                <a:ext cx="1162440" cy="64584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Formula 12"/>
              <p:cNvSpPr txBox="1"/>
              <p:nvPr/>
            </p:nvSpPr>
            <p:spPr>
              <a:xfrm>
                <a:off x="5159880" y="2565000"/>
                <a:ext cx="3132720" cy="147816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𝐺𝑀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з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л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зл</m:t>
                              </m:r>
                            </m:sub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20" name="CustomShape 13"/>
          <p:cNvSpPr/>
          <p:nvPr/>
        </p:nvSpPr>
        <p:spPr>
          <a:xfrm>
            <a:off x="5245200" y="1845000"/>
            <a:ext cx="27262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Calibri"/>
              </a:rPr>
              <a:t>Формула:  </a:t>
            </a:r>
            <a:endParaRPr lang="ru-RU" sz="44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Formula 14"/>
              <p:cNvSpPr txBox="1"/>
              <p:nvPr/>
            </p:nvSpPr>
            <p:spPr>
              <a:xfrm>
                <a:off x="2070000" y="5013000"/>
                <a:ext cx="8694360" cy="114984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6,67·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m:rPr>
                          <m:lit/>
                          <m:nor/>
                        </m:rPr>
                        <a:rPr/>
                        <m:t>Н·м2/кг</m:t>
                      </m:r>
                      <m:r>
                        <a:rPr>
                          <a:latin typeface="Cambria Math"/>
                        </a:rPr>
                        <m:t>·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6·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кг·7,4·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22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/>
                                        </a:rPr>
                                        <m:t>3,8∙10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/>
                                    </a:rPr>
                                    <m:t>м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22" name="CustomShape 15"/>
          <p:cNvSpPr/>
          <p:nvPr/>
        </p:nvSpPr>
        <p:spPr>
          <a:xfrm>
            <a:off x="5107320" y="4149000"/>
            <a:ext cx="370296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Calibri"/>
              </a:rPr>
              <a:t>Подставляем:  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172480" y="188640"/>
            <a:ext cx="270792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Решение:  </a:t>
            </a:r>
            <a:endParaRPr lang="ru-RU" sz="4400" b="0" strike="noStrike" spc="-1">
              <a:latin typeface="Arial"/>
            </a:endParaRPr>
          </a:p>
        </p:txBody>
      </p:sp>
      <p:grpSp>
        <p:nvGrpSpPr>
          <p:cNvPr id="324" name="Group 2"/>
          <p:cNvGrpSpPr/>
          <p:nvPr/>
        </p:nvGrpSpPr>
        <p:grpSpPr>
          <a:xfrm>
            <a:off x="1523880" y="908640"/>
            <a:ext cx="9173160" cy="1281960"/>
            <a:chOff x="1523880" y="908640"/>
            <a:chExt cx="9173160" cy="1281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Formula 3"/>
                <p:cNvSpPr txBox="1"/>
                <p:nvPr/>
              </p:nvSpPr>
              <p:spPr>
                <a:xfrm>
                  <a:off x="1523880" y="1268640"/>
                  <a:ext cx="1162440" cy="64584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>
                            <a:latin typeface="Cambria Math"/>
                          </a:rPr>
                          <m:t>𝐹</m:t>
                        </m:r>
                        <m:r>
                          <a:rPr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:p15="http://schemas.microsoft.com/office/powerpoint/2012/main" xmlns:p14="http://schemas.microsoft.com/office/powerpoint/2010/main" xmlns=""/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Formula 4"/>
                <p:cNvSpPr txBox="1"/>
                <p:nvPr/>
              </p:nvSpPr>
              <p:spPr>
                <a:xfrm>
                  <a:off x="2074320" y="908640"/>
                  <a:ext cx="8622720" cy="128196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>
                            <a:latin typeface="Cambria Math"/>
                          </a:rPr>
                          <m:t>6,67·</m:t>
                        </m:r>
                        <m:sSup>
                          <m:sSupPr>
                            <m:ctrlPr>
                              <a:rPr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>
                                <a:latin typeface="Cambria Math"/>
                              </a:rPr>
                              <m:t>−11</m:t>
                            </m:r>
                          </m:sup>
                        </m:sSup>
                        <m:r>
                          <a:rPr>
                            <a:latin typeface="Cambria Math"/>
                          </a:rPr>
                          <m:t>·</m:t>
                        </m:r>
                        <m:f>
                          <m:fPr>
                            <m:ctrlPr>
                              <a:rPr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/>
                              </a:rPr>
                              <m:t>6·</m:t>
                            </m:r>
                            <m:sSup>
                              <m:sSupPr>
                                <m:ctrlPr>
                                  <a:rPr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>
                                    <a:latin typeface="Cambria Math"/>
                                  </a:rPr>
                                  <m:t>24</m:t>
                                </m:r>
                              </m:sup>
                            </m:sSup>
                            <m:r>
                              <a:rPr>
                                <a:latin typeface="Cambria Math"/>
                              </a:rPr>
                              <m:t>кг·7,4·</m:t>
                            </m:r>
                            <m:sSup>
                              <m:sSupPr>
                                <m:ctrlPr>
                                  <a:rPr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>
                                    <a:latin typeface="Cambria Math"/>
                                  </a:rPr>
                                  <m:t>22</m:t>
                                </m:r>
                              </m:sup>
                            </m:sSup>
                            <m:r>
                              <a:rPr>
                                <a:latin typeface="Cambria Math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/>
                                          </a:rPr>
                                          <m:t>3,8∙10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  <m:r>
                                      <a:rPr>
                                        <a:latin typeface="Cambria Math"/>
                                      </a:rPr>
                                      <m:t>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:p15="http://schemas.microsoft.com/office/powerpoint/2012/main" xmlns:p14="http://schemas.microsoft.com/office/powerpoint/2010/main" xmlns=""/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Formula 5"/>
              <p:cNvSpPr txBox="1"/>
              <p:nvPr/>
            </p:nvSpPr>
            <p:spPr>
              <a:xfrm>
                <a:off x="1523880" y="2493000"/>
                <a:ext cx="9319680" cy="16534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6,67∙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−11</m:t>
                              </m:r>
                            </m:sup>
                          </m:sSup>
                          <m:f>
                            <m:fPr>
                              <m:ctrlPr>
                                <a:rPr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/>
                                </a:rPr>
                                <m:t>Н∙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/>
                                    </a:rPr>
                                    <m:t>кг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>
                              <a:latin typeface="Cambria Math"/>
                            </a:rPr>
                            <m:t>6·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кг·7,4·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22</m:t>
                              </m:r>
                            </m:sup>
                          </m:sSup>
                          <m:r>
                            <a:rPr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14,4∙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16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28" name="Line 6"/>
          <p:cNvSpPr/>
          <p:nvPr/>
        </p:nvSpPr>
        <p:spPr>
          <a:xfrm flipH="1">
            <a:off x="4799520" y="2492640"/>
            <a:ext cx="648360" cy="50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Line 7"/>
          <p:cNvSpPr/>
          <p:nvPr/>
        </p:nvSpPr>
        <p:spPr>
          <a:xfrm flipH="1">
            <a:off x="6671880" y="3717000"/>
            <a:ext cx="648000" cy="50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Line 8"/>
          <p:cNvSpPr/>
          <p:nvPr/>
        </p:nvSpPr>
        <p:spPr>
          <a:xfrm flipH="1">
            <a:off x="6959880" y="2780640"/>
            <a:ext cx="648000" cy="50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Line 9"/>
          <p:cNvSpPr/>
          <p:nvPr/>
        </p:nvSpPr>
        <p:spPr>
          <a:xfrm flipH="1">
            <a:off x="9624240" y="2924640"/>
            <a:ext cx="648000" cy="504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Line 10"/>
          <p:cNvSpPr/>
          <p:nvPr/>
        </p:nvSpPr>
        <p:spPr>
          <a:xfrm flipH="1">
            <a:off x="4439520" y="3140640"/>
            <a:ext cx="648360" cy="504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1"/>
          <p:cNvSpPr/>
          <p:nvPr/>
        </p:nvSpPr>
        <p:spPr>
          <a:xfrm>
            <a:off x="1491840" y="4581000"/>
            <a:ext cx="71280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= 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4" name="CustomShape 12"/>
          <p:cNvSpPr/>
          <p:nvPr/>
        </p:nvSpPr>
        <p:spPr>
          <a:xfrm>
            <a:off x="2095560" y="4581000"/>
            <a:ext cx="49298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29,56·10</a:t>
            </a:r>
            <a:r>
              <a:rPr lang="ru-RU" sz="4800" b="0" strike="noStrike" spc="-1" baseline="30000">
                <a:solidFill>
                  <a:srgbClr val="002060"/>
                </a:solidFill>
                <a:latin typeface="Calibri"/>
              </a:rPr>
              <a:t>-11+24+22-16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=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5" name="CustomShape 13"/>
          <p:cNvSpPr/>
          <p:nvPr/>
        </p:nvSpPr>
        <p:spPr>
          <a:xfrm>
            <a:off x="6864120" y="4509000"/>
            <a:ext cx="39348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29,56·10</a:t>
            </a:r>
            <a:r>
              <a:rPr lang="ru-RU" sz="4800" b="0" strike="noStrike" spc="-1" baseline="30000">
                <a:solidFill>
                  <a:srgbClr val="002060"/>
                </a:solidFill>
                <a:latin typeface="Calibri"/>
              </a:rPr>
              <a:t>19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Н=  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6" name="CustomShape 14"/>
          <p:cNvSpPr/>
          <p:nvPr/>
        </p:nvSpPr>
        <p:spPr>
          <a:xfrm>
            <a:off x="1570680" y="5517360"/>
            <a:ext cx="36604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2,956·10</a:t>
            </a:r>
            <a:r>
              <a:rPr lang="ru-RU" sz="4800" b="0" strike="noStrike" spc="-1" baseline="30000">
                <a:solidFill>
                  <a:srgbClr val="002060"/>
                </a:solidFill>
                <a:latin typeface="Calibri"/>
              </a:rPr>
              <a:t>20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Н=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7" name="CustomShape 15"/>
          <p:cNvSpPr/>
          <p:nvPr/>
        </p:nvSpPr>
        <p:spPr>
          <a:xfrm>
            <a:off x="5200200" y="5445360"/>
            <a:ext cx="24307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3·10</a:t>
            </a:r>
            <a:r>
              <a:rPr lang="ru-RU" sz="4800" b="0" strike="noStrike" spc="-1" baseline="30000">
                <a:solidFill>
                  <a:srgbClr val="002060"/>
                </a:solidFill>
                <a:latin typeface="Calibri"/>
              </a:rPr>
              <a:t>20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Н.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8" name="Line 16"/>
          <p:cNvSpPr/>
          <p:nvPr/>
        </p:nvSpPr>
        <p:spPr>
          <a:xfrm>
            <a:off x="1919520" y="4365000"/>
            <a:ext cx="83527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17"/>
          <p:cNvSpPr/>
          <p:nvPr/>
        </p:nvSpPr>
        <p:spPr>
          <a:xfrm>
            <a:off x="7118640" y="6150240"/>
            <a:ext cx="352476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Ответ: 3·10</a:t>
            </a:r>
            <a:r>
              <a:rPr lang="ru-RU" sz="4000" b="0" strike="noStrike" spc="-1" baseline="30000">
                <a:solidFill>
                  <a:srgbClr val="002060"/>
                </a:solidFill>
                <a:latin typeface="Calibri"/>
              </a:rPr>
              <a:t>20</a:t>
            </a: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 Н. 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82E557-5FF3-4513-B791-33A472B7542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3695040" y="3039120"/>
            <a:ext cx="4345200" cy="93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 Light"/>
              </a:rPr>
              <a:t>Работа с формулами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609840" y="524880"/>
            <a:ext cx="10515240" cy="20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 на уроках физики.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E3AAD4-7BCB-4723-BEAE-C84660FC4BF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344" name="Picture 2" descr="Пропорции: крайние и средние члены, главное свойство | Математика"/>
          <p:cNvPicPr/>
          <p:nvPr/>
        </p:nvPicPr>
        <p:blipFill>
          <a:blip r:embed="rId2"/>
          <a:stretch/>
        </p:blipFill>
        <p:spPr>
          <a:xfrm>
            <a:off x="557280" y="1463400"/>
            <a:ext cx="3700080" cy="14623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4" descr="Урок на тему &amp;quot;Пропорции&amp;quot; (6 класс). Учебник Никольский С.М."/>
          <p:cNvPicPr/>
          <p:nvPr/>
        </p:nvPicPr>
        <p:blipFill>
          <a:blip r:embed="rId3"/>
          <a:stretch/>
        </p:blipFill>
        <p:spPr>
          <a:xfrm>
            <a:off x="4659120" y="565200"/>
            <a:ext cx="6543360" cy="3862800"/>
          </a:xfrm>
          <a:prstGeom prst="rect">
            <a:avLst/>
          </a:prstGeom>
          <a:ln w="0">
            <a:noFill/>
          </a:ln>
        </p:spPr>
      </p:pic>
      <p:sp>
        <p:nvSpPr>
          <p:cNvPr id="346" name="CustomShape 2"/>
          <p:cNvSpPr/>
          <p:nvPr/>
        </p:nvSpPr>
        <p:spPr>
          <a:xfrm>
            <a:off x="1974960" y="5064120"/>
            <a:ext cx="828216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22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Обращаем внимание на то, что если поменять местами друг с другом только крайние  или только средние члены, равенство не изменится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1703520" y="0"/>
            <a:ext cx="368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Формула ЗВТ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Formula 2"/>
              <p:cNvSpPr txBox="1"/>
              <p:nvPr/>
            </p:nvSpPr>
            <p:spPr>
              <a:xfrm>
                <a:off x="6023880" y="3717000"/>
                <a:ext cx="4365360" cy="182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Formula 3"/>
              <p:cNvSpPr txBox="1"/>
              <p:nvPr/>
            </p:nvSpPr>
            <p:spPr>
              <a:xfrm>
                <a:off x="1847520" y="2277000"/>
                <a:ext cx="4061520" cy="150984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r>
                        <a:rPr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50" name="CustomShape 4"/>
          <p:cNvSpPr/>
          <p:nvPr/>
        </p:nvSpPr>
        <p:spPr>
          <a:xfrm>
            <a:off x="6365520" y="44640"/>
            <a:ext cx="36824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В чем отличие?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3071520" y="2565000"/>
            <a:ext cx="935640" cy="93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6"/>
          <p:cNvSpPr/>
          <p:nvPr/>
        </p:nvSpPr>
        <p:spPr>
          <a:xfrm>
            <a:off x="7248240" y="3573000"/>
            <a:ext cx="1079640" cy="1079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7"/>
          <p:cNvSpPr/>
          <p:nvPr/>
        </p:nvSpPr>
        <p:spPr>
          <a:xfrm>
            <a:off x="6365520" y="955080"/>
            <a:ext cx="36824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Формулы одинаковы? 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Formula 1"/>
              <p:cNvSpPr txBox="1"/>
              <p:nvPr/>
            </p:nvSpPr>
            <p:spPr>
              <a:xfrm>
                <a:off x="1017000" y="1393920"/>
                <a:ext cx="4365360" cy="182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55" name="CustomShape 2"/>
          <p:cNvSpPr/>
          <p:nvPr/>
        </p:nvSpPr>
        <p:spPr>
          <a:xfrm>
            <a:off x="258840" y="138240"/>
            <a:ext cx="3682440" cy="94824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Выразить 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R</a:t>
            </a: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: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1739520" y="2535840"/>
            <a:ext cx="1439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Formula 4"/>
              <p:cNvSpPr txBox="1"/>
              <p:nvPr/>
            </p:nvSpPr>
            <p:spPr>
              <a:xfrm>
                <a:off x="844920" y="4475880"/>
                <a:ext cx="4246920" cy="16477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𝐺𝑚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58" name="CustomShape 5"/>
          <p:cNvSpPr/>
          <p:nvPr/>
        </p:nvSpPr>
        <p:spPr>
          <a:xfrm>
            <a:off x="1348920" y="4881240"/>
            <a:ext cx="647640" cy="64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Formula 6"/>
              <p:cNvSpPr txBox="1"/>
              <p:nvPr/>
            </p:nvSpPr>
            <p:spPr>
              <a:xfrm>
                <a:off x="7239600" y="4075200"/>
                <a:ext cx="3326040" cy="191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𝑅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/>
                                    </a:rPr>
                                    <m:t>𝐺𝑚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grpSp>
        <p:nvGrpSpPr>
          <p:cNvPr id="360" name="Group 7"/>
          <p:cNvGrpSpPr/>
          <p:nvPr/>
        </p:nvGrpSpPr>
        <p:grpSpPr>
          <a:xfrm>
            <a:off x="943560" y="2731320"/>
            <a:ext cx="759600" cy="577800"/>
            <a:chOff x="943560" y="2731320"/>
            <a:chExt cx="759600" cy="577800"/>
          </a:xfrm>
        </p:grpSpPr>
        <p:sp>
          <p:nvSpPr>
            <p:cNvPr id="361" name="Line 8"/>
            <p:cNvSpPr/>
            <p:nvPr/>
          </p:nvSpPr>
          <p:spPr>
            <a:xfrm>
              <a:off x="943560" y="2741040"/>
              <a:ext cx="75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CustomShape 9"/>
            <p:cNvSpPr/>
            <p:nvPr/>
          </p:nvSpPr>
          <p:spPr>
            <a:xfrm>
              <a:off x="1104120" y="2731320"/>
              <a:ext cx="38700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Calibri"/>
                </a:rPr>
                <a:t>1</a:t>
              </a:r>
              <a:endParaRPr lang="ru-RU" sz="3200" b="0" strike="noStrike" spc="-1">
                <a:latin typeface="Arial"/>
              </a:endParaRPr>
            </a:p>
          </p:txBody>
        </p:sp>
      </p:grpSp>
      <p:pic>
        <p:nvPicPr>
          <p:cNvPr id="363" name="Picture 4" descr="Урок на тему &amp;quot;Пропорции&amp;quot; (6 класс). Учебник Никольский С.М."/>
          <p:cNvPicPr/>
          <p:nvPr/>
        </p:nvPicPr>
        <p:blipFill>
          <a:blip r:embed="rId2"/>
          <a:stretch/>
        </p:blipFill>
        <p:spPr>
          <a:xfrm>
            <a:off x="6960240" y="245880"/>
            <a:ext cx="3605760" cy="179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1"/>
          <p:cNvGrpSpPr/>
          <p:nvPr/>
        </p:nvGrpSpPr>
        <p:grpSpPr>
          <a:xfrm>
            <a:off x="444960" y="2290320"/>
            <a:ext cx="759600" cy="577800"/>
            <a:chOff x="444960" y="2290320"/>
            <a:chExt cx="759600" cy="577800"/>
          </a:xfrm>
        </p:grpSpPr>
        <p:sp>
          <p:nvSpPr>
            <p:cNvPr id="365" name="Line 2"/>
            <p:cNvSpPr/>
            <p:nvPr/>
          </p:nvSpPr>
          <p:spPr>
            <a:xfrm>
              <a:off x="444960" y="2300040"/>
              <a:ext cx="75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" name="CustomShape 3"/>
            <p:cNvSpPr/>
            <p:nvPr/>
          </p:nvSpPr>
          <p:spPr>
            <a:xfrm>
              <a:off x="605520" y="2290320"/>
              <a:ext cx="38700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Calibri"/>
                </a:rPr>
                <a:t>1</a:t>
              </a:r>
              <a:endParaRPr lang="ru-RU" sz="3200" b="0" strike="noStrike" spc="-1">
                <a:latin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Formula 4"/>
              <p:cNvSpPr txBox="1"/>
              <p:nvPr/>
            </p:nvSpPr>
            <p:spPr>
              <a:xfrm>
                <a:off x="444960" y="929880"/>
                <a:ext cx="4365360" cy="182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68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9A9901-E5EC-4D21-A398-AA630859380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1239840" y="2099160"/>
            <a:ext cx="1649160" cy="40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0" name="Picture 4" descr="Урок на тему &amp;quot;Пропорции&amp;quot; (6 класс). Учебник Никольский С.М."/>
          <p:cNvPicPr/>
          <p:nvPr/>
        </p:nvPicPr>
        <p:blipFill>
          <a:blip r:embed="rId2"/>
          <a:stretch/>
        </p:blipFill>
        <p:spPr>
          <a:xfrm>
            <a:off x="8179200" y="91440"/>
            <a:ext cx="3605760" cy="179388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Formula 7"/>
              <p:cNvSpPr txBox="1"/>
              <p:nvPr/>
            </p:nvSpPr>
            <p:spPr>
              <a:xfrm>
                <a:off x="242640" y="3022920"/>
                <a:ext cx="5119200" cy="83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/>
                        </a:rPr>
                        <m:t>=</m:t>
                      </m:r>
                      <m:r>
                        <a:rPr>
                          <a:latin typeface="Cambria Math"/>
                        </a:rPr>
                        <m:t>𝐺</m:t>
                      </m:r>
                      <m:r>
                        <a:rPr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72" name="CustomShape 8"/>
          <p:cNvSpPr/>
          <p:nvPr/>
        </p:nvSpPr>
        <p:spPr>
          <a:xfrm>
            <a:off x="3461760" y="-7200"/>
            <a:ext cx="3501360" cy="86292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Выразить 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m</a:t>
            </a:r>
            <a:r>
              <a:rPr lang="en-US" sz="4400" b="0" strike="noStrike" spc="-1" baseline="-25000">
                <a:solidFill>
                  <a:srgbClr val="000000"/>
                </a:solidFill>
                <a:latin typeface="Calibri Light"/>
              </a:rPr>
              <a:t>1</a:t>
            </a: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?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3" name="CustomShape 9"/>
          <p:cNvSpPr/>
          <p:nvPr/>
        </p:nvSpPr>
        <p:spPr>
          <a:xfrm>
            <a:off x="8095680" y="2370240"/>
            <a:ext cx="36666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Если 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а=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</a:rPr>
              <a:t>b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,  то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</a:rPr>
              <a:t>  b = a </a:t>
            </a:r>
            <a:endParaRPr lang="ru-RU" sz="32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Formula 10"/>
              <p:cNvSpPr txBox="1"/>
              <p:nvPr/>
            </p:nvSpPr>
            <p:spPr>
              <a:xfrm>
                <a:off x="329400" y="4467240"/>
                <a:ext cx="5119200" cy="830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𝐺</m:t>
                      </m:r>
                      <m:r>
                        <a:rPr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/>
                        </a:rPr>
                        <m:t>=</m:t>
                      </m:r>
                      <m:r>
                        <a:rPr>
                          <a:latin typeface="Cambria Math"/>
                        </a:rPr>
                        <m:t>𝐹</m:t>
                      </m:r>
                      <m:r>
                        <a:rPr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75" name="Line 11"/>
          <p:cNvSpPr/>
          <p:nvPr/>
        </p:nvSpPr>
        <p:spPr>
          <a:xfrm>
            <a:off x="5666400" y="4224240"/>
            <a:ext cx="12960" cy="1073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12"/>
          <p:cNvSpPr/>
          <p:nvPr/>
        </p:nvSpPr>
        <p:spPr>
          <a:xfrm>
            <a:off x="5897160" y="4468680"/>
            <a:ext cx="139176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: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Formula 13"/>
              <p:cNvSpPr txBox="1"/>
              <p:nvPr/>
            </p:nvSpPr>
            <p:spPr>
              <a:xfrm>
                <a:off x="7919280" y="3713040"/>
                <a:ext cx="3865680" cy="209556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/>
                            </a:rPr>
                          </m:ctrlPr>
                        </m:sSubPr>
                        <m:e>
                          <m:r>
                            <a:rPr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9E1AB2-0C34-42AF-8186-6A9147C4F2A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3695040" y="1395000"/>
            <a:ext cx="4345200" cy="93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 Light"/>
              </a:rPr>
              <a:t>Работа с графиками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609840" y="0"/>
            <a:ext cx="1051524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 на уроках физики.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1338120" y="2918160"/>
            <a:ext cx="9897480" cy="13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000000"/>
                </a:solidFill>
                <a:latin typeface="Times New Roman"/>
              </a:rPr>
              <a:t>ЛР №3 «Исследование зависимости периода  Т и частоты </a:t>
            </a:r>
            <a:r>
              <a:rPr lang="ru-RU" sz="2800" b="1" i="1" strike="noStrike" spc="-1">
                <a:solidFill>
                  <a:srgbClr val="000000"/>
                </a:solidFill>
                <a:latin typeface="Cambria Math"/>
                <a:ea typeface="Cambria Math"/>
              </a:rPr>
              <a:t>𝛎</a:t>
            </a:r>
            <a:r>
              <a:rPr lang="ru-RU" sz="2800" b="1" i="1" strike="noStrike" spc="-1">
                <a:solidFill>
                  <a:srgbClr val="000000"/>
                </a:solidFill>
                <a:latin typeface="Times New Roman"/>
                <a:ea typeface="Cambria Math"/>
              </a:rPr>
              <a:t> свободных колебаний  нитяного маятника от его длины»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791880" y="188640"/>
            <a:ext cx="4675680" cy="938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 Степени.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768920" y="2349000"/>
            <a:ext cx="145512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0" strike="noStrike" spc="-1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11500" b="0" strike="noStrike" spc="-1" baseline="30000">
                <a:solidFill>
                  <a:srgbClr val="000000"/>
                </a:solidFill>
                <a:latin typeface="Calibri"/>
              </a:rPr>
              <a:t>n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223880" y="2205000"/>
            <a:ext cx="2304000" cy="2376000"/>
          </a:xfrm>
          <a:prstGeom prst="ellipse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1919520" y="1124640"/>
            <a:ext cx="258732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Степень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405000" y="18612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4223880" y="1845000"/>
            <a:ext cx="43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1631520" y="3717000"/>
            <a:ext cx="2808000" cy="14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Основание степени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 flipV="1">
            <a:off x="4007880" y="3428280"/>
            <a:ext cx="791640" cy="5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9"/>
          <p:cNvSpPr/>
          <p:nvPr/>
        </p:nvSpPr>
        <p:spPr>
          <a:xfrm>
            <a:off x="7320240" y="2061000"/>
            <a:ext cx="2952000" cy="14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Показатель степени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 flipH="1">
            <a:off x="6239160" y="2565000"/>
            <a:ext cx="122364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D6D59E1-3E54-4ADF-8B60-C33A440E064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383" name="Рисунок 2"/>
          <p:cNvPicPr/>
          <p:nvPr/>
        </p:nvPicPr>
        <p:blipFill>
          <a:blip r:embed="rId2"/>
          <a:stretch/>
        </p:blipFill>
        <p:spPr>
          <a:xfrm>
            <a:off x="6453000" y="1868040"/>
            <a:ext cx="5148720" cy="4403880"/>
          </a:xfrm>
          <a:prstGeom prst="rect">
            <a:avLst/>
          </a:prstGeom>
          <a:ln w="0">
            <a:noFill/>
          </a:ln>
        </p:spPr>
      </p:pic>
      <p:pic>
        <p:nvPicPr>
          <p:cNvPr id="384" name="Рисунок 3"/>
          <p:cNvPicPr/>
          <p:nvPr/>
        </p:nvPicPr>
        <p:blipFill>
          <a:blip r:embed="rId3"/>
          <a:stretch/>
        </p:blipFill>
        <p:spPr>
          <a:xfrm>
            <a:off x="352800" y="1868040"/>
            <a:ext cx="5579640" cy="433224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983880" y="0"/>
            <a:ext cx="9897480" cy="13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000000"/>
                </a:solidFill>
                <a:latin typeface="Times New Roman"/>
              </a:rPr>
              <a:t>ЛР №3 «Исследование зависимости периода  Т и частоты </a:t>
            </a:r>
            <a:r>
              <a:rPr lang="ru-RU" sz="2800" b="1" i="1" strike="noStrike" spc="-1">
                <a:solidFill>
                  <a:srgbClr val="000000"/>
                </a:solidFill>
                <a:latin typeface="Cambria Math"/>
                <a:ea typeface="Cambria Math"/>
              </a:rPr>
              <a:t>𝛎</a:t>
            </a:r>
            <a:r>
              <a:rPr lang="ru-RU" sz="2800" b="1" i="1" strike="noStrike" spc="-1">
                <a:solidFill>
                  <a:srgbClr val="000000"/>
                </a:solidFill>
                <a:latin typeface="Times New Roman"/>
                <a:ea typeface="Cambria Math"/>
              </a:rPr>
              <a:t> свободных колебаний  нитяного маятника от его длины»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Рисунок 2"/>
          <p:cNvPicPr/>
          <p:nvPr/>
        </p:nvPicPr>
        <p:blipFill>
          <a:blip r:embed="rId2"/>
          <a:stretch/>
        </p:blipFill>
        <p:spPr>
          <a:xfrm>
            <a:off x="-156600" y="1248840"/>
            <a:ext cx="6374160" cy="4068720"/>
          </a:xfrm>
          <a:prstGeom prst="rect">
            <a:avLst/>
          </a:prstGeom>
          <a:ln w="0">
            <a:noFill/>
          </a:ln>
        </p:spPr>
      </p:pic>
      <p:sp>
        <p:nvSpPr>
          <p:cNvPr id="38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87705B-9946-444B-9E63-4B7121B0FEA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983880" y="0"/>
            <a:ext cx="9897480" cy="13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000000"/>
                </a:solidFill>
                <a:latin typeface="Times New Roman"/>
              </a:rPr>
              <a:t>ЛР №3 «Исследование зависимости периода  Т и частоты </a:t>
            </a:r>
            <a:r>
              <a:rPr lang="ru-RU" sz="2800" b="1" i="1" strike="noStrike" spc="-1">
                <a:solidFill>
                  <a:srgbClr val="000000"/>
                </a:solidFill>
                <a:latin typeface="Cambria Math"/>
                <a:ea typeface="Cambria Math"/>
              </a:rPr>
              <a:t>𝛎</a:t>
            </a:r>
            <a:r>
              <a:rPr lang="ru-RU" sz="2800" b="1" i="1" strike="noStrike" spc="-1">
                <a:solidFill>
                  <a:srgbClr val="000000"/>
                </a:solidFill>
                <a:latin typeface="Times New Roman"/>
                <a:ea typeface="Cambria Math"/>
              </a:rPr>
              <a:t> свободных колебаний  нитяного маятника от его длины»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640080" y="1544400"/>
            <a:ext cx="6139080" cy="1136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22360" y="3814200"/>
            <a:ext cx="6139080" cy="639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1" name="Рисунок 6"/>
          <p:cNvPicPr/>
          <p:nvPr/>
        </p:nvPicPr>
        <p:blipFill>
          <a:blip r:embed="rId3"/>
          <a:stretch/>
        </p:blipFill>
        <p:spPr>
          <a:xfrm>
            <a:off x="5834880" y="2182320"/>
            <a:ext cx="6051960" cy="390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78BE313-9B60-4840-96B0-F4B840CD482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393" name="Рисунок 2"/>
          <p:cNvPicPr/>
          <p:nvPr/>
        </p:nvPicPr>
        <p:blipFill>
          <a:blip r:embed="rId2"/>
          <a:stretch/>
        </p:blipFill>
        <p:spPr>
          <a:xfrm>
            <a:off x="1943280" y="651240"/>
            <a:ext cx="7247520" cy="588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144322F-5DED-471F-A420-B9C8720747D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2627280" y="2070360"/>
            <a:ext cx="6155640" cy="93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 Light"/>
              </a:rPr>
              <a:t>ВПР математика 7 класс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3075840" y="4003200"/>
            <a:ext cx="4345200" cy="93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4"/>
          <p:cNvSpPr/>
          <p:nvPr/>
        </p:nvSpPr>
        <p:spPr>
          <a:xfrm>
            <a:off x="2292480" y="3310560"/>
            <a:ext cx="7791480" cy="137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66"/>
                </a:solidFill>
                <a:latin typeface="Verdana"/>
              </a:rPr>
              <a:t>Задания 4. Запись чисел с использованием разных систем измерения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714240" y="397440"/>
            <a:ext cx="1051524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 на уроках физики.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E0207EE-546C-40C0-8547-6B52D1FEA61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115920" y="352440"/>
            <a:ext cx="11951280" cy="61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1.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2"/>
              </a:rPr>
              <a:t>4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Трактор едет по дороге, проезжая 10 метров за каждую секунду. Выразите скорость трактора в километрах в час. 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В ответе укажите число.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2.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3"/>
              </a:rPr>
              <a:t>18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Морская водомерка может развивать скорость до 3,6 км/ч. Выразите эту скорость в метрах в секунду (м/с). 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В ответе укажите число.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3.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4"/>
              </a:rPr>
              <a:t>20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Трамвай движется со скоростью 20 м/с. Какое расстояние он пройдет за время, равное 20 с? 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Ответ дайте в километрах.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4.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5"/>
              </a:rPr>
              <a:t>21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Белка может развивать скорость до 5 м/с. Выразите эту скорость в километрах в час (км/ч).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5.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6"/>
              </a:rPr>
              <a:t>22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Велосипедист движется со скоростью 18 км/ч. Какой путь он проедет за 10 мин? 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Ответ дайте в метрах.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Verdana"/>
              </a:rPr>
              <a:t>6. Задание 4 № 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Verdana"/>
                <a:hlinkClick r:id="rId7"/>
              </a:rPr>
              <a:t>25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Радиолокатор ГИБДД определил, что автомобиль за время, равное 4 с, проехал расстояние 120 м. Выразите скорость автомобиля на этом участке в км/ч?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7. Задание 4 № 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26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Самолет пролетел путь, равный 720 км, в течение часа. Какова скорость самолета (в м/с)? 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В ответе укажите число.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8. Задание 4 № 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hlinkClick r:id="rId9"/>
              </a:rPr>
              <a:t>27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Какое расстояние пробегает серая лисица за время, равное 20 мин, если ее скорость равна 15 м/с? 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Ответ дайте в километрах.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9. Задание 4 № 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hlinkClick r:id="rId10"/>
              </a:rPr>
              <a:t>28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Максимальная скорость шмеля в полете 54 км/ч. Выразите эту скорость в метрах в секунду (м/с).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115920" y="0"/>
            <a:ext cx="11951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66"/>
                </a:solidFill>
                <a:latin typeface="Verdana"/>
              </a:rPr>
              <a:t>7кл. ВПР, математика. Задания 4. Запись чисел с использованием разных систем измерения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A2DEE13-F46D-47B0-AE35-F4497EA26E5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1222920" y="752400"/>
            <a:ext cx="94712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Чтобы перевести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км/ч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м/с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нужно разделить на 3,6. </a:t>
            </a:r>
            <a:endParaRPr lang="ru-RU" sz="32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Formula 3"/>
              <p:cNvSpPr txBox="1"/>
              <p:nvPr/>
            </p:nvSpPr>
            <p:spPr>
              <a:xfrm>
                <a:off x="1519200" y="2129040"/>
                <a:ext cx="7428600" cy="119124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72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км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ч</m:t>
                          </m:r>
                        </m:den>
                      </m:f>
                      <m:r>
                        <a:rPr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3,6</m:t>
                          </m:r>
                        </m:den>
                      </m:f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Formula 4"/>
              <p:cNvSpPr txBox="1"/>
              <p:nvPr/>
            </p:nvSpPr>
            <p:spPr>
              <a:xfrm>
                <a:off x="1872000" y="4320000"/>
                <a:ext cx="7428600" cy="10368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/>
                        </a:rPr>
                        <m:t>10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>
                          <a:latin typeface="Cambria Math"/>
                        </a:rPr>
                        <m:t>=10∙3,6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км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ч</m:t>
                          </m:r>
                        </m:den>
                      </m:f>
                      <m:r>
                        <a:rPr>
                          <a:latin typeface="Cambria Math"/>
                        </a:rPr>
                        <m:t>=36</m:t>
                      </m:r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км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ч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grpSp>
        <p:nvGrpSpPr>
          <p:cNvPr id="406" name="Group 5"/>
          <p:cNvGrpSpPr/>
          <p:nvPr/>
        </p:nvGrpSpPr>
        <p:grpSpPr>
          <a:xfrm>
            <a:off x="8948160" y="1935360"/>
            <a:ext cx="2742840" cy="1451880"/>
            <a:chOff x="8948160" y="1935360"/>
            <a:chExt cx="2742840" cy="1451880"/>
          </a:xfrm>
        </p:grpSpPr>
        <p:grpSp>
          <p:nvGrpSpPr>
            <p:cNvPr id="407" name="Group 6"/>
            <p:cNvGrpSpPr/>
            <p:nvPr/>
          </p:nvGrpSpPr>
          <p:grpSpPr>
            <a:xfrm>
              <a:off x="9128880" y="2117880"/>
              <a:ext cx="2272680" cy="1074240"/>
              <a:chOff x="9128880" y="2117880"/>
              <a:chExt cx="2272680" cy="1074240"/>
            </a:xfrm>
          </p:grpSpPr>
          <p:grpSp>
            <p:nvGrpSpPr>
              <p:cNvPr id="408" name="Group 7"/>
              <p:cNvGrpSpPr/>
              <p:nvPr/>
            </p:nvGrpSpPr>
            <p:grpSpPr>
              <a:xfrm>
                <a:off x="9621360" y="2390760"/>
                <a:ext cx="1780200" cy="760680"/>
                <a:chOff x="9621360" y="2390760"/>
                <a:chExt cx="1780200" cy="760680"/>
              </a:xfrm>
            </p:grpSpPr>
            <p:sp>
              <p:nvSpPr>
                <p:cNvPr id="409" name="CustomShape 8"/>
                <p:cNvSpPr/>
                <p:nvPr/>
              </p:nvSpPr>
              <p:spPr>
                <a:xfrm>
                  <a:off x="9621360" y="2535480"/>
                  <a:ext cx="378360" cy="37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0" name="CustomShape 9"/>
                <p:cNvSpPr/>
                <p:nvPr/>
              </p:nvSpPr>
              <p:spPr>
                <a:xfrm>
                  <a:off x="10182600" y="2390760"/>
                  <a:ext cx="1218960" cy="760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3600" b="0" strike="noStrike" spc="-1">
                      <a:solidFill>
                        <a:srgbClr val="C00000"/>
                      </a:solidFill>
                      <a:latin typeface="Calibri"/>
                    </a:rPr>
                    <a:t>  </a:t>
                  </a:r>
                  <a:r>
                    <a:rPr lang="ru-RU" sz="4400" b="0" strike="noStrike" spc="-1">
                      <a:solidFill>
                        <a:srgbClr val="C00000"/>
                      </a:solidFill>
                      <a:latin typeface="Calibri"/>
                    </a:rPr>
                    <a:t>:</a:t>
                  </a:r>
                  <a:r>
                    <a:rPr lang="ru-RU" sz="3600" b="0" strike="noStrike" spc="-1">
                      <a:solidFill>
                        <a:srgbClr val="C00000"/>
                      </a:solidFill>
                      <a:latin typeface="Calibri"/>
                    </a:rPr>
                    <a:t> </a:t>
                  </a:r>
                  <a:r>
                    <a:rPr lang="ru-RU" sz="3600" b="0" strike="noStrike" spc="-1">
                      <a:solidFill>
                        <a:srgbClr val="000000"/>
                      </a:solidFill>
                      <a:latin typeface="Calibri"/>
                    </a:rPr>
                    <a:t>3,6</a:t>
                  </a:r>
                  <a:endParaRPr lang="ru-RU" sz="3600" b="0" strike="noStrike" spc="-1">
                    <a:latin typeface="Arial"/>
                  </a:endParaRPr>
                </a:p>
              </p:txBody>
            </p:sp>
          </p:grpSp>
          <p:sp>
            <p:nvSpPr>
              <p:cNvPr id="411" name="CustomShape 10"/>
              <p:cNvSpPr/>
              <p:nvPr/>
            </p:nvSpPr>
            <p:spPr>
              <a:xfrm>
                <a:off x="9128880" y="2117880"/>
                <a:ext cx="789120" cy="45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b="0" strike="noStrike" spc="-1">
                    <a:solidFill>
                      <a:srgbClr val="000000"/>
                    </a:solidFill>
                    <a:latin typeface="Calibri"/>
                  </a:rPr>
                  <a:t>км/ч</a:t>
                </a:r>
                <a:endParaRPr lang="ru-RU" sz="2400" b="0" strike="noStrike" spc="-1">
                  <a:latin typeface="Arial"/>
                </a:endParaRPr>
              </a:p>
            </p:txBody>
          </p:sp>
          <p:sp>
            <p:nvSpPr>
              <p:cNvPr id="412" name="CustomShape 11"/>
              <p:cNvSpPr/>
              <p:nvPr/>
            </p:nvSpPr>
            <p:spPr>
              <a:xfrm>
                <a:off x="9837000" y="2736000"/>
                <a:ext cx="633600" cy="45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b="0" strike="noStrike" spc="-1">
                    <a:solidFill>
                      <a:srgbClr val="000000"/>
                    </a:solidFill>
                    <a:latin typeface="Calibri"/>
                  </a:rPr>
                  <a:t>м/с</a:t>
                </a:r>
                <a:endParaRPr lang="ru-RU" sz="2400" b="0" strike="noStrike" spc="-1">
                  <a:latin typeface="Arial"/>
                </a:endParaRPr>
              </a:p>
            </p:txBody>
          </p:sp>
        </p:grpSp>
        <p:sp>
          <p:nvSpPr>
            <p:cNvPr id="413" name="CustomShape 12"/>
            <p:cNvSpPr/>
            <p:nvPr/>
          </p:nvSpPr>
          <p:spPr>
            <a:xfrm>
              <a:off x="8948160" y="1935360"/>
              <a:ext cx="2742840" cy="1451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14" name="Group 13"/>
          <p:cNvGrpSpPr/>
          <p:nvPr/>
        </p:nvGrpSpPr>
        <p:grpSpPr>
          <a:xfrm>
            <a:off x="8948160" y="4047120"/>
            <a:ext cx="2742840" cy="1451880"/>
            <a:chOff x="8948160" y="4047120"/>
            <a:chExt cx="2742840" cy="1451880"/>
          </a:xfrm>
        </p:grpSpPr>
        <p:grpSp>
          <p:nvGrpSpPr>
            <p:cNvPr id="415" name="Group 14"/>
            <p:cNvGrpSpPr/>
            <p:nvPr/>
          </p:nvGrpSpPr>
          <p:grpSpPr>
            <a:xfrm>
              <a:off x="9071280" y="4179600"/>
              <a:ext cx="2321280" cy="1122480"/>
              <a:chOff x="9071280" y="4179600"/>
              <a:chExt cx="2321280" cy="1122480"/>
            </a:xfrm>
          </p:grpSpPr>
          <p:grpSp>
            <p:nvGrpSpPr>
              <p:cNvPr id="416" name="Group 15"/>
              <p:cNvGrpSpPr/>
              <p:nvPr/>
            </p:nvGrpSpPr>
            <p:grpSpPr>
              <a:xfrm>
                <a:off x="9709200" y="4480560"/>
                <a:ext cx="1683360" cy="821520"/>
                <a:chOff x="9709200" y="4480560"/>
                <a:chExt cx="1683360" cy="821520"/>
              </a:xfrm>
            </p:grpSpPr>
            <p:sp>
              <p:nvSpPr>
                <p:cNvPr id="417" name="CustomShape 16"/>
                <p:cNvSpPr/>
                <p:nvPr/>
              </p:nvSpPr>
              <p:spPr>
                <a:xfrm flipV="1">
                  <a:off x="9709200" y="4679640"/>
                  <a:ext cx="119520" cy="36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8" name="CustomShape 17"/>
                <p:cNvSpPr/>
                <p:nvPr/>
              </p:nvSpPr>
              <p:spPr>
                <a:xfrm>
                  <a:off x="10159920" y="4480560"/>
                  <a:ext cx="1232640" cy="8215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3600" b="0" strike="noStrike" spc="-1">
                      <a:solidFill>
                        <a:srgbClr val="C00000"/>
                      </a:solidFill>
                      <a:latin typeface="Calibri"/>
                    </a:rPr>
                    <a:t>  </a:t>
                  </a:r>
                  <a:r>
                    <a:rPr lang="ru-RU" sz="4800" b="1" strike="noStrike" spc="-1">
                      <a:solidFill>
                        <a:srgbClr val="C00000"/>
                      </a:solidFill>
                      <a:latin typeface="Calibri"/>
                    </a:rPr>
                    <a:t>∙</a:t>
                  </a:r>
                  <a:r>
                    <a:rPr lang="ru-RU" sz="3600" b="0" strike="noStrike" spc="-1">
                      <a:solidFill>
                        <a:srgbClr val="C00000"/>
                      </a:solidFill>
                      <a:latin typeface="Calibri"/>
                    </a:rPr>
                    <a:t> </a:t>
                  </a:r>
                  <a:r>
                    <a:rPr lang="ru-RU" sz="3600" b="0" strike="noStrike" spc="-1">
                      <a:solidFill>
                        <a:srgbClr val="000000"/>
                      </a:solidFill>
                      <a:latin typeface="Calibri"/>
                    </a:rPr>
                    <a:t>3,6</a:t>
                  </a:r>
                  <a:endParaRPr lang="ru-RU" sz="3600" b="0" strike="noStrike" spc="-1">
                    <a:latin typeface="Arial"/>
                  </a:endParaRPr>
                </a:p>
              </p:txBody>
            </p:sp>
          </p:grpSp>
          <p:sp>
            <p:nvSpPr>
              <p:cNvPr id="419" name="CustomShape 18"/>
              <p:cNvSpPr/>
              <p:nvPr/>
            </p:nvSpPr>
            <p:spPr>
              <a:xfrm>
                <a:off x="9637200" y="4179600"/>
                <a:ext cx="789120" cy="45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b="0" strike="noStrike" spc="-1">
                    <a:solidFill>
                      <a:srgbClr val="000000"/>
                    </a:solidFill>
                    <a:latin typeface="Calibri"/>
                  </a:rPr>
                  <a:t>км/ч</a:t>
                </a:r>
                <a:endParaRPr lang="ru-RU" sz="2400" b="0" strike="noStrike" spc="-1">
                  <a:latin typeface="Arial"/>
                </a:endParaRPr>
              </a:p>
            </p:txBody>
          </p:sp>
          <p:sp>
            <p:nvSpPr>
              <p:cNvPr id="420" name="CustomShape 19"/>
              <p:cNvSpPr/>
              <p:nvPr/>
            </p:nvSpPr>
            <p:spPr>
              <a:xfrm>
                <a:off x="9071280" y="4812480"/>
                <a:ext cx="633600" cy="45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b="0" strike="noStrike" spc="-1">
                    <a:solidFill>
                      <a:srgbClr val="000000"/>
                    </a:solidFill>
                    <a:latin typeface="Calibri"/>
                  </a:rPr>
                  <a:t>м/с</a:t>
                </a:r>
                <a:endParaRPr lang="ru-RU" sz="2400" b="0" strike="noStrike" spc="-1">
                  <a:latin typeface="Arial"/>
                </a:endParaRPr>
              </a:p>
            </p:txBody>
          </p:sp>
        </p:grpSp>
        <p:sp>
          <p:nvSpPr>
            <p:cNvPr id="421" name="CustomShape 20"/>
            <p:cNvSpPr/>
            <p:nvPr/>
          </p:nvSpPr>
          <p:spPr>
            <a:xfrm>
              <a:off x="8948160" y="4047120"/>
              <a:ext cx="2742840" cy="1451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1145520" y="1034280"/>
            <a:ext cx="10515240" cy="201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Применение математических знаний  на уроках физики.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FECFB2E-8028-46C2-8F32-DC5A1564E1C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5421960" y="4043880"/>
            <a:ext cx="5723280" cy="153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Костицына Т.П.,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учитель физики высшей категории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 Light"/>
              </a:rPr>
              <a:t>МАОУ «СОШ № 43 г. Челябинска»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791880" y="3960"/>
            <a:ext cx="4675680" cy="938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 Степени.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483440" y="2709000"/>
            <a:ext cx="210744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500" b="0" strike="noStrike" spc="-1" baseline="30000">
                <a:solidFill>
                  <a:srgbClr val="000000"/>
                </a:solidFill>
                <a:latin typeface="Calibri"/>
              </a:rPr>
              <a:t>n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071520" y="980640"/>
            <a:ext cx="4680000" cy="144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Степень с основанием 10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302040" y="17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703520" y="26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 rot="5400000">
            <a:off x="6780600" y="-1071360"/>
            <a:ext cx="647640" cy="66243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1811520" y="1556640"/>
            <a:ext cx="15998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20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1971360" y="1484640"/>
            <a:ext cx="87703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          1000000000000000000000 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56" name="TextShape 5"/>
          <p:cNvSpPr txBox="1"/>
          <p:nvPr/>
        </p:nvSpPr>
        <p:spPr>
          <a:xfrm>
            <a:off x="1523880" y="188640"/>
            <a:ext cx="8964000" cy="125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FF0000"/>
                </a:solidFill>
                <a:latin typeface="Calibri Light"/>
              </a:rPr>
              <a:t> Согласитесь, удобнее иметь дело со степенями, чем с огромными числами?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1813680" y="2997000"/>
            <a:ext cx="206316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2·10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20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6019560" y="2133000"/>
            <a:ext cx="20815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20 нулей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2135520" y="3069000"/>
            <a:ext cx="87127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          200000000000000000000 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1564920" y="3933000"/>
            <a:ext cx="26971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3,57·10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22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61" name="CustomShape 10"/>
          <p:cNvSpPr/>
          <p:nvPr/>
        </p:nvSpPr>
        <p:spPr>
          <a:xfrm>
            <a:off x="2746080" y="4005000"/>
            <a:ext cx="834516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          35700000000000000000000 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62" name="CustomShape 11"/>
          <p:cNvSpPr/>
          <p:nvPr/>
        </p:nvSpPr>
        <p:spPr>
          <a:xfrm rot="16200000">
            <a:off x="6899760" y="-159120"/>
            <a:ext cx="647640" cy="63849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12"/>
          <p:cNvSpPr/>
          <p:nvPr/>
        </p:nvSpPr>
        <p:spPr>
          <a:xfrm rot="5400000">
            <a:off x="7265880" y="1538640"/>
            <a:ext cx="575640" cy="6228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3"/>
          <p:cNvSpPr/>
          <p:nvPr/>
        </p:nvSpPr>
        <p:spPr>
          <a:xfrm>
            <a:off x="6320520" y="4581000"/>
            <a:ext cx="201276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22 знака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65" name="CustomShape 14"/>
          <p:cNvSpPr/>
          <p:nvPr/>
        </p:nvSpPr>
        <p:spPr>
          <a:xfrm>
            <a:off x="1752840" y="5445360"/>
            <a:ext cx="28054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6,67·10</a:t>
            </a:r>
            <a:r>
              <a:rPr lang="ru-RU" sz="4800" b="0" strike="noStrike" spc="-1" baseline="30000">
                <a:solidFill>
                  <a:srgbClr val="000000"/>
                </a:solidFill>
                <a:latin typeface="Calibri"/>
              </a:rPr>
              <a:t>-11</a:t>
            </a: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66" name="CustomShape 15"/>
          <p:cNvSpPr/>
          <p:nvPr/>
        </p:nvSpPr>
        <p:spPr>
          <a:xfrm>
            <a:off x="2875680" y="5406480"/>
            <a:ext cx="61732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           0,0000000000667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67" name="CustomShape 16"/>
          <p:cNvSpPr/>
          <p:nvPr/>
        </p:nvSpPr>
        <p:spPr>
          <a:xfrm rot="5400000">
            <a:off x="6460560" y="4369320"/>
            <a:ext cx="287640" cy="34477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17"/>
          <p:cNvSpPr/>
          <p:nvPr/>
        </p:nvSpPr>
        <p:spPr>
          <a:xfrm>
            <a:off x="5529600" y="6150240"/>
            <a:ext cx="22813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11 знаков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791880" y="3960"/>
            <a:ext cx="4675680" cy="938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 Степени.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483440" y="2709000"/>
            <a:ext cx="210744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500" b="0" strike="noStrike" spc="-1" baseline="30000">
                <a:solidFill>
                  <a:srgbClr val="000000"/>
                </a:solidFill>
                <a:latin typeface="Calibri"/>
              </a:rPr>
              <a:t>n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351520" y="1196640"/>
            <a:ext cx="7128360" cy="144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Стандартный вид числа: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3152520" y="2421000"/>
            <a:ext cx="1616760" cy="21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800" b="0" strike="noStrike" spc="-1">
                <a:solidFill>
                  <a:srgbClr val="000000"/>
                </a:solidFill>
                <a:latin typeface="Calibri"/>
              </a:rPr>
              <a:t>α·</a:t>
            </a:r>
            <a:endParaRPr lang="ru-RU" sz="13800" b="0" strike="noStrike" spc="-1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2639520" y="2709000"/>
            <a:ext cx="4176000" cy="29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6"/>
          <p:cNvSpPr/>
          <p:nvPr/>
        </p:nvSpPr>
        <p:spPr>
          <a:xfrm>
            <a:off x="1055520" y="4293000"/>
            <a:ext cx="7128360" cy="144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2060"/>
                </a:solidFill>
                <a:latin typeface="Calibri Light"/>
              </a:rPr>
              <a:t>1</a:t>
            </a:r>
            <a:r>
              <a:rPr lang="en-US" sz="6000" b="0" strike="noStrike" spc="-1">
                <a:solidFill>
                  <a:srgbClr val="002060"/>
                </a:solidFill>
                <a:latin typeface="Calibri Light"/>
              </a:rPr>
              <a:t>&lt;</a:t>
            </a:r>
            <a:r>
              <a:rPr lang="el-GR" sz="6000" b="0" strike="noStrike" spc="-1">
                <a:solidFill>
                  <a:srgbClr val="002060"/>
                </a:solidFill>
                <a:latin typeface="Calibri Light"/>
              </a:rPr>
              <a:t>α</a:t>
            </a:r>
            <a:r>
              <a:rPr lang="en-US" sz="6000" b="0" strike="noStrike" spc="-1">
                <a:solidFill>
                  <a:srgbClr val="002060"/>
                </a:solidFill>
                <a:latin typeface="Calibri Light"/>
              </a:rPr>
              <a:t>&lt;10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343520" y="26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711520" y="0"/>
            <a:ext cx="7632360" cy="1588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>
                <a:solidFill>
                  <a:srgbClr val="002060"/>
                </a:solidFill>
                <a:latin typeface="Calibri Light"/>
              </a:rPr>
              <a:t> Вычислить и представить в стандартном виде: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557000" y="1628640"/>
            <a:ext cx="50623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6·10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24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 ·50 = 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487520" y="1845000"/>
            <a:ext cx="935640" cy="93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4439880" y="1772640"/>
            <a:ext cx="1295640" cy="1151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6449400" y="1700640"/>
            <a:ext cx="43462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300·10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24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 =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1906200" y="3429000"/>
            <a:ext cx="280980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3·10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26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82" name="CustomShape 7"/>
          <p:cNvSpPr/>
          <p:nvPr/>
        </p:nvSpPr>
        <p:spPr>
          <a:xfrm>
            <a:off x="551520" y="2012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83" name="Picture 1"/>
          <p:cNvPicPr/>
          <p:nvPr/>
        </p:nvPicPr>
        <p:blipFill>
          <a:blip r:embed="rId2"/>
          <a:stretch/>
        </p:blipFill>
        <p:spPr>
          <a:xfrm>
            <a:off x="7723080" y="4725000"/>
            <a:ext cx="2944440" cy="21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3552480" y="360720"/>
            <a:ext cx="4675680" cy="1300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 Умножение и деление степеней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819080" y="1855080"/>
            <a:ext cx="210744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525680" y="19116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4078800" y="1855080"/>
            <a:ext cx="242424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·10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к</a:t>
            </a:r>
            <a:endParaRPr lang="ru-RU" sz="11500" b="0" strike="noStrike" spc="-1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6711480" y="1845000"/>
            <a:ext cx="3649680" cy="18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500" b="0" strike="noStrike" spc="-1">
                <a:solidFill>
                  <a:srgbClr val="000000"/>
                </a:solidFill>
                <a:latin typeface="Calibri"/>
              </a:rPr>
              <a:t>=10</a:t>
            </a:r>
            <a:r>
              <a:rPr lang="en-US" sz="11500" b="0" strike="noStrike" spc="-1" baseline="30000">
                <a:solidFill>
                  <a:srgbClr val="002060"/>
                </a:solidFill>
                <a:latin typeface="Calibri"/>
              </a:rPr>
              <a:t>n</a:t>
            </a:r>
            <a:r>
              <a:rPr lang="ru-RU" sz="11500" b="0" strike="noStrike" spc="-1" baseline="30000">
                <a:solidFill>
                  <a:srgbClr val="002060"/>
                </a:solidFill>
                <a:latin typeface="Calibri"/>
              </a:rPr>
              <a:t>+к</a:t>
            </a:r>
            <a:endParaRPr lang="ru-RU" sz="1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535400" y="1628640"/>
            <a:ext cx="620064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6·10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24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 ·5·10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12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= 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487520" y="1845000"/>
            <a:ext cx="935640" cy="93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4367880" y="1772640"/>
            <a:ext cx="935640" cy="1079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7382520" y="1628640"/>
            <a:ext cx="36007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30·10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36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=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1908720" y="3429000"/>
            <a:ext cx="331560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=3·10</a:t>
            </a:r>
            <a:r>
              <a:rPr lang="ru-RU" sz="8000" b="0" strike="noStrike" spc="-1" baseline="30000">
                <a:solidFill>
                  <a:srgbClr val="000000"/>
                </a:solidFill>
                <a:latin typeface="Calibri"/>
              </a:rPr>
              <a:t>37</a:t>
            </a:r>
            <a:r>
              <a:rPr lang="ru-RU" sz="8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2711520" y="0"/>
            <a:ext cx="7632360" cy="158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2060"/>
                </a:solidFill>
                <a:latin typeface="Calibri Light"/>
              </a:rPr>
              <a:t> Вычислить и представить в стандартном виде: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1343520" y="260640"/>
            <a:ext cx="935640" cy="9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П.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96" name="Picture 1"/>
          <p:cNvPicPr/>
          <p:nvPr/>
        </p:nvPicPr>
        <p:blipFill>
          <a:blip r:embed="rId2"/>
          <a:stretch/>
        </p:blipFill>
        <p:spPr>
          <a:xfrm>
            <a:off x="7896240" y="4852800"/>
            <a:ext cx="2771280" cy="200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1132</Words>
  <Application>Microsoft Office PowerPoint</Application>
  <PresentationFormat>Произвольный</PresentationFormat>
  <Paragraphs>234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user</cp:lastModifiedBy>
  <cp:revision>55</cp:revision>
  <dcterms:created xsi:type="dcterms:W3CDTF">2021-11-19T04:36:58Z</dcterms:created>
  <dcterms:modified xsi:type="dcterms:W3CDTF">2022-01-13T09:07:23Z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