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57" r:id="rId3"/>
    <p:sldId id="258" r:id="rId4"/>
    <p:sldId id="263" r:id="rId5"/>
    <p:sldId id="261" r:id="rId6"/>
    <p:sldId id="264" r:id="rId7"/>
    <p:sldId id="268" r:id="rId8"/>
    <p:sldId id="269" r:id="rId9"/>
    <p:sldId id="266" r:id="rId10"/>
    <p:sldId id="265" r:id="rId11"/>
    <p:sldId id="267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15" autoAdjust="0"/>
  </p:normalViewPr>
  <p:slideViewPr>
    <p:cSldViewPr>
      <p:cViewPr varScale="1">
        <p:scale>
          <a:sx n="65" d="100"/>
          <a:sy n="65" d="100"/>
        </p:scale>
        <p:origin x="6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D52DA-8E64-4FC4-85DF-6E9CD900E188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BF71DB-6017-43A5-8208-FA97A2259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932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BF71DB-6017-43A5-8208-FA97A2259B6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846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2CA7597-64FE-47E7-8843-485F9D947A17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357A36A-9F98-4575-B7C7-74BE8E4CF37C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331640" y="188640"/>
            <a:ext cx="7406640" cy="1184152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функциональной грамотности на уроках физики</a:t>
            </a: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2879304" y="5373216"/>
            <a:ext cx="6264696" cy="1248544"/>
          </a:xfrm>
        </p:spPr>
        <p:txBody>
          <a:bodyPr>
            <a:normAutofit/>
          </a:bodyPr>
          <a:lstStyle/>
          <a:p>
            <a:r>
              <a:rPr lang="ru-RU" sz="2000" dirty="0"/>
              <a:t>Учитель физики МБОУ «Лицей № 88 г. Челябинска»</a:t>
            </a:r>
          </a:p>
          <a:p>
            <a:r>
              <a:rPr lang="ru-RU" sz="2000" dirty="0" err="1"/>
              <a:t>Катрушева</a:t>
            </a:r>
            <a:r>
              <a:rPr lang="ru-RU" sz="2000" dirty="0"/>
              <a:t> Ольга Александровна,</a:t>
            </a:r>
          </a:p>
          <a:p>
            <a:r>
              <a:rPr lang="ru-RU" sz="2000" dirty="0"/>
              <a:t>первая квалификационная категория</a:t>
            </a:r>
          </a:p>
        </p:txBody>
      </p:sp>
      <p:pic>
        <p:nvPicPr>
          <p:cNvPr id="1026" name="Picture 2" descr="C:\Users\физ301\Desktop\ФУНК. ГРАМ-ТЬ\unnam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064" y="1484783"/>
            <a:ext cx="5760640" cy="3555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006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Познавательные уровни заданий для формирования естественнонаучной грамотности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800" b="1" dirty="0"/>
              <a:t>Низкий</a:t>
            </a:r>
          </a:p>
          <a:p>
            <a:pPr marL="82296" indent="0">
              <a:buNone/>
            </a:pPr>
            <a:r>
              <a:rPr lang="ru-RU" dirty="0"/>
              <a:t>Выполнять одношаговую процедуру, например, распознавать факты, термины, принципы или понятия, или найти единственную точку, содержащую информацию, на графике или в таблице.</a:t>
            </a:r>
          </a:p>
          <a:p>
            <a:r>
              <a:rPr lang="ru-RU" sz="3800" b="1" dirty="0"/>
              <a:t>Средний</a:t>
            </a:r>
          </a:p>
          <a:p>
            <a:pPr marL="82296" indent="0">
              <a:buNone/>
            </a:pPr>
            <a:r>
              <a:rPr lang="ru-RU" dirty="0"/>
              <a:t>Использовать и применять понятийное знание для описания или объяснения явлений, выбирать соответствующие процедуры, предполагающие два шага или более, интерпретировать или использовать простые наборы данных в виде таблиц или графиков.</a:t>
            </a:r>
          </a:p>
          <a:p>
            <a:r>
              <a:rPr lang="ru-RU" sz="3800" b="1" dirty="0"/>
              <a:t>Высокий</a:t>
            </a:r>
          </a:p>
          <a:p>
            <a:pPr marL="82296" indent="0">
              <a:buNone/>
            </a:pPr>
            <a:r>
              <a:rPr lang="ru-RU" dirty="0"/>
              <a:t>Анализировать сложную информацию или данные, обобщать или оценивать доказательства,   обосновывать,   формулировать   выводы,   учитывая  разные источники информации, разрабатывать план или последовательность шагов, ведущих к решению проблемы.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547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Задания для формирования ЕНГ</a:t>
            </a:r>
            <a:br>
              <a:rPr lang="ru-RU" sz="2800" dirty="0"/>
            </a:br>
            <a:r>
              <a:rPr lang="ru-RU" sz="2800" dirty="0"/>
              <a:t>обучающихся 7 класса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47800"/>
            <a:ext cx="8250120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dirty="0"/>
              <a:t>Автоматическая система поилок для коров может работать на основе клапанов и поплавков (смотри рисунок). Главный резервуар (1) собирает воду. </a:t>
            </a:r>
          </a:p>
          <a:p>
            <a:pPr marL="82296" indent="0">
              <a:buNone/>
            </a:pPr>
            <a:r>
              <a:rPr lang="ru-RU" sz="2000" dirty="0"/>
              <a:t>Её объём контролируется при помощи поплавка (2). Из бака выводятся трубки, по которым жидкость попадает в саму систему поения (3). Когда животные пьют жидкость, понижение её уровня в резервуаре меняет положение поплавка. В результате с помощью клапана (4) открывается доступ свежей порции воды из бака водопровода (5). Стоит уровню вернуться к нормальному значению, всплывающий поплавок отключает подкачку.</a:t>
            </a:r>
          </a:p>
          <a:p>
            <a:pPr marL="82296" indent="0">
              <a:buNone/>
            </a:pPr>
            <a:r>
              <a:rPr lang="ru-RU" dirty="0"/>
              <a:t> 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392732"/>
            <a:ext cx="5112568" cy="2229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8259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 fontScale="90000"/>
          </a:bodyPr>
          <a:lstStyle/>
          <a:p>
            <a:r>
              <a:rPr lang="ru-RU" dirty="0"/>
              <a:t>Вопрос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052736"/>
            <a:ext cx="7498080" cy="5195664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dirty="0"/>
              <a:t>Выберите все верные утверждения о работе автоматической системы поения коров.</a:t>
            </a:r>
          </a:p>
          <a:p>
            <a:pPr marL="82296" indent="0">
              <a:buNone/>
            </a:pPr>
            <a:endParaRPr lang="ru-RU" dirty="0"/>
          </a:p>
          <a:p>
            <a:r>
              <a:rPr lang="ru-RU" dirty="0"/>
              <a:t>А. Вода из водопровода в автоматической системе поилок для коров непрерывно поступает в поилки.</a:t>
            </a:r>
          </a:p>
          <a:p>
            <a:r>
              <a:rPr lang="ru-RU" dirty="0"/>
              <a:t>В. Уровень воды в главном резервуаре всегда немного ниже, чем в поилках.</a:t>
            </a:r>
          </a:p>
          <a:p>
            <a:r>
              <a:rPr lang="ru-RU" dirty="0"/>
              <a:t>С. Средняя плотность поплавка, используемого в автоматической системе подачи воды, меньше плотности воды.</a:t>
            </a:r>
          </a:p>
          <a:p>
            <a:r>
              <a:rPr lang="ru-RU" dirty="0"/>
              <a:t>Д. Поилки и главный резервуар работают по принципу сообщающихся сосудов.</a:t>
            </a:r>
          </a:p>
          <a:p>
            <a:pPr marL="82296" indent="0">
              <a:buNone/>
            </a:pPr>
            <a:r>
              <a:rPr lang="ru-RU" dirty="0"/>
              <a:t>Ответ: 3, 4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9924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90066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Вопрос 2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24744"/>
            <a:ext cx="7818072" cy="5123656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ru-RU" dirty="0"/>
              <a:t>Ваня подумал о модернизации системы. Он решил поднять главный резервуар выше поилок. Что произойдёт с системой, если это сделать? Свой ответ поясните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Ответ: вода будет выливаться из поилок. Так как главный резервуар и поилки являются сообщающими сосудами, а поверхность однородной жидкости в сообщающихся сосудах устанавливается на одном уровне, то при поднятии главного резервуара вода будет выливаться из всех поилок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73041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Плавание рыб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052736"/>
            <a:ext cx="7818072" cy="547260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400" dirty="0"/>
              <a:t>Рыбы могут свободно перемещаться в вертикальном направлении. Некоторые рыбы обладают важным органом – плавательным пузырём. С его помощью рыба может погружаться на дно и подниматься к поверхности воды. Плавательный пузырь располагается в брюшной полости и занимает очень много места. Он представляет собой мешочек, заполненный газами. Если рыбе нужно опуститься на дно, стенки пузыря при помощи грудных и брюшных мышц сжимаются, и рыба погружается. При движении наверх всё происходит наоборот.</a:t>
            </a:r>
          </a:p>
          <a:p>
            <a:pPr marL="82296" indent="0">
              <a:buNone/>
            </a:pP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741606"/>
            <a:ext cx="3528392" cy="2116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9090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2074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Вопрос 1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908720"/>
            <a:ext cx="7746064" cy="5339680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Какое из утверждений наиболее полно объясняет, как рыба с плавательным пузырём поднимается к поверхности воды?</a:t>
            </a:r>
          </a:p>
          <a:p>
            <a:r>
              <a:rPr lang="ru-RU" dirty="0"/>
              <a:t>А. Грудные и брюшные мышцы накачивают воздух, поступающий через жабры, в плавательный пузырь, тем самым увеличивая силу тяжести, и рыба поднимается в толще воды.</a:t>
            </a:r>
          </a:p>
          <a:p>
            <a:r>
              <a:rPr lang="ru-RU" dirty="0"/>
              <a:t>В. Стенки плавательного пузыря расслабляются, газы заполняют весь объём плавательного пузыря, при этом средняя плотность рыбы увеличивается и рыба поднимается в толще воды.</a:t>
            </a:r>
          </a:p>
          <a:p>
            <a:r>
              <a:rPr lang="ru-RU" dirty="0"/>
              <a:t>С. Стенки плавательного пузыря расслабляются, газы заполняют весь объём плавательного пузыря, при этом увеличивается сила Архимеда, действующая на рыбу, и рыба поднимается в толще воды.</a:t>
            </a:r>
          </a:p>
          <a:p>
            <a:r>
              <a:rPr lang="ru-RU" dirty="0"/>
              <a:t>Д. Стенки пузыря при помощи грудных и брюшных мышц сжимаются, тем самым уменьшается сила тяжести, действующая на рыбу, и рыба поднимается в толще воды.</a:t>
            </a:r>
          </a:p>
          <a:p>
            <a:pPr marL="82296" indent="0">
              <a:buNone/>
            </a:pPr>
            <a:r>
              <a:rPr lang="ru-RU" dirty="0"/>
              <a:t>Ответ: С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6491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Вопрос 2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124744"/>
            <a:ext cx="7746064" cy="512365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/>
              <a:t>Почему рыбы с плавательным пузырём, когда умирают, всплывают на поверхность водоёма? Поясните свой ответ.</a:t>
            </a:r>
          </a:p>
          <a:p>
            <a:r>
              <a:rPr lang="ru-RU" dirty="0"/>
              <a:t>Ответ: когда рыба умирает, у неё расслабляются все мышцы, в том числе и мышцы, сжимающие плавательный пузырь; увеличивается объём рыбы, Архимедова сила превышает силу тяжести, поэтому рыба всплывает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5726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7498080" cy="72494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Рычаги в природе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052736"/>
            <a:ext cx="7818072" cy="519566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dirty="0"/>
              <a:t>Человеческая рука представляет собой рычаг. Под действием силы двуглавой мышцы рычаг-рука поднимает груз, находящийся на ладони. Если рассматривать среднестатистического человека, то точка приложения силы F находится на расстоянии ОВ = 3 см от оси вращения (от локтевого сустава), а точка приложения веса груза P – на расстоянии ОС = 30 см (см. рисунок).</a:t>
            </a:r>
          </a:p>
          <a:p>
            <a:pPr marL="82296" indent="0">
              <a:buNone/>
            </a:pPr>
            <a:endParaRPr lang="ru-RU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140968"/>
            <a:ext cx="2887761" cy="2845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3736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18058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Вопрос 1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836712"/>
            <a:ext cx="7674056" cy="5411688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Используя условие равновесия рычага, можно определить, как соотносятся сила двуглавой мышцы среднестатистического человека и вес поднимаемого им груза.</a:t>
            </a:r>
          </a:p>
          <a:p>
            <a:pPr marL="82296" indent="0">
              <a:buNone/>
            </a:pPr>
            <a:r>
              <a:rPr lang="ru-RU" dirty="0"/>
              <a:t>Выберите верное утверждение о соотношении сил.</a:t>
            </a:r>
          </a:p>
          <a:p>
            <a:r>
              <a:rPr lang="ru-RU" dirty="0"/>
              <a:t>А. Вес поднимаемого среднестатистическим человеком груза превосходит силу, развиваемую в этот момент двуглавой </a:t>
            </a:r>
            <a:r>
              <a:rPr lang="ru-RU" dirty="0" err="1"/>
              <a:t>мышцой</a:t>
            </a:r>
            <a:r>
              <a:rPr lang="ru-RU" dirty="0"/>
              <a:t> этого человека в 9 раз.</a:t>
            </a:r>
          </a:p>
          <a:p>
            <a:r>
              <a:rPr lang="ru-RU" dirty="0"/>
              <a:t>В. Вес поднимаемого среднестатистическим человеком груза превосходит силу двуглавой мышцы этого человека в 10 раз.</a:t>
            </a:r>
          </a:p>
          <a:p>
            <a:r>
              <a:rPr lang="ru-RU" dirty="0"/>
              <a:t>С. Сила двуглавой мышцы среднестатистического человека превосходит вес поднимаемого им груза в 9 раз.</a:t>
            </a:r>
          </a:p>
          <a:p>
            <a:r>
              <a:rPr lang="ru-RU" dirty="0"/>
              <a:t>Д. Сила двуглавой мышцы среднестатистического человека превосходит вес поднимаемого им груза в 10 раз.</a:t>
            </a:r>
          </a:p>
          <a:p>
            <a:pPr marL="82296" indent="0">
              <a:buNone/>
            </a:pPr>
            <a:r>
              <a:rPr lang="ru-RU" dirty="0"/>
              <a:t>Ответ: Д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0836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Вопрос 2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980728"/>
            <a:ext cx="7746064" cy="5267672"/>
          </a:xfrm>
        </p:spPr>
        <p:txBody>
          <a:bodyPr/>
          <a:lstStyle/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Рычаг-рука при сокращении мышц проигрывает в силе, но выигрывает в других характеристиках. В чём выигрывает рычаг-рука?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Ответ: выигрыш в расстоянии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8417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Зачем нужна функциональная грамотность?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Чтобы жить в динамично изменяющемся мире, нынешним обучающимся требуются новые навыки и умения. 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Поэтому одной из важнейших задач современной школы - </a:t>
            </a:r>
            <a:r>
              <a:rPr lang="ru-RU" b="1" dirty="0"/>
              <a:t>формирование функциональной грамотности.</a:t>
            </a:r>
          </a:p>
        </p:txBody>
      </p:sp>
    </p:spTree>
    <p:extLst>
      <p:ext uri="{BB962C8B-B14F-4D97-AF65-F5344CB8AC3E}">
        <p14:creationId xmlns:p14="http://schemas.microsoft.com/office/powerpoint/2010/main" val="3820504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Простые правила успехов в обучении физики, формируя ЕНГ.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  <a:p>
            <a:r>
              <a:rPr lang="ru-RU" dirty="0"/>
              <a:t>Правило 1. Сначала познавательный интерес, а затем учение: интересно и полезно, занимательно и экспериментально.</a:t>
            </a:r>
          </a:p>
          <a:p>
            <a:r>
              <a:rPr lang="ru-RU" dirty="0"/>
              <a:t>Правило 2. Прежде вещество, а затем его строение - «от живого созерцания к абстрактному мышлению...»</a:t>
            </a:r>
          </a:p>
          <a:p>
            <a:r>
              <a:rPr lang="ru-RU" dirty="0"/>
              <a:t>Правило 3. Сначала практика: исследования, эксперименты, решение проблем, а затем теория.</a:t>
            </a:r>
          </a:p>
          <a:p>
            <a:r>
              <a:rPr lang="ru-RU" dirty="0"/>
              <a:t>Правило 4. Изучать физику в контексте: физика - жизнь - естествознание – неразрывно связанных понятия.</a:t>
            </a:r>
          </a:p>
          <a:p>
            <a:r>
              <a:rPr lang="ru-RU" dirty="0"/>
              <a:t>Правило 5. Формулы и законы познавать с помощью расчётов.</a:t>
            </a:r>
          </a:p>
          <a:p>
            <a:r>
              <a:rPr lang="ru-RU" dirty="0"/>
              <a:t>Правило 6. Создавать ситуацию успеха в интегрированной познавательной деятельности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4846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Что такое "функциональная грамотность"?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endParaRPr lang="ru-RU" dirty="0"/>
          </a:p>
          <a:p>
            <a:r>
              <a:rPr lang="ru-RU" dirty="0"/>
              <a:t>Функциональная грамотность – способность человека вступать в отношения с внешней средой и максимально быстро адаптироваться и функционировать в ней.</a:t>
            </a:r>
          </a:p>
          <a:p>
            <a:r>
              <a:rPr lang="ru-RU" dirty="0"/>
              <a:t>Функционально грамотный человек - это человек, который способен использовать приобретаемые знания, умения и навыки для решения широкого спектра жизненных задач. </a:t>
            </a:r>
          </a:p>
          <a:p>
            <a:r>
              <a:rPr lang="ru-RU" dirty="0"/>
              <a:t>Основными признаками функционально грамотной личности мы можем считать человека самостоятельного, познающего и умеющего жить среди людей, обладающий определёнными качествами, ключевыми компетенциями.</a:t>
            </a:r>
          </a:p>
        </p:txBody>
      </p:sp>
    </p:spTree>
    <p:extLst>
      <p:ext uri="{BB962C8B-B14F-4D97-AF65-F5344CB8AC3E}">
        <p14:creationId xmlns:p14="http://schemas.microsoft.com/office/powerpoint/2010/main" val="1361714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8080" cy="1143000"/>
          </a:xfrm>
        </p:spPr>
        <p:txBody>
          <a:bodyPr>
            <a:normAutofit/>
          </a:bodyPr>
          <a:lstStyle/>
          <a:p>
            <a:r>
              <a:rPr lang="ru-RU" sz="3200" dirty="0"/>
              <a:t>Основные направления формирования функциональной грамотности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/>
          <a:lstStyle/>
          <a:p>
            <a:r>
              <a:rPr lang="ru-RU" dirty="0"/>
              <a:t>Математическая грамотность</a:t>
            </a:r>
          </a:p>
          <a:p>
            <a:r>
              <a:rPr lang="ru-RU" dirty="0"/>
              <a:t>Читательская грамотность</a:t>
            </a:r>
          </a:p>
          <a:p>
            <a:r>
              <a:rPr lang="ru-RU" dirty="0"/>
              <a:t>Естественнонаучная грамотность</a:t>
            </a:r>
          </a:p>
          <a:p>
            <a:r>
              <a:rPr lang="ru-RU" dirty="0"/>
              <a:t>Финансовая грамотность</a:t>
            </a:r>
          </a:p>
          <a:p>
            <a:r>
              <a:rPr lang="ru-RU" dirty="0"/>
              <a:t>Глобальные компетенции</a:t>
            </a:r>
          </a:p>
          <a:p>
            <a:r>
              <a:rPr lang="ru-RU" dirty="0"/>
              <a:t>Креативное мышление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8217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274638"/>
            <a:ext cx="5256584" cy="11430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физ301\Desktop\ФУНК. ГРАМ-ТЬ\slide-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188640"/>
            <a:ext cx="7979275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5511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Соответствие между ЕН грамотностью и требованиями</a:t>
            </a:r>
            <a:br>
              <a:rPr lang="ru-RU" sz="2400" dirty="0"/>
            </a:br>
            <a:r>
              <a:rPr lang="ru-RU" sz="2400" dirty="0"/>
              <a:t>ФГОС к результатам образования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8242775"/>
              </p:ext>
            </p:extLst>
          </p:nvPr>
        </p:nvGraphicFramePr>
        <p:xfrm>
          <a:off x="1115616" y="1340768"/>
          <a:ext cx="7776864" cy="5244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7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Компетентности, определяющие естественнонаучную грамотность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63" marR="64663" marT="64663" marB="6466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200">
                          <a:effectLst/>
                        </a:rPr>
                        <a:t>Требования ФГОС ООО к результатам образования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63" marR="64663" marT="64663" marB="6466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6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200">
                          <a:effectLst/>
                        </a:rPr>
                        <a:t>понимание основных особенностей естественнонаучного исследования (или естественнонаучного метода познания)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63" marR="64663" marT="64663" marB="6466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200">
                          <a:effectLst/>
                        </a:rPr>
                        <a:t>приобретение опыта применения научных методов познания (предметный результат – физика); приобретение опыта использования различных методов изучения веществ (предметный результат – химия); приобретение опыта использования методов биологической науки (предметный результат – биология)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63" marR="64663" marT="64663" marB="6466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8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200">
                          <a:effectLst/>
                        </a:rPr>
                        <a:t>умение объяснять или описывать естественнонаучные явления на основе имеющихся научных знаний, а также умение прогнозировать изменения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63" marR="64663" marT="64663" marB="6466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200" dirty="0">
                          <a:effectLst/>
                        </a:rPr>
                        <a:t>умение создавать, применять и преобразовывать знаки и символы, модели и схемы для решения учебных и познавательных задач (</a:t>
                      </a:r>
                      <a:r>
                        <a:rPr lang="ru-RU" sz="1200" dirty="0" err="1">
                          <a:effectLst/>
                        </a:rPr>
                        <a:t>метапредметный</a:t>
                      </a:r>
                      <a:r>
                        <a:rPr lang="ru-RU" sz="1200" dirty="0">
                          <a:effectLst/>
                        </a:rPr>
                        <a:t> результат образования)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63" marR="64663" marT="64663" marB="6466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21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200">
                          <a:effectLst/>
                        </a:rPr>
                        <a:t>умение использовать научные доказательства и имеющиеся данные для получения выводов, их анализа и оценки достоверности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63" marR="64663" marT="64663" marB="6466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200" dirty="0">
                          <a:effectLst/>
                        </a:rPr>
                        <a:t>умение определять понятия, создавать обобщения, устанавливать аналогии, классифицировать, самостоятельно выбирать основания и критерии для классификации, устанавливать причинно- следственные связи, строить логическое рассуждение, умозаключение (индуктивное, дедуктивное и по аналогии) и делать выводы (</a:t>
                      </a:r>
                      <a:r>
                        <a:rPr lang="ru-RU" sz="1200" dirty="0" err="1">
                          <a:effectLst/>
                        </a:rPr>
                        <a:t>метапредметный</a:t>
                      </a:r>
                      <a:r>
                        <a:rPr lang="ru-RU" sz="1200" dirty="0">
                          <a:effectLst/>
                        </a:rPr>
                        <a:t> результат)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63" marR="64663" marT="64663" marB="6466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6784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r>
              <a:rPr lang="ru-RU" dirty="0"/>
              <a:t>Типы научного знания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196752"/>
            <a:ext cx="7498080" cy="5051648"/>
          </a:xfrm>
        </p:spPr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Каждая из компетентностей, оцениваемых в задании, может демонстрироваться на материале научного знания следующих типов:</a:t>
            </a:r>
          </a:p>
          <a:p>
            <a:r>
              <a:rPr lang="ru-RU" b="1" i="1" dirty="0"/>
              <a:t>Содержательное знание</a:t>
            </a:r>
            <a:r>
              <a:rPr lang="ru-RU" dirty="0"/>
              <a:t>, знание научного содержания, относящегося к следующим областям: «Физические системы», «Живые системы» и «Науки о Земле и Вселенной».</a:t>
            </a:r>
          </a:p>
          <a:p>
            <a:r>
              <a:rPr lang="ru-RU" b="1" i="1" dirty="0"/>
              <a:t>Процедурное знание</a:t>
            </a:r>
            <a:r>
              <a:rPr lang="ru-RU" dirty="0"/>
              <a:t>, знание разнообразных методов, используемых для получения научного знания, а также знание стандартных исследовательских процедур.</a:t>
            </a:r>
          </a:p>
        </p:txBody>
      </p:sp>
    </p:spTree>
    <p:extLst>
      <p:ext uri="{BB962C8B-B14F-4D97-AF65-F5344CB8AC3E}">
        <p14:creationId xmlns:p14="http://schemas.microsoft.com/office/powerpoint/2010/main" val="1928590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Контексты заданий для формирования естественнонаучной грамотности</a:t>
            </a:r>
            <a:r>
              <a:rPr lang="ru-RU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Контекстом можно назвать тематическую область, к которой относится описанная  в вопросе (задании) проблемная ситуация. В исследовании PISA эти ситуации группируются по следующим контекстам:</a:t>
            </a:r>
          </a:p>
          <a:p>
            <a:r>
              <a:rPr lang="ru-RU" dirty="0"/>
              <a:t>здоровье;</a:t>
            </a:r>
          </a:p>
          <a:p>
            <a:r>
              <a:rPr lang="ru-RU" dirty="0"/>
              <a:t>природные ресурсы;</a:t>
            </a:r>
          </a:p>
          <a:p>
            <a:r>
              <a:rPr lang="ru-RU" dirty="0"/>
              <a:t>окружающая среда;</a:t>
            </a:r>
          </a:p>
          <a:p>
            <a:r>
              <a:rPr lang="ru-RU" dirty="0"/>
              <a:t>опасности и риски;</a:t>
            </a:r>
          </a:p>
          <a:p>
            <a:r>
              <a:rPr lang="ru-RU" dirty="0"/>
              <a:t>связь науки и технологий.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4183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Модель заданий по оцениванию</a:t>
            </a:r>
            <a:br>
              <a:rPr lang="ru-RU" dirty="0"/>
            </a:br>
            <a:r>
              <a:rPr lang="ru-RU" dirty="0"/>
              <a:t>естественнонаучной грамотности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628800"/>
            <a:ext cx="7498080" cy="4619600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dirty="0"/>
              <a:t>Задания, как правило, основаны на проблемном материале, включающем текст, графики, таблицы и связанные с ними вопросы. В свою очередь, каждый из вопросов в составе этих заданий классифицируется по следующим категориям:</a:t>
            </a:r>
          </a:p>
          <a:p>
            <a:r>
              <a:rPr lang="ru-RU" dirty="0"/>
              <a:t>умение, на оценивание которого направлен вопрос;</a:t>
            </a:r>
          </a:p>
          <a:p>
            <a:r>
              <a:rPr lang="ru-RU" dirty="0"/>
              <a:t>тип естественнонаучного знания, затрагиваемый в вопросе;</a:t>
            </a:r>
          </a:p>
          <a:p>
            <a:r>
              <a:rPr lang="ru-RU" dirty="0"/>
              <a:t>контекст;</a:t>
            </a:r>
          </a:p>
          <a:p>
            <a:r>
              <a:rPr lang="ru-RU" dirty="0"/>
              <a:t>познавательный уровень (или степень трудности) вопроса.</a:t>
            </a:r>
          </a:p>
        </p:txBody>
      </p:sp>
    </p:spTree>
    <p:extLst>
      <p:ext uri="{BB962C8B-B14F-4D97-AF65-F5344CB8AC3E}">
        <p14:creationId xmlns:p14="http://schemas.microsoft.com/office/powerpoint/2010/main" val="27067749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609</TotalTime>
  <Words>1456</Words>
  <Application>Microsoft Office PowerPoint</Application>
  <PresentationFormat>Экран (4:3)</PresentationFormat>
  <Paragraphs>108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Формирование функциональной грамотности на уроках физики</vt:lpstr>
      <vt:lpstr>Зачем нужна функциональная грамотность? </vt:lpstr>
      <vt:lpstr> Что такое "функциональная грамотность"? </vt:lpstr>
      <vt:lpstr>Основные направления формирования функциональной грамотности</vt:lpstr>
      <vt:lpstr>Презентация PowerPoint</vt:lpstr>
      <vt:lpstr>Соответствие между ЕН грамотностью и требованиями ФГОС к результатам образования</vt:lpstr>
      <vt:lpstr> Типы научного знания </vt:lpstr>
      <vt:lpstr>Контексты заданий для формирования естественнонаучной грамотности. </vt:lpstr>
      <vt:lpstr> Модель заданий по оцениванию естественнонаучной грамотности </vt:lpstr>
      <vt:lpstr>Познавательные уровни заданий для формирования естественнонаучной грамотности</vt:lpstr>
      <vt:lpstr>Задания для формирования ЕНГ обучающихся 7 класса</vt:lpstr>
      <vt:lpstr>Вопрос 1</vt:lpstr>
      <vt:lpstr> Вопрос 2 </vt:lpstr>
      <vt:lpstr>Плавание рыб</vt:lpstr>
      <vt:lpstr> Вопрос 1 </vt:lpstr>
      <vt:lpstr> Вопрос 2 </vt:lpstr>
      <vt:lpstr>Рычаги в природе</vt:lpstr>
      <vt:lpstr> Вопрос 1  </vt:lpstr>
      <vt:lpstr> Вопрос 2 </vt:lpstr>
      <vt:lpstr>Простые правила успехов в обучении физики, формируя ЕНГ.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физ301</dc:creator>
  <cp:lastModifiedBy>Безрукова Анастасия</cp:lastModifiedBy>
  <cp:revision>27</cp:revision>
  <dcterms:created xsi:type="dcterms:W3CDTF">2022-03-21T03:23:27Z</dcterms:created>
  <dcterms:modified xsi:type="dcterms:W3CDTF">2022-03-28T04:37:16Z</dcterms:modified>
</cp:coreProperties>
</file>