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3"/>
  </p:notesMasterIdLst>
  <p:sldIdLst>
    <p:sldId id="256" r:id="rId2"/>
    <p:sldId id="275" r:id="rId3"/>
    <p:sldId id="274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>
        <p:scale>
          <a:sx n="79" d="100"/>
          <a:sy n="79" d="100"/>
        </p:scale>
        <p:origin x="-126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619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192EF-C335-4031-83BF-BD9E291049BC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A8165-59B0-4E9B-AD92-87A83AA1CB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972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A8165-59B0-4E9B-AD92-87A83AA1CB35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74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C7AA-485C-47D9-9B33-08EA181C9678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09C-59F7-4128-9CF9-584F18267B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C7AA-485C-47D9-9B33-08EA181C9678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09C-59F7-4128-9CF9-584F18267B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C7AA-485C-47D9-9B33-08EA181C9678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09C-59F7-4128-9CF9-584F18267B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C7AA-485C-47D9-9B33-08EA181C9678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09C-59F7-4128-9CF9-584F18267B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C7AA-485C-47D9-9B33-08EA181C9678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09C-59F7-4128-9CF9-584F18267B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C7AA-485C-47D9-9B33-08EA181C9678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09C-59F7-4128-9CF9-584F18267B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C7AA-485C-47D9-9B33-08EA181C9678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09C-59F7-4128-9CF9-584F18267B5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C7AA-485C-47D9-9B33-08EA181C9678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09C-59F7-4128-9CF9-584F18267B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C7AA-485C-47D9-9B33-08EA181C9678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09C-59F7-4128-9CF9-584F18267B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C7AA-485C-47D9-9B33-08EA181C9678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09C-59F7-4128-9CF9-584F18267B5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C7AA-485C-47D9-9B33-08EA181C9678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09C-59F7-4128-9CF9-584F18267B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5040C7AA-485C-47D9-9B33-08EA181C9678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729F009C-59F7-4128-9CF9-584F18267B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izway.com/art/form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0"/>
            <a:ext cx="7543800" cy="2924944"/>
          </a:xfrm>
        </p:spPr>
        <p:txBody>
          <a:bodyPr>
            <a:normAutofit fontScale="90000"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3600" dirty="0">
                <a:solidFill>
                  <a:schemeClr val="bg1"/>
                </a:solidFill>
                <a:ea typeface="Calibri"/>
                <a:cs typeface="Times New Roman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effectLst/>
                <a:latin typeface="Times New Roman"/>
                <a:ea typeface="Calibri"/>
                <a:cs typeface="Times New Roman"/>
              </a:rPr>
              <a:t>«Проблемы повышения качества  </a:t>
            </a:r>
            <a:r>
              <a:rPr lang="ru-RU" sz="3600" b="1" dirty="0" smtClean="0">
                <a:solidFill>
                  <a:schemeClr val="bg1"/>
                </a:solidFill>
                <a:effectLst/>
                <a:latin typeface="Times New Roman"/>
                <a:ea typeface="Calibri"/>
                <a:cs typeface="Times New Roman"/>
              </a:rPr>
              <a:t>общего образования: предметная область </a:t>
            </a:r>
            <a:r>
              <a:rPr lang="ru-RU" sz="3600" b="1" smtClean="0">
                <a:solidFill>
                  <a:schemeClr val="bg1"/>
                </a:solidFill>
                <a:effectLst/>
                <a:latin typeface="Times New Roman"/>
                <a:ea typeface="Calibri"/>
                <a:cs typeface="Times New Roman"/>
              </a:rPr>
              <a:t>«Физика» </a:t>
            </a: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r"/>
            <a:r>
              <a:rPr lang="ru-RU" sz="2400" dirty="0" smtClean="0"/>
              <a:t>Руководитель РМО учителей физики</a:t>
            </a:r>
          </a:p>
          <a:p>
            <a:pPr algn="r"/>
            <a:r>
              <a:rPr lang="ru-RU" sz="2400" dirty="0" smtClean="0"/>
              <a:t> Ленинского района</a:t>
            </a:r>
          </a:p>
          <a:p>
            <a:pPr algn="r"/>
            <a:r>
              <a:rPr lang="ru-RU" sz="2400" dirty="0" smtClean="0"/>
              <a:t> </a:t>
            </a:r>
            <a:r>
              <a:rPr lang="ru-RU" sz="2400" dirty="0" err="1" smtClean="0"/>
              <a:t>Гегер</a:t>
            </a:r>
            <a:r>
              <a:rPr lang="ru-RU" sz="2400" dirty="0" smtClean="0"/>
              <a:t> Т.А.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4706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692696"/>
            <a:ext cx="8784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333333"/>
                </a:solidFill>
                <a:latin typeface="Times New Roman"/>
                <a:ea typeface="Times New Roman"/>
              </a:rPr>
              <a:t>В школьной программе </a:t>
            </a:r>
            <a:r>
              <a:rPr lang="ru-RU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ea typeface="Times New Roman"/>
              </a:rPr>
              <a:t>практически отсутствует </a:t>
            </a:r>
            <a:r>
              <a:rPr lang="ru-RU" sz="3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ea typeface="Times New Roman"/>
              </a:rPr>
              <a:t>межпредметный</a:t>
            </a:r>
            <a:r>
              <a:rPr lang="ru-RU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ea typeface="Times New Roman"/>
              </a:rPr>
              <a:t> синтез</a:t>
            </a:r>
            <a:r>
              <a:rPr lang="ru-RU" sz="3200" dirty="0">
                <a:solidFill>
                  <a:srgbClr val="333333"/>
                </a:solidFill>
                <a:latin typeface="Times New Roman"/>
                <a:ea typeface="Times New Roman"/>
              </a:rPr>
              <a:t>, т.е. перенос базовых знаний из области математики в область физики</a:t>
            </a:r>
            <a:r>
              <a:rPr lang="ru-RU" sz="3200" dirty="0">
                <a:latin typeface="Times New Roman"/>
                <a:ea typeface="Calibri"/>
              </a:rPr>
              <a:t>. К среднему звену многие  дети подходят, плохо владея логикой мышления, со слабой математической базой, со скучающими глазами.</a:t>
            </a:r>
            <a:r>
              <a:rPr lang="ru-RU" sz="3200" dirty="0">
                <a:ea typeface="Calibri"/>
                <a:cs typeface="Times New Roman"/>
              </a:rPr>
              <a:t> </a:t>
            </a:r>
            <a:r>
              <a:rPr lang="ru-RU" sz="3200" dirty="0" smtClean="0">
                <a:latin typeface="Times New Roman"/>
                <a:ea typeface="Calibri"/>
              </a:rPr>
              <a:t>Кроме </a:t>
            </a:r>
            <a:r>
              <a:rPr lang="ru-RU" sz="3200" dirty="0">
                <a:latin typeface="Times New Roman"/>
                <a:ea typeface="Calibri"/>
              </a:rPr>
              <a:t>вопросов,  которые решает учитель на уроке физики, приходится обращать внимание на знание (незнание) детьми некоторых вопросов </a:t>
            </a:r>
            <a:r>
              <a:rPr lang="ru-RU" sz="3200" dirty="0" smtClean="0">
                <a:latin typeface="Times New Roman"/>
                <a:ea typeface="Calibri"/>
              </a:rPr>
              <a:t>математики.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9585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1120" y="476672"/>
            <a:ext cx="8640960" cy="5511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Наблюдается </a:t>
            </a:r>
            <a:r>
              <a:rPr lang="ru-RU" sz="2800" b="1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низкая мотивационная </a:t>
            </a:r>
            <a:r>
              <a:rPr lang="ru-RU" sz="28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учебная деятельность учащихся.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Только в том случае,  когда учащийся будет видеть возможности практического применения изучаемого материала, только тогда у него возникнет мотивированный  интерес, только тогда он сможет достичь определённых успехов. Причём этот интерес может быть разным - как практического характера связанного с умениями и навыками изготовления и ремонта технических устройств, так и теоритического - сдача экзамена по физике для поступления в ВУЗ.</a:t>
            </a:r>
            <a:endParaRPr lang="ru-RU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8641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4768" y="1340768"/>
            <a:ext cx="889248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333333"/>
                </a:solidFill>
                <a:latin typeface="Times New Roman"/>
                <a:ea typeface="Times New Roman"/>
              </a:rPr>
              <a:t>Эксперименты новых образовательных программ в средней школе за последние десятилетия привели к потере системности в области знаний естественнонаучного профиля</a:t>
            </a:r>
            <a:r>
              <a:rPr lang="ru-RU" sz="3200" b="1" dirty="0">
                <a:solidFill>
                  <a:srgbClr val="333333"/>
                </a:solidFill>
                <a:latin typeface="Times New Roman"/>
                <a:ea typeface="Times New Roman"/>
              </a:rPr>
              <a:t>. Катастрофически низкие знания по математике и физике у абитуриентов приводят к многочисленным негативным последствиям в сфере высшего образования.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7273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268760"/>
            <a:ext cx="88924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/>
                <a:ea typeface="Times New Roman"/>
              </a:rPr>
              <a:t>Эффективное использование ИКТ</a:t>
            </a:r>
            <a:r>
              <a:rPr lang="ru-RU" sz="3200" dirty="0">
                <a:latin typeface="Times New Roman"/>
                <a:ea typeface="Times New Roman"/>
              </a:rPr>
              <a:t>. Хороший видеофрагмент или анимация, компьютерная модель позволяют сократить время при объяснении материала, при этом качество его усвоения  выше. Но ведь далеко не в каждом кабинете физики в школах есть компьютер и проектор. </a:t>
            </a:r>
            <a:endParaRPr lang="ru-RU" sz="3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557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875744"/>
            <a:ext cx="89644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ea typeface="Calibri"/>
                <a:cs typeface="Times New Roman"/>
              </a:rPr>
              <a:t>Изложение материала, методический аппарат учебника  должны помогать учителю в организации деятельности учащихся на уроке, а не в передаче информации. Учебники  в числе достоинств должны иметь : доступность, проблемный, исследовательский характер изложение материала, много эксперимента и качественных задач. Все в учебнике должно быть   нацелено на то, чтобы учащиеся понимали физику, видели ее в жизни, умели объяснить и применить на практике, </a:t>
            </a:r>
            <a:r>
              <a:rPr lang="ru-RU" sz="2800" b="1" dirty="0">
                <a:ea typeface="Calibri"/>
                <a:cs typeface="Times New Roman"/>
              </a:rPr>
              <a:t>содержать  набор разнообразных</a:t>
            </a:r>
            <a:r>
              <a:rPr lang="ru-RU" sz="2800" dirty="0">
                <a:ea typeface="Calibri"/>
                <a:cs typeface="Times New Roman"/>
              </a:rPr>
              <a:t> качественных </a:t>
            </a:r>
            <a:r>
              <a:rPr lang="ru-RU" sz="2800" b="1" dirty="0">
                <a:ea typeface="Calibri"/>
                <a:cs typeface="Times New Roman"/>
              </a:rPr>
              <a:t>задач</a:t>
            </a:r>
            <a:r>
              <a:rPr lang="ru-RU" sz="2800" dirty="0">
                <a:ea typeface="Calibri"/>
                <a:cs typeface="Times New Roman"/>
              </a:rPr>
              <a:t> и  количественных задач, но на  втором плане.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5889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908720"/>
            <a:ext cx="90364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/>
                <a:ea typeface="Times New Roman"/>
              </a:rPr>
              <a:t>Реализация  модернизации образования требует от учителя перестройки методики преподавания</a:t>
            </a:r>
            <a:r>
              <a:rPr lang="ru-RU" sz="3200" dirty="0">
                <a:latin typeface="Times New Roman"/>
                <a:ea typeface="Times New Roman"/>
              </a:rPr>
              <a:t>, перехода на технологии развивающего обучения. А обучать в деятельности мы практически не умеем, это трудно, т.к. надо придумывать учебные проблемы, интерактивные задания, создавать парадоксальные ситуации, проводить  интересные физические эксперименты и др. Просто объяснить материал, конечно, легче.</a:t>
            </a:r>
            <a:br>
              <a:rPr lang="ru-RU" sz="3200" dirty="0">
                <a:latin typeface="Times New Roman"/>
                <a:ea typeface="Times New Roman"/>
              </a:rPr>
            </a:br>
            <a:endParaRPr lang="ru-RU" sz="3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919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760" y="548680"/>
            <a:ext cx="88924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/>
                <a:ea typeface="Times New Roman"/>
              </a:rPr>
              <a:t>Анализ реального состояния преподавания физики в практике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b="1" dirty="0">
                <a:latin typeface="Times New Roman"/>
                <a:ea typeface="Times New Roman"/>
              </a:rPr>
              <a:t>общеобразовательной школы </a:t>
            </a:r>
            <a:r>
              <a:rPr lang="ru-RU" sz="2400" b="1" dirty="0" smtClean="0">
                <a:latin typeface="Times New Roman"/>
                <a:ea typeface="Times New Roman"/>
              </a:rPr>
              <a:t>позволяет выявить </a:t>
            </a:r>
            <a:r>
              <a:rPr lang="ru-RU" sz="2400" b="1" dirty="0">
                <a:latin typeface="Times New Roman"/>
                <a:ea typeface="Times New Roman"/>
              </a:rPr>
              <a:t>следующие противоречия в деле развития физико-технического творчества учащихся:</a:t>
            </a:r>
            <a:br>
              <a:rPr lang="ru-RU" sz="2400" b="1" dirty="0">
                <a:latin typeface="Times New Roman"/>
                <a:ea typeface="Times New Roman"/>
              </a:rPr>
            </a:br>
            <a:r>
              <a:rPr lang="ru-RU" sz="2400" dirty="0">
                <a:latin typeface="Times New Roman"/>
                <a:ea typeface="Times New Roman"/>
              </a:rPr>
              <a:t>1) между теоретическими знаниями учащихся и умениями практического их применения;</a:t>
            </a:r>
            <a:br>
              <a:rPr lang="ru-RU" sz="2400" dirty="0">
                <a:latin typeface="Times New Roman"/>
                <a:ea typeface="Times New Roman"/>
              </a:rPr>
            </a:br>
            <a:r>
              <a:rPr lang="ru-RU" sz="2400" dirty="0">
                <a:latin typeface="Times New Roman"/>
                <a:ea typeface="Times New Roman"/>
              </a:rPr>
              <a:t>2) между необходимостью развития творческого потенциала школьников, позволяющего им решать проблемы и задачи физико-технического содержания, и недостаточным объемом специальных знаний, умений и навыков прикладного характера, получаемых на уроках физики;</a:t>
            </a:r>
            <a:br>
              <a:rPr lang="ru-RU" sz="2400" dirty="0">
                <a:latin typeface="Times New Roman"/>
                <a:ea typeface="Times New Roman"/>
              </a:rPr>
            </a:br>
            <a:r>
              <a:rPr lang="ru-RU" sz="2400" dirty="0">
                <a:latin typeface="Times New Roman"/>
                <a:ea typeface="Times New Roman"/>
              </a:rPr>
              <a:t>3) несоответствие между парком школьного лабораторного и демонстрационного оборудования и современной контрольно-измерительной, исследовательской техникой и ее элементной базой. 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45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0668"/>
            <a:ext cx="6781800" cy="160020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Выводы и предложения</a:t>
            </a:r>
            <a:r>
              <a:rPr lang="ru-RU" sz="3200" dirty="0">
                <a:ea typeface="Calibri"/>
                <a:cs typeface="Times New Roman"/>
              </a:rPr>
              <a:t/>
            </a:r>
            <a:br>
              <a:rPr lang="ru-RU" sz="32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2851" y="3038683"/>
            <a:ext cx="8712968" cy="1690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3. Физика </a:t>
            </a:r>
            <a:r>
              <a:rPr lang="ru-RU" sz="2400" i="1" dirty="0">
                <a:latin typeface="Times New Roman"/>
                <a:ea typeface="Calibri"/>
                <a:cs typeface="Times New Roman"/>
              </a:rPr>
              <a:t>должна стать частью общей культуры человека, а для этого надо выделить в курсе главное, ведущие идеи физики отделить от второстепенного</a:t>
            </a: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.</a:t>
            </a:r>
            <a:endParaRPr lang="ru-RU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200" dirty="0"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1032" y="1196752"/>
            <a:ext cx="8712968" cy="907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1. На </a:t>
            </a:r>
            <a:r>
              <a:rPr lang="ru-RU" sz="2400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сегодняшний день реформы образования не улучшили качество преподавания физики</a:t>
            </a:r>
            <a:r>
              <a:rPr lang="ru-RU" sz="2400" i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1200" dirty="0"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2851" y="2104501"/>
            <a:ext cx="8712968" cy="907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2. В </a:t>
            </a:r>
            <a:r>
              <a:rPr lang="ru-RU" sz="2400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преподавании физики, как основы фундаментальных наук, необходимо добавить число </a:t>
            </a:r>
            <a:r>
              <a:rPr lang="ru-RU" sz="2400" i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часов</a:t>
            </a:r>
            <a:endParaRPr lang="ru-RU" sz="1200" dirty="0"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2851" y="4365104"/>
            <a:ext cx="8712968" cy="1690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4. Необходимо </a:t>
            </a:r>
            <a:r>
              <a:rPr lang="ru-RU" sz="2400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обновление  не только содержания, но  и  технологии преподавания  курса физики (рассмотреть конкретные направления обновления.)</a:t>
            </a:r>
            <a:endParaRPr lang="ru-RU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2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91617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856984" cy="6016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5.</a:t>
            </a:r>
            <a:r>
              <a:rPr lang="ru-RU" sz="2400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Умение решать физические задачи должно быть главным приоритетным направлением в развитии практической части обучения  физике.</a:t>
            </a:r>
            <a:endParaRPr lang="ru-RU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6</a:t>
            </a:r>
            <a:r>
              <a:rPr lang="ru-RU" sz="2400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.Крайне нежелательным представляется сокращение количества лабораторных работ и физического практикума. </a:t>
            </a:r>
            <a:endParaRPr lang="ru-RU" sz="2400" i="1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i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7</a:t>
            </a:r>
            <a:r>
              <a:rPr lang="ru-RU" sz="2400" i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Преподавание </a:t>
            </a:r>
            <a:r>
              <a:rPr lang="ru-RU" sz="2400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физики на нынешнем </a:t>
            </a:r>
            <a:r>
              <a:rPr lang="ru-RU" sz="2400" i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этапе </a:t>
            </a:r>
            <a:r>
              <a:rPr lang="ru-RU" sz="2400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должно сочетать использование учебно-методической литературы старого и нового поколений</a:t>
            </a:r>
            <a:r>
              <a:rPr lang="ru-RU" sz="2400" i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8</a:t>
            </a:r>
            <a:r>
              <a:rPr lang="ru-RU" sz="2400" i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Проведение </a:t>
            </a:r>
            <a:r>
              <a:rPr lang="ru-RU" sz="2400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физических олимпиад является существенным фактором развития интеллекта школьников и пропаганды профессии, связанной с физикой.</a:t>
            </a:r>
            <a:endParaRPr lang="ru-RU" sz="2400" dirty="0">
              <a:ea typeface="Calibri"/>
              <a:cs typeface="Times New Roman"/>
            </a:endParaRPr>
          </a:p>
          <a:p>
            <a:r>
              <a:rPr lang="ru-RU" sz="2400" b="1" i="1" dirty="0">
                <a:latin typeface="Times New Roman"/>
                <a:ea typeface="Calibri"/>
              </a:rPr>
              <a:t> 9</a:t>
            </a:r>
            <a:r>
              <a:rPr lang="ru-RU" sz="2400" i="1" dirty="0" smtClean="0">
                <a:latin typeface="Times New Roman"/>
                <a:ea typeface="Calibri"/>
              </a:rPr>
              <a:t>. В </a:t>
            </a:r>
            <a:r>
              <a:rPr lang="ru-RU" sz="2400" i="1" dirty="0">
                <a:latin typeface="Times New Roman"/>
                <a:ea typeface="Calibri"/>
              </a:rPr>
              <a:t>школу должен прийти учитель, владеющий новыми </a:t>
            </a:r>
            <a:r>
              <a:rPr lang="ru-RU" sz="2400" i="1" dirty="0" smtClean="0">
                <a:latin typeface="Times New Roman"/>
                <a:ea typeface="Calibri"/>
              </a:rPr>
              <a:t>технологиями</a:t>
            </a:r>
            <a:r>
              <a:rPr lang="ru-RU" i="1" dirty="0">
                <a:latin typeface="Times New Roman"/>
                <a:ea typeface="Calibri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4567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03" y="1700808"/>
            <a:ext cx="9144000" cy="3555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10. </a:t>
            </a:r>
            <a:r>
              <a:rPr lang="ru-RU" sz="24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Необходимо </a:t>
            </a:r>
            <a:r>
              <a:rPr lang="ru-RU" sz="2400" i="1" dirty="0">
                <a:solidFill>
                  <a:srgbClr val="000000"/>
                </a:solidFill>
                <a:latin typeface="Times New Roman"/>
                <a:ea typeface="Times New Roman"/>
              </a:rPr>
              <a:t>обеспечить кабинет физики современным учебным оборудованием</a:t>
            </a:r>
            <a:r>
              <a:rPr lang="ru-RU" sz="24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11</a:t>
            </a:r>
            <a:r>
              <a:rPr lang="ru-RU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ru-RU" sz="2400" i="1" dirty="0">
                <a:latin typeface="Times New Roman"/>
                <a:ea typeface="Calibri"/>
              </a:rPr>
              <a:t> Особое внимание в школьном курсе физики должно быть уделено развитию технического </a:t>
            </a:r>
            <a:r>
              <a:rPr lang="ru-RU" sz="2400" i="1" dirty="0" smtClean="0">
                <a:latin typeface="Times New Roman"/>
                <a:ea typeface="Calibri"/>
              </a:rPr>
              <a:t>творчества.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i="1" dirty="0" smtClean="0">
                <a:latin typeface="Times New Roman"/>
                <a:ea typeface="Calibri"/>
                <a:cs typeface="Times New Roman"/>
              </a:rPr>
              <a:t>12</a:t>
            </a: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.Все </a:t>
            </a:r>
            <a:r>
              <a:rPr lang="ru-RU" sz="2400" i="1" dirty="0">
                <a:latin typeface="Times New Roman"/>
                <a:ea typeface="Calibri"/>
                <a:cs typeface="Times New Roman"/>
              </a:rPr>
              <a:t>эти и другие   проблемы, связанные с преподаванием физики  необходимо  поднимать в ходе семинаров для учителей-практиков.</a:t>
            </a:r>
            <a:endParaRPr lang="ru-RU" sz="2400" dirty="0">
              <a:ea typeface="Calibri"/>
              <a:cs typeface="Times New Roman"/>
            </a:endParaRPr>
          </a:p>
          <a:p>
            <a:endParaRPr lang="ru-RU" sz="3200" dirty="0" smtClean="0"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0432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714356"/>
            <a:ext cx="7543800" cy="4429156"/>
          </a:xfrm>
        </p:spPr>
        <p:txBody>
          <a:bodyPr>
            <a:normAutofit/>
          </a:bodyPr>
          <a:lstStyle/>
          <a:p>
            <a:pPr algn="ctr"/>
            <a:r>
              <a:rPr lang="ru-RU" sz="3200" i="1" dirty="0" smtClean="0"/>
              <a:t>Единственный путь, ведущий к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i="1" dirty="0" smtClean="0"/>
              <a:t>знанию - деятельность</a:t>
            </a:r>
            <a:r>
              <a:rPr lang="ru-RU" sz="3200" b="1" i="1" dirty="0" smtClean="0"/>
              <a:t>.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i="1" dirty="0" smtClean="0"/>
              <a:t>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i="1" dirty="0" smtClean="0"/>
              <a:t>Бернард Шоу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706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2756527"/>
            <a:ext cx="56420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СПАСИБО ЗА ВНИМАНИЕ!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80551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Line 1"/>
          <p:cNvSpPr>
            <a:spLocks noChangeShapeType="1"/>
          </p:cNvSpPr>
          <p:nvPr/>
        </p:nvSpPr>
        <p:spPr bwMode="auto">
          <a:xfrm>
            <a:off x="7315200" y="1066800"/>
            <a:ext cx="1588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0" y="0"/>
            <a:chExt cx="843" cy="1379"/>
          </a:xfrm>
        </p:grpSpPr>
        <p:sp>
          <p:nvSpPr>
            <p:cNvPr id="69641" name="Oval 3"/>
            <p:cNvSpPr>
              <a:spLocks/>
            </p:cNvSpPr>
            <p:nvPr/>
          </p:nvSpPr>
          <p:spPr bwMode="auto">
            <a:xfrm>
              <a:off x="0" y="0"/>
              <a:ext cx="127" cy="127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42" name="Oval 4"/>
            <p:cNvSpPr>
              <a:spLocks/>
            </p:cNvSpPr>
            <p:nvPr/>
          </p:nvSpPr>
          <p:spPr bwMode="auto">
            <a:xfrm>
              <a:off x="179" y="0"/>
              <a:ext cx="127" cy="127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43" name="Oval 5"/>
            <p:cNvSpPr>
              <a:spLocks/>
            </p:cNvSpPr>
            <p:nvPr/>
          </p:nvSpPr>
          <p:spPr bwMode="auto">
            <a:xfrm>
              <a:off x="358" y="0"/>
              <a:ext cx="127" cy="127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44" name="Oval 6"/>
            <p:cNvSpPr>
              <a:spLocks/>
            </p:cNvSpPr>
            <p:nvPr/>
          </p:nvSpPr>
          <p:spPr bwMode="auto">
            <a:xfrm>
              <a:off x="0" y="179"/>
              <a:ext cx="127" cy="127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45" name="Oval 7"/>
            <p:cNvSpPr>
              <a:spLocks/>
            </p:cNvSpPr>
            <p:nvPr/>
          </p:nvSpPr>
          <p:spPr bwMode="auto">
            <a:xfrm>
              <a:off x="179" y="179"/>
              <a:ext cx="127" cy="127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46" name="Oval 8"/>
            <p:cNvSpPr>
              <a:spLocks/>
            </p:cNvSpPr>
            <p:nvPr/>
          </p:nvSpPr>
          <p:spPr bwMode="auto">
            <a:xfrm>
              <a:off x="358" y="179"/>
              <a:ext cx="127" cy="127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47" name="Oval 9"/>
            <p:cNvSpPr>
              <a:spLocks/>
            </p:cNvSpPr>
            <p:nvPr/>
          </p:nvSpPr>
          <p:spPr bwMode="auto">
            <a:xfrm>
              <a:off x="537" y="179"/>
              <a:ext cx="127" cy="127"/>
            </a:xfrm>
            <a:prstGeom prst="ellipse">
              <a:avLst/>
            </a:prstGeom>
            <a:solidFill>
              <a:srgbClr val="66999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48" name="Oval 10"/>
            <p:cNvSpPr>
              <a:spLocks/>
            </p:cNvSpPr>
            <p:nvPr/>
          </p:nvSpPr>
          <p:spPr bwMode="auto">
            <a:xfrm>
              <a:off x="0" y="358"/>
              <a:ext cx="127" cy="127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49" name="Oval 11"/>
            <p:cNvSpPr>
              <a:spLocks/>
            </p:cNvSpPr>
            <p:nvPr/>
          </p:nvSpPr>
          <p:spPr bwMode="auto">
            <a:xfrm>
              <a:off x="179" y="358"/>
              <a:ext cx="127" cy="127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50" name="Oval 12"/>
            <p:cNvSpPr>
              <a:spLocks/>
            </p:cNvSpPr>
            <p:nvPr/>
          </p:nvSpPr>
          <p:spPr bwMode="auto">
            <a:xfrm>
              <a:off x="358" y="358"/>
              <a:ext cx="127" cy="127"/>
            </a:xfrm>
            <a:prstGeom prst="ellipse">
              <a:avLst/>
            </a:prstGeom>
            <a:solidFill>
              <a:srgbClr val="66999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51" name="Oval 13"/>
            <p:cNvSpPr>
              <a:spLocks/>
            </p:cNvSpPr>
            <p:nvPr/>
          </p:nvSpPr>
          <p:spPr bwMode="auto">
            <a:xfrm>
              <a:off x="537" y="358"/>
              <a:ext cx="127" cy="127"/>
            </a:xfrm>
            <a:prstGeom prst="ellipse">
              <a:avLst/>
            </a:prstGeom>
            <a:solidFill>
              <a:srgbClr val="66999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52" name="Oval 14"/>
            <p:cNvSpPr>
              <a:spLocks/>
            </p:cNvSpPr>
            <p:nvPr/>
          </p:nvSpPr>
          <p:spPr bwMode="auto">
            <a:xfrm>
              <a:off x="716" y="3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53" name="Oval 15"/>
            <p:cNvSpPr>
              <a:spLocks/>
            </p:cNvSpPr>
            <p:nvPr/>
          </p:nvSpPr>
          <p:spPr bwMode="auto">
            <a:xfrm>
              <a:off x="0" y="536"/>
              <a:ext cx="127" cy="128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54" name="Oval 16"/>
            <p:cNvSpPr>
              <a:spLocks/>
            </p:cNvSpPr>
            <p:nvPr/>
          </p:nvSpPr>
          <p:spPr bwMode="auto">
            <a:xfrm>
              <a:off x="179" y="536"/>
              <a:ext cx="127" cy="128"/>
            </a:xfrm>
            <a:prstGeom prst="ellipse">
              <a:avLst/>
            </a:prstGeom>
            <a:solidFill>
              <a:srgbClr val="66999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55" name="Oval 17"/>
            <p:cNvSpPr>
              <a:spLocks/>
            </p:cNvSpPr>
            <p:nvPr/>
          </p:nvSpPr>
          <p:spPr bwMode="auto">
            <a:xfrm>
              <a:off x="358" y="536"/>
              <a:ext cx="127" cy="128"/>
            </a:xfrm>
            <a:prstGeom prst="ellipse">
              <a:avLst/>
            </a:prstGeom>
            <a:solidFill>
              <a:srgbClr val="66999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56" name="Oval 18"/>
            <p:cNvSpPr>
              <a:spLocks/>
            </p:cNvSpPr>
            <p:nvPr/>
          </p:nvSpPr>
          <p:spPr bwMode="auto">
            <a:xfrm>
              <a:off x="537" y="536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57" name="Oval 19"/>
            <p:cNvSpPr>
              <a:spLocks/>
            </p:cNvSpPr>
            <p:nvPr/>
          </p:nvSpPr>
          <p:spPr bwMode="auto">
            <a:xfrm>
              <a:off x="0" y="715"/>
              <a:ext cx="127" cy="128"/>
            </a:xfrm>
            <a:prstGeom prst="ellipse">
              <a:avLst/>
            </a:prstGeom>
            <a:solidFill>
              <a:srgbClr val="66999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58" name="Oval 20"/>
            <p:cNvSpPr>
              <a:spLocks/>
            </p:cNvSpPr>
            <p:nvPr/>
          </p:nvSpPr>
          <p:spPr bwMode="auto">
            <a:xfrm>
              <a:off x="179" y="715"/>
              <a:ext cx="127" cy="128"/>
            </a:xfrm>
            <a:prstGeom prst="ellipse">
              <a:avLst/>
            </a:prstGeom>
            <a:solidFill>
              <a:srgbClr val="66999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59" name="Oval 21"/>
            <p:cNvSpPr>
              <a:spLocks/>
            </p:cNvSpPr>
            <p:nvPr/>
          </p:nvSpPr>
          <p:spPr bwMode="auto">
            <a:xfrm>
              <a:off x="358" y="715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60" name="Oval 22"/>
            <p:cNvSpPr>
              <a:spLocks/>
            </p:cNvSpPr>
            <p:nvPr/>
          </p:nvSpPr>
          <p:spPr bwMode="auto">
            <a:xfrm>
              <a:off x="537" y="715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61" name="Oval 23"/>
            <p:cNvSpPr>
              <a:spLocks/>
            </p:cNvSpPr>
            <p:nvPr/>
          </p:nvSpPr>
          <p:spPr bwMode="auto">
            <a:xfrm>
              <a:off x="716" y="715"/>
              <a:ext cx="127" cy="128"/>
            </a:xfrm>
            <a:prstGeom prst="ellipse">
              <a:avLst/>
            </a:prstGeom>
            <a:solidFill>
              <a:srgbClr val="D8D8EC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62" name="Oval 24"/>
            <p:cNvSpPr>
              <a:spLocks/>
            </p:cNvSpPr>
            <p:nvPr/>
          </p:nvSpPr>
          <p:spPr bwMode="auto">
            <a:xfrm>
              <a:off x="0" y="894"/>
              <a:ext cx="127" cy="127"/>
            </a:xfrm>
            <a:prstGeom prst="ellipse">
              <a:avLst/>
            </a:prstGeom>
            <a:solidFill>
              <a:srgbClr val="66999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63" name="Oval 25"/>
            <p:cNvSpPr>
              <a:spLocks/>
            </p:cNvSpPr>
            <p:nvPr/>
          </p:nvSpPr>
          <p:spPr bwMode="auto">
            <a:xfrm>
              <a:off x="179" y="894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64" name="Oval 26"/>
            <p:cNvSpPr>
              <a:spLocks/>
            </p:cNvSpPr>
            <p:nvPr/>
          </p:nvSpPr>
          <p:spPr bwMode="auto">
            <a:xfrm>
              <a:off x="358" y="894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65" name="Oval 27"/>
            <p:cNvSpPr>
              <a:spLocks/>
            </p:cNvSpPr>
            <p:nvPr/>
          </p:nvSpPr>
          <p:spPr bwMode="auto">
            <a:xfrm>
              <a:off x="537" y="894"/>
              <a:ext cx="127" cy="127"/>
            </a:xfrm>
            <a:prstGeom prst="ellipse">
              <a:avLst/>
            </a:prstGeom>
            <a:solidFill>
              <a:srgbClr val="D8D8EC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66" name="Oval 28"/>
            <p:cNvSpPr>
              <a:spLocks/>
            </p:cNvSpPr>
            <p:nvPr/>
          </p:nvSpPr>
          <p:spPr bwMode="auto">
            <a:xfrm>
              <a:off x="0" y="107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67" name="Oval 29"/>
            <p:cNvSpPr>
              <a:spLocks/>
            </p:cNvSpPr>
            <p:nvPr/>
          </p:nvSpPr>
          <p:spPr bwMode="auto">
            <a:xfrm>
              <a:off x="179" y="107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68" name="Oval 30"/>
            <p:cNvSpPr>
              <a:spLocks/>
            </p:cNvSpPr>
            <p:nvPr/>
          </p:nvSpPr>
          <p:spPr bwMode="auto">
            <a:xfrm>
              <a:off x="358" y="1073"/>
              <a:ext cx="127" cy="127"/>
            </a:xfrm>
            <a:prstGeom prst="ellipse">
              <a:avLst/>
            </a:prstGeom>
            <a:solidFill>
              <a:srgbClr val="D8D8EC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69" name="Oval 31"/>
            <p:cNvSpPr>
              <a:spLocks/>
            </p:cNvSpPr>
            <p:nvPr/>
          </p:nvSpPr>
          <p:spPr bwMode="auto">
            <a:xfrm>
              <a:off x="537" y="1073"/>
              <a:ext cx="127" cy="127"/>
            </a:xfrm>
            <a:prstGeom prst="ellipse">
              <a:avLst/>
            </a:prstGeom>
            <a:solidFill>
              <a:srgbClr val="D8D8EC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70" name="Oval 32"/>
            <p:cNvSpPr>
              <a:spLocks/>
            </p:cNvSpPr>
            <p:nvPr/>
          </p:nvSpPr>
          <p:spPr bwMode="auto">
            <a:xfrm>
              <a:off x="179" y="1252"/>
              <a:ext cx="127" cy="127"/>
            </a:xfrm>
            <a:prstGeom prst="ellipse">
              <a:avLst/>
            </a:prstGeom>
            <a:solidFill>
              <a:srgbClr val="D8D8EC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9671" name="Oval 33"/>
            <p:cNvSpPr>
              <a:spLocks/>
            </p:cNvSpPr>
            <p:nvPr/>
          </p:nvSpPr>
          <p:spPr bwMode="auto">
            <a:xfrm>
              <a:off x="537" y="1252"/>
              <a:ext cx="127" cy="127"/>
            </a:xfrm>
            <a:prstGeom prst="ellipse">
              <a:avLst/>
            </a:prstGeom>
            <a:solidFill>
              <a:srgbClr val="D8D8EC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sp>
        <p:nvSpPr>
          <p:cNvPr id="69636" name="Line 34"/>
          <p:cNvSpPr>
            <a:spLocks noChangeShapeType="1"/>
          </p:cNvSpPr>
          <p:nvPr/>
        </p:nvSpPr>
        <p:spPr bwMode="auto">
          <a:xfrm>
            <a:off x="304800" y="2819400"/>
            <a:ext cx="8229600" cy="1588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69637" name="Picture 3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2413" cy="641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8" name="Rectangle 36"/>
          <p:cNvSpPr>
            <a:spLocks/>
          </p:cNvSpPr>
          <p:nvPr/>
        </p:nvSpPr>
        <p:spPr bwMode="auto">
          <a:xfrm>
            <a:off x="1908175" y="1270000"/>
            <a:ext cx="5976938" cy="71438"/>
          </a:xfrm>
          <a:prstGeom prst="rect">
            <a:avLst/>
          </a:prstGeom>
          <a:solidFill>
            <a:srgbClr val="3A73B2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9639" name="Rectangle 37"/>
          <p:cNvSpPr>
            <a:spLocks/>
          </p:cNvSpPr>
          <p:nvPr/>
        </p:nvSpPr>
        <p:spPr bwMode="auto">
          <a:xfrm>
            <a:off x="833438" y="311150"/>
            <a:ext cx="779780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90603" bIns="38100" anchor="b"/>
          <a:lstStyle/>
          <a:p>
            <a:pPr marL="14288"/>
            <a:r>
              <a:rPr lang="en-US" sz="4400">
                <a:solidFill>
                  <a:srgbClr val="660066"/>
                </a:solidFill>
                <a:latin typeface="Tahoma" charset="0"/>
                <a:ea typeface="Lucida Grande" charset="0"/>
                <a:cs typeface="Lucida Grande" charset="0"/>
                <a:sym typeface="Tahoma" charset="0"/>
              </a:rPr>
              <a:t>Ваши вопросы</a:t>
            </a:r>
          </a:p>
        </p:txBody>
      </p:sp>
      <p:pic>
        <p:nvPicPr>
          <p:cNvPr id="69640" name="Picture 3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4075" y="1700213"/>
            <a:ext cx="4513263" cy="433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1"/>
          <p:cNvSpPr>
            <a:spLocks noChangeShapeType="1"/>
          </p:cNvSpPr>
          <p:nvPr/>
        </p:nvSpPr>
        <p:spPr bwMode="auto">
          <a:xfrm>
            <a:off x="7315200" y="1066800"/>
            <a:ext cx="1588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0" y="0"/>
            <a:chExt cx="843" cy="1379"/>
          </a:xfrm>
        </p:grpSpPr>
        <p:sp>
          <p:nvSpPr>
            <p:cNvPr id="15370" name="Oval 3"/>
            <p:cNvSpPr>
              <a:spLocks/>
            </p:cNvSpPr>
            <p:nvPr/>
          </p:nvSpPr>
          <p:spPr bwMode="auto">
            <a:xfrm>
              <a:off x="0" y="0"/>
              <a:ext cx="127" cy="127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71" name="Oval 4"/>
            <p:cNvSpPr>
              <a:spLocks/>
            </p:cNvSpPr>
            <p:nvPr/>
          </p:nvSpPr>
          <p:spPr bwMode="auto">
            <a:xfrm>
              <a:off x="179" y="0"/>
              <a:ext cx="127" cy="127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72" name="Oval 5"/>
            <p:cNvSpPr>
              <a:spLocks/>
            </p:cNvSpPr>
            <p:nvPr/>
          </p:nvSpPr>
          <p:spPr bwMode="auto">
            <a:xfrm>
              <a:off x="358" y="0"/>
              <a:ext cx="127" cy="127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73" name="Oval 6"/>
            <p:cNvSpPr>
              <a:spLocks/>
            </p:cNvSpPr>
            <p:nvPr/>
          </p:nvSpPr>
          <p:spPr bwMode="auto">
            <a:xfrm>
              <a:off x="0" y="179"/>
              <a:ext cx="127" cy="127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74" name="Oval 7"/>
            <p:cNvSpPr>
              <a:spLocks/>
            </p:cNvSpPr>
            <p:nvPr/>
          </p:nvSpPr>
          <p:spPr bwMode="auto">
            <a:xfrm>
              <a:off x="179" y="179"/>
              <a:ext cx="127" cy="127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75" name="Oval 8"/>
            <p:cNvSpPr>
              <a:spLocks/>
            </p:cNvSpPr>
            <p:nvPr/>
          </p:nvSpPr>
          <p:spPr bwMode="auto">
            <a:xfrm>
              <a:off x="358" y="179"/>
              <a:ext cx="127" cy="127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76" name="Oval 9"/>
            <p:cNvSpPr>
              <a:spLocks/>
            </p:cNvSpPr>
            <p:nvPr/>
          </p:nvSpPr>
          <p:spPr bwMode="auto">
            <a:xfrm>
              <a:off x="537" y="179"/>
              <a:ext cx="127" cy="127"/>
            </a:xfrm>
            <a:prstGeom prst="ellipse">
              <a:avLst/>
            </a:prstGeom>
            <a:solidFill>
              <a:srgbClr val="66999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77" name="Oval 10"/>
            <p:cNvSpPr>
              <a:spLocks/>
            </p:cNvSpPr>
            <p:nvPr/>
          </p:nvSpPr>
          <p:spPr bwMode="auto">
            <a:xfrm>
              <a:off x="0" y="358"/>
              <a:ext cx="127" cy="127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78" name="Oval 11"/>
            <p:cNvSpPr>
              <a:spLocks/>
            </p:cNvSpPr>
            <p:nvPr/>
          </p:nvSpPr>
          <p:spPr bwMode="auto">
            <a:xfrm>
              <a:off x="179" y="358"/>
              <a:ext cx="127" cy="127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79" name="Oval 12"/>
            <p:cNvSpPr>
              <a:spLocks/>
            </p:cNvSpPr>
            <p:nvPr/>
          </p:nvSpPr>
          <p:spPr bwMode="auto">
            <a:xfrm>
              <a:off x="358" y="358"/>
              <a:ext cx="127" cy="127"/>
            </a:xfrm>
            <a:prstGeom prst="ellipse">
              <a:avLst/>
            </a:prstGeom>
            <a:solidFill>
              <a:srgbClr val="66999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80" name="Oval 13"/>
            <p:cNvSpPr>
              <a:spLocks/>
            </p:cNvSpPr>
            <p:nvPr/>
          </p:nvSpPr>
          <p:spPr bwMode="auto">
            <a:xfrm>
              <a:off x="537" y="358"/>
              <a:ext cx="127" cy="127"/>
            </a:xfrm>
            <a:prstGeom prst="ellipse">
              <a:avLst/>
            </a:prstGeom>
            <a:solidFill>
              <a:srgbClr val="66999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81" name="Oval 14"/>
            <p:cNvSpPr>
              <a:spLocks/>
            </p:cNvSpPr>
            <p:nvPr/>
          </p:nvSpPr>
          <p:spPr bwMode="auto">
            <a:xfrm>
              <a:off x="716" y="3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82" name="Oval 15"/>
            <p:cNvSpPr>
              <a:spLocks/>
            </p:cNvSpPr>
            <p:nvPr/>
          </p:nvSpPr>
          <p:spPr bwMode="auto">
            <a:xfrm>
              <a:off x="0" y="536"/>
              <a:ext cx="127" cy="128"/>
            </a:xfrm>
            <a:prstGeom prst="ellipse">
              <a:avLst/>
            </a:prstGeom>
            <a:solidFill>
              <a:srgbClr val="3300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83" name="Oval 16"/>
            <p:cNvSpPr>
              <a:spLocks/>
            </p:cNvSpPr>
            <p:nvPr/>
          </p:nvSpPr>
          <p:spPr bwMode="auto">
            <a:xfrm>
              <a:off x="179" y="536"/>
              <a:ext cx="127" cy="128"/>
            </a:xfrm>
            <a:prstGeom prst="ellipse">
              <a:avLst/>
            </a:prstGeom>
            <a:solidFill>
              <a:srgbClr val="66999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84" name="Oval 17"/>
            <p:cNvSpPr>
              <a:spLocks/>
            </p:cNvSpPr>
            <p:nvPr/>
          </p:nvSpPr>
          <p:spPr bwMode="auto">
            <a:xfrm>
              <a:off x="358" y="536"/>
              <a:ext cx="127" cy="128"/>
            </a:xfrm>
            <a:prstGeom prst="ellipse">
              <a:avLst/>
            </a:prstGeom>
            <a:solidFill>
              <a:srgbClr val="66999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85" name="Oval 18"/>
            <p:cNvSpPr>
              <a:spLocks/>
            </p:cNvSpPr>
            <p:nvPr/>
          </p:nvSpPr>
          <p:spPr bwMode="auto">
            <a:xfrm>
              <a:off x="537" y="536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86" name="Oval 19"/>
            <p:cNvSpPr>
              <a:spLocks/>
            </p:cNvSpPr>
            <p:nvPr/>
          </p:nvSpPr>
          <p:spPr bwMode="auto">
            <a:xfrm>
              <a:off x="0" y="715"/>
              <a:ext cx="127" cy="128"/>
            </a:xfrm>
            <a:prstGeom prst="ellipse">
              <a:avLst/>
            </a:prstGeom>
            <a:solidFill>
              <a:srgbClr val="66999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87" name="Oval 20"/>
            <p:cNvSpPr>
              <a:spLocks/>
            </p:cNvSpPr>
            <p:nvPr/>
          </p:nvSpPr>
          <p:spPr bwMode="auto">
            <a:xfrm>
              <a:off x="179" y="715"/>
              <a:ext cx="127" cy="128"/>
            </a:xfrm>
            <a:prstGeom prst="ellipse">
              <a:avLst/>
            </a:prstGeom>
            <a:solidFill>
              <a:srgbClr val="66999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88" name="Oval 21"/>
            <p:cNvSpPr>
              <a:spLocks/>
            </p:cNvSpPr>
            <p:nvPr/>
          </p:nvSpPr>
          <p:spPr bwMode="auto">
            <a:xfrm>
              <a:off x="358" y="715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89" name="Oval 22"/>
            <p:cNvSpPr>
              <a:spLocks/>
            </p:cNvSpPr>
            <p:nvPr/>
          </p:nvSpPr>
          <p:spPr bwMode="auto">
            <a:xfrm>
              <a:off x="537" y="715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90" name="Oval 23"/>
            <p:cNvSpPr>
              <a:spLocks/>
            </p:cNvSpPr>
            <p:nvPr/>
          </p:nvSpPr>
          <p:spPr bwMode="auto">
            <a:xfrm>
              <a:off x="716" y="715"/>
              <a:ext cx="127" cy="128"/>
            </a:xfrm>
            <a:prstGeom prst="ellipse">
              <a:avLst/>
            </a:prstGeom>
            <a:solidFill>
              <a:srgbClr val="D8D8EC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91" name="Oval 24"/>
            <p:cNvSpPr>
              <a:spLocks/>
            </p:cNvSpPr>
            <p:nvPr/>
          </p:nvSpPr>
          <p:spPr bwMode="auto">
            <a:xfrm>
              <a:off x="0" y="894"/>
              <a:ext cx="127" cy="127"/>
            </a:xfrm>
            <a:prstGeom prst="ellipse">
              <a:avLst/>
            </a:prstGeom>
            <a:solidFill>
              <a:srgbClr val="66999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92" name="Oval 25"/>
            <p:cNvSpPr>
              <a:spLocks/>
            </p:cNvSpPr>
            <p:nvPr/>
          </p:nvSpPr>
          <p:spPr bwMode="auto">
            <a:xfrm>
              <a:off x="179" y="894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93" name="Oval 26"/>
            <p:cNvSpPr>
              <a:spLocks/>
            </p:cNvSpPr>
            <p:nvPr/>
          </p:nvSpPr>
          <p:spPr bwMode="auto">
            <a:xfrm>
              <a:off x="358" y="894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94" name="Oval 27"/>
            <p:cNvSpPr>
              <a:spLocks/>
            </p:cNvSpPr>
            <p:nvPr/>
          </p:nvSpPr>
          <p:spPr bwMode="auto">
            <a:xfrm>
              <a:off x="537" y="894"/>
              <a:ext cx="127" cy="127"/>
            </a:xfrm>
            <a:prstGeom prst="ellipse">
              <a:avLst/>
            </a:prstGeom>
            <a:solidFill>
              <a:srgbClr val="D8D8EC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95" name="Oval 28"/>
            <p:cNvSpPr>
              <a:spLocks/>
            </p:cNvSpPr>
            <p:nvPr/>
          </p:nvSpPr>
          <p:spPr bwMode="auto">
            <a:xfrm>
              <a:off x="0" y="107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96" name="Oval 29"/>
            <p:cNvSpPr>
              <a:spLocks/>
            </p:cNvSpPr>
            <p:nvPr/>
          </p:nvSpPr>
          <p:spPr bwMode="auto">
            <a:xfrm>
              <a:off x="179" y="107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97" name="Oval 30"/>
            <p:cNvSpPr>
              <a:spLocks/>
            </p:cNvSpPr>
            <p:nvPr/>
          </p:nvSpPr>
          <p:spPr bwMode="auto">
            <a:xfrm>
              <a:off x="358" y="1073"/>
              <a:ext cx="127" cy="127"/>
            </a:xfrm>
            <a:prstGeom prst="ellipse">
              <a:avLst/>
            </a:prstGeom>
            <a:solidFill>
              <a:srgbClr val="D8D8EC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98" name="Oval 31"/>
            <p:cNvSpPr>
              <a:spLocks/>
            </p:cNvSpPr>
            <p:nvPr/>
          </p:nvSpPr>
          <p:spPr bwMode="auto">
            <a:xfrm>
              <a:off x="537" y="1073"/>
              <a:ext cx="127" cy="127"/>
            </a:xfrm>
            <a:prstGeom prst="ellipse">
              <a:avLst/>
            </a:prstGeom>
            <a:solidFill>
              <a:srgbClr val="D8D8EC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99" name="Oval 32"/>
            <p:cNvSpPr>
              <a:spLocks/>
            </p:cNvSpPr>
            <p:nvPr/>
          </p:nvSpPr>
          <p:spPr bwMode="auto">
            <a:xfrm>
              <a:off x="179" y="1252"/>
              <a:ext cx="127" cy="127"/>
            </a:xfrm>
            <a:prstGeom prst="ellipse">
              <a:avLst/>
            </a:prstGeom>
            <a:solidFill>
              <a:srgbClr val="D8D8EC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400" name="Oval 33"/>
            <p:cNvSpPr>
              <a:spLocks/>
            </p:cNvSpPr>
            <p:nvPr/>
          </p:nvSpPr>
          <p:spPr bwMode="auto">
            <a:xfrm>
              <a:off x="537" y="1252"/>
              <a:ext cx="127" cy="127"/>
            </a:xfrm>
            <a:prstGeom prst="ellipse">
              <a:avLst/>
            </a:prstGeom>
            <a:solidFill>
              <a:srgbClr val="D8D8EC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sp>
        <p:nvSpPr>
          <p:cNvPr id="15364" name="Line 34"/>
          <p:cNvSpPr>
            <a:spLocks noChangeShapeType="1"/>
          </p:cNvSpPr>
          <p:nvPr/>
        </p:nvSpPr>
        <p:spPr bwMode="auto">
          <a:xfrm>
            <a:off x="304800" y="2819400"/>
            <a:ext cx="8229600" cy="1588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5365" name="Picture 3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2413" cy="648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Rectangle 36"/>
          <p:cNvSpPr>
            <a:spLocks/>
          </p:cNvSpPr>
          <p:nvPr/>
        </p:nvSpPr>
        <p:spPr bwMode="auto">
          <a:xfrm>
            <a:off x="1908175" y="1270000"/>
            <a:ext cx="5976938" cy="71438"/>
          </a:xfrm>
          <a:prstGeom prst="rect">
            <a:avLst/>
          </a:prstGeom>
          <a:solidFill>
            <a:srgbClr val="3A73B2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5367" name="Rectangle 37"/>
          <p:cNvSpPr>
            <a:spLocks/>
          </p:cNvSpPr>
          <p:nvPr/>
        </p:nvSpPr>
        <p:spPr bwMode="auto">
          <a:xfrm>
            <a:off x="341313" y="-458788"/>
            <a:ext cx="7543800" cy="12954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b"/>
          <a:lstStyle/>
          <a:p>
            <a:pPr marL="39688"/>
            <a:r>
              <a:rPr lang="en-US" sz="3500">
                <a:solidFill>
                  <a:srgbClr val="330066"/>
                </a:solidFill>
                <a:cs typeface="Arial" charset="0"/>
              </a:rPr>
              <a:t>Что такое образование?</a:t>
            </a:r>
          </a:p>
        </p:txBody>
      </p:sp>
      <p:sp>
        <p:nvSpPr>
          <p:cNvPr id="15368" name="Rectangle 38"/>
          <p:cNvSpPr>
            <a:spLocks/>
          </p:cNvSpPr>
          <p:nvPr/>
        </p:nvSpPr>
        <p:spPr bwMode="auto">
          <a:xfrm>
            <a:off x="250825" y="1557338"/>
            <a:ext cx="7861300" cy="3746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82588" indent="-342900"/>
            <a:r>
              <a:rPr lang="en-US" sz="2800">
                <a:solidFill>
                  <a:srgbClr val="0000FF"/>
                </a:solidFill>
                <a:cs typeface="Arial" charset="0"/>
              </a:rPr>
              <a:t>   </a:t>
            </a:r>
            <a:r>
              <a:rPr lang="en-US" sz="2800" b="1" i="1">
                <a:solidFill>
                  <a:srgbClr val="0000FF"/>
                </a:solidFill>
                <a:cs typeface="Arial" charset="0"/>
              </a:rPr>
              <a:t>Под образованием понимается целенаправленный </a:t>
            </a:r>
            <a:r>
              <a:rPr lang="en-US" sz="2800" b="1" i="1">
                <a:solidFill>
                  <a:srgbClr val="FF3300"/>
                </a:solidFill>
                <a:cs typeface="Arial" charset="0"/>
              </a:rPr>
              <a:t>процесс</a:t>
            </a:r>
            <a:r>
              <a:rPr lang="en-US" sz="2800" b="1" i="1">
                <a:solidFill>
                  <a:srgbClr val="0000FF"/>
                </a:solidFill>
                <a:cs typeface="Arial" charset="0"/>
              </a:rPr>
              <a:t> воспитания и обучения в интересах человека, общества, государства, сопровождающийся </a:t>
            </a:r>
            <a:r>
              <a:rPr lang="en-US" sz="2800" b="1" i="1">
                <a:solidFill>
                  <a:srgbClr val="FF3300"/>
                </a:solidFill>
                <a:cs typeface="Arial" charset="0"/>
              </a:rPr>
              <a:t>констатацией</a:t>
            </a:r>
            <a:r>
              <a:rPr lang="en-US" sz="2800" b="1" i="1">
                <a:solidFill>
                  <a:srgbClr val="0000FF"/>
                </a:solidFill>
                <a:cs typeface="Arial" charset="0"/>
              </a:rPr>
              <a:t> достижения гражданином (обучающимся) установленных государством образовательных уровней (образовательных цензов).</a:t>
            </a:r>
          </a:p>
        </p:txBody>
      </p:sp>
      <p:sp>
        <p:nvSpPr>
          <p:cNvPr id="15369" name="Rectangle 39"/>
          <p:cNvSpPr>
            <a:spLocks/>
          </p:cNvSpPr>
          <p:nvPr/>
        </p:nvSpPr>
        <p:spPr bwMode="auto">
          <a:xfrm>
            <a:off x="3927475" y="5589588"/>
            <a:ext cx="497840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r">
              <a:spcBef>
                <a:spcPts val="1600"/>
              </a:spcBef>
            </a:pPr>
            <a:r>
              <a:rPr lang="en-US" sz="2800">
                <a:solidFill>
                  <a:schemeClr val="tx1"/>
                </a:solidFill>
                <a:cs typeface="Arial" charset="0"/>
              </a:rPr>
              <a:t>Закон РФ «Об образовании»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836712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/>
                <a:ea typeface="Calibri"/>
              </a:rPr>
              <a:t>Государство, общество,  личность - это заказчики,  определяющие цели, содержание и результаты </a:t>
            </a:r>
            <a:r>
              <a:rPr lang="ru-RU" sz="3600" dirty="0" smtClean="0">
                <a:latin typeface="Times New Roman"/>
                <a:ea typeface="Calibri"/>
              </a:rPr>
              <a:t>образовательного </a:t>
            </a:r>
            <a:r>
              <a:rPr lang="ru-RU" sz="3600" dirty="0">
                <a:latin typeface="Times New Roman"/>
                <a:ea typeface="Calibri"/>
              </a:rPr>
              <a:t>процесса</a:t>
            </a:r>
            <a:r>
              <a:rPr lang="ru-RU" sz="3600" dirty="0">
                <a:ea typeface="Calibri"/>
                <a:cs typeface="Times New Roman"/>
              </a:rPr>
              <a:t>. </a:t>
            </a:r>
            <a:endParaRPr lang="ru-RU" sz="3600" dirty="0" smtClean="0">
              <a:ea typeface="Calibri"/>
              <a:cs typeface="Times New Roman"/>
            </a:endParaRPr>
          </a:p>
          <a:p>
            <a:endParaRPr lang="ru-RU" sz="3600" dirty="0" smtClean="0">
              <a:ea typeface="Calibri"/>
              <a:cs typeface="Times New Roman"/>
            </a:endParaRPr>
          </a:p>
          <a:p>
            <a:r>
              <a:rPr lang="ru-RU" sz="3600" dirty="0" smtClean="0">
                <a:ea typeface="Calibri"/>
                <a:cs typeface="Times New Roman"/>
              </a:rPr>
              <a:t>В</a:t>
            </a:r>
            <a:r>
              <a:rPr lang="ru-RU" sz="3600" dirty="0" smtClean="0">
                <a:latin typeface="Times New Roman"/>
                <a:ea typeface="Calibri"/>
              </a:rPr>
              <a:t> </a:t>
            </a:r>
            <a:r>
              <a:rPr lang="ru-RU" sz="3600" dirty="0">
                <a:latin typeface="Times New Roman"/>
                <a:ea typeface="Calibri"/>
              </a:rPr>
              <a:t>образовании</a:t>
            </a:r>
            <a:r>
              <a:rPr lang="ru-RU" sz="3600" dirty="0">
                <a:ea typeface="Calibri"/>
                <a:cs typeface="Times New Roman"/>
              </a:rPr>
              <a:t> в</a:t>
            </a:r>
            <a:r>
              <a:rPr lang="ru-RU" sz="3600" dirty="0">
                <a:latin typeface="Times New Roman"/>
                <a:ea typeface="Calibri"/>
              </a:rPr>
              <a:t>ажно обеспечить баланс интересов личности, общества, производства.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204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4590" y="836712"/>
            <a:ext cx="856895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ea typeface="Calibri"/>
                <a:cs typeface="Times New Roman"/>
              </a:rPr>
              <a:t>У большей части  молодежи, к сожалению, изучение именно точных наук,   и в частности физики,  не вызывает интереса и представляет собой наибольшие трудности. </a:t>
            </a:r>
            <a:endParaRPr lang="ru-RU" sz="3600" dirty="0" smtClean="0">
              <a:ea typeface="Calibri"/>
              <a:cs typeface="Times New Roman"/>
            </a:endParaRPr>
          </a:p>
          <a:p>
            <a:r>
              <a:rPr lang="ru-RU" sz="3600" dirty="0" smtClean="0">
                <a:ea typeface="Calibri"/>
                <a:cs typeface="Times New Roman"/>
              </a:rPr>
              <a:t>Поддерживать </a:t>
            </a:r>
            <a:r>
              <a:rPr lang="ru-RU" sz="3600" dirty="0">
                <a:ea typeface="Calibri"/>
                <a:cs typeface="Times New Roman"/>
              </a:rPr>
              <a:t>преподавание математики, физики,  на высоком уровне для многих общеобразовательных учреждений — сложная задача.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401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35292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ea typeface="Calibri"/>
                <a:cs typeface="Times New Roman"/>
              </a:rPr>
              <a:t>На сайте Лаборатории образовательных технологий  </a:t>
            </a:r>
            <a:r>
              <a:rPr lang="ru-RU" sz="3200" u="sng" dirty="0">
                <a:solidFill>
                  <a:srgbClr val="0000FF"/>
                </a:solidFill>
                <a:ea typeface="Calibri"/>
                <a:cs typeface="Times New Roman"/>
                <a:hlinkClick r:id="rId2"/>
              </a:rPr>
              <a:t>http://www.trizway.com/art/form/</a:t>
            </a:r>
            <a:r>
              <a:rPr lang="ru-RU" sz="3200" dirty="0">
                <a:ea typeface="Calibri"/>
                <a:cs typeface="Times New Roman"/>
              </a:rPr>
              <a:t> </a:t>
            </a:r>
            <a:r>
              <a:rPr lang="ru-RU" sz="3200" dirty="0" smtClean="0">
                <a:ea typeface="Calibri"/>
                <a:cs typeface="Times New Roman"/>
              </a:rPr>
              <a:t>  можно </a:t>
            </a:r>
            <a:r>
              <a:rPr lang="ru-RU" sz="3200" dirty="0">
                <a:ea typeface="Calibri"/>
                <a:cs typeface="Times New Roman"/>
              </a:rPr>
              <a:t>прочитать интересные статьи Анатоля </a:t>
            </a:r>
            <a:r>
              <a:rPr lang="ru-RU" sz="3200" dirty="0" err="1">
                <a:ea typeface="Calibri"/>
                <a:cs typeface="Times New Roman"/>
              </a:rPr>
              <a:t>Гина</a:t>
            </a:r>
            <a:r>
              <a:rPr lang="ru-RU" sz="3200" dirty="0">
                <a:ea typeface="Calibri"/>
                <a:cs typeface="Times New Roman"/>
              </a:rPr>
              <a:t> и его коллег по проблемам современного образования. Проблемы, которые возникают последнее время у учителей физики: "Из 100% прошедших школьный курс физики менее 10% усваивают его на приличном уровне. Остальные 90% оказывают пассивное (в лучшем случае) или активное сопротивление обучению.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83242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1989"/>
            <a:ext cx="8334672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100" dirty="0">
                <a:latin typeface="Times New Roman"/>
                <a:ea typeface="Times New Roman"/>
              </a:rPr>
              <a:t>Современные проблемы технического образования связаны с ослаблением интереса к инженерным специальностям по сравнению с экономическим, юридическим и др. образованием.</a:t>
            </a:r>
          </a:p>
          <a:p>
            <a:r>
              <a:rPr lang="ru-RU" sz="3100" dirty="0">
                <a:latin typeface="Times New Roman"/>
                <a:ea typeface="Times New Roman"/>
              </a:rPr>
              <a:t> Возникает несоответствие уровня подготовленности выпускников школ к требованиям для успешного обучения в техническом вузе на качественно новой ступени образования.</a:t>
            </a:r>
            <a:br>
              <a:rPr lang="ru-RU" sz="3100" dirty="0">
                <a:latin typeface="Times New Roman"/>
                <a:ea typeface="Times New Roman"/>
              </a:rPr>
            </a:br>
            <a:r>
              <a:rPr lang="ru-RU" sz="3100" dirty="0">
                <a:latin typeface="Times New Roman"/>
                <a:ea typeface="Times New Roman"/>
              </a:rPr>
              <a:t>В качестве аргументов, подтверждающих это несоответствие  можно привести следующие:</a:t>
            </a:r>
            <a:endParaRPr lang="ru-RU" sz="31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298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1828" y="908720"/>
            <a:ext cx="885698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ea typeface="Times New Roman"/>
              </a:rPr>
              <a:t>Сократились часы</a:t>
            </a:r>
            <a:r>
              <a:rPr lang="ru-RU" sz="3200" dirty="0">
                <a:solidFill>
                  <a:srgbClr val="333333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>
                <a:latin typeface="Times New Roman"/>
                <a:ea typeface="Times New Roman"/>
              </a:rPr>
              <a:t>отводимые на изучение математики и физики в школе, и следствием этого явилось изменение содержания предметных областей.</a:t>
            </a:r>
            <a:r>
              <a:rPr lang="ru-RU" sz="3200" dirty="0">
                <a:latin typeface="Times New Roman"/>
                <a:ea typeface="Calibri"/>
              </a:rPr>
              <a:t> </a:t>
            </a:r>
            <a:endParaRPr lang="ru-RU" sz="3200" dirty="0" smtClean="0">
              <a:latin typeface="Times New Roman"/>
              <a:ea typeface="Calibri"/>
            </a:endParaRPr>
          </a:p>
          <a:p>
            <a:endParaRPr lang="ru-RU" sz="3200" dirty="0">
              <a:latin typeface="Times New Roman"/>
              <a:ea typeface="Calibri"/>
            </a:endParaRPr>
          </a:p>
          <a:p>
            <a:r>
              <a:rPr lang="ru-RU" sz="3200" dirty="0" smtClean="0">
                <a:latin typeface="Times New Roman"/>
                <a:ea typeface="Calibri"/>
              </a:rPr>
              <a:t>Если </a:t>
            </a:r>
            <a:r>
              <a:rPr lang="ru-RU" sz="3200" dirty="0">
                <a:latin typeface="Times New Roman"/>
                <a:ea typeface="Calibri"/>
              </a:rPr>
              <a:t>раньше общеобразовательным уровнем считался курс физики в объеме по 4 ч/</a:t>
            </a:r>
            <a:r>
              <a:rPr lang="ru-RU" sz="3200" dirty="0" err="1">
                <a:latin typeface="Times New Roman"/>
                <a:ea typeface="Calibri"/>
              </a:rPr>
              <a:t>нед</a:t>
            </a:r>
            <a:r>
              <a:rPr lang="ru-RU" sz="3200" dirty="0">
                <a:latin typeface="Times New Roman"/>
                <a:ea typeface="Calibri"/>
              </a:rPr>
              <a:t> в 10-11 </a:t>
            </a:r>
            <a:r>
              <a:rPr lang="ru-RU" sz="3200" dirty="0" err="1">
                <a:latin typeface="Times New Roman"/>
                <a:ea typeface="Calibri"/>
              </a:rPr>
              <a:t>кл</a:t>
            </a:r>
            <a:r>
              <a:rPr lang="ru-RU" sz="3200" dirty="0">
                <a:latin typeface="Times New Roman"/>
                <a:ea typeface="Calibri"/>
              </a:rPr>
              <a:t>,, то теперь он снижен до уровня базового - по 2 ч/</a:t>
            </a:r>
            <a:r>
              <a:rPr lang="ru-RU" sz="3200" dirty="0" err="1">
                <a:latin typeface="Times New Roman"/>
                <a:ea typeface="Calibri"/>
              </a:rPr>
              <a:t>нед</a:t>
            </a:r>
            <a:r>
              <a:rPr lang="ru-RU" sz="3200" dirty="0">
                <a:latin typeface="Times New Roman"/>
                <a:ea typeface="Calibri"/>
              </a:rPr>
              <a:t>. (сюда же надо добавить и исключение астрономии в 11 </a:t>
            </a:r>
            <a:r>
              <a:rPr lang="ru-RU" sz="3200" dirty="0" smtClean="0">
                <a:latin typeface="Times New Roman"/>
                <a:ea typeface="Calibri"/>
              </a:rPr>
              <a:t>классе</a:t>
            </a:r>
            <a:r>
              <a:rPr lang="ru-RU" sz="3200" dirty="0">
                <a:latin typeface="Times New Roman"/>
                <a:ea typeface="Calibri"/>
              </a:rPr>
              <a:t>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6940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08720"/>
            <a:ext cx="856895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/>
                <a:ea typeface="Times New Roman"/>
              </a:rPr>
              <a:t>Приходится </a:t>
            </a:r>
            <a:r>
              <a:rPr lang="ru-RU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ea typeface="Times New Roman"/>
              </a:rPr>
              <a:t>большой объем информации изучать в сжатые сроки</a:t>
            </a:r>
            <a:r>
              <a:rPr lang="ru-RU" sz="3200" dirty="0">
                <a:latin typeface="Times New Roman"/>
                <a:ea typeface="Times New Roman"/>
              </a:rPr>
              <a:t>. </a:t>
            </a:r>
            <a:r>
              <a:rPr lang="ru-RU" sz="3200" dirty="0">
                <a:solidFill>
                  <a:srgbClr val="333333"/>
                </a:solidFill>
                <a:latin typeface="Times New Roman"/>
                <a:ea typeface="Times New Roman"/>
              </a:rPr>
              <a:t> Ряд важных тем, необходимых при обучении в техническом вузе, рассматриваются в ознакомительном порядке или не рассматриваются вообще. Имеет место не усложнение содержания, а тенденция к его размыванию, что порождает угрозу постепенной утраты четкой логической структуры таких предметов как математика, физика и др.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5103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176</TotalTime>
  <Words>718</Words>
  <Application>Microsoft Office PowerPoint</Application>
  <PresentationFormat>Экран (4:3)</PresentationFormat>
  <Paragraphs>43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NewsPrint</vt:lpstr>
      <vt:lpstr> «Проблемы повышения качества  общего образования: предметная область «Физика»  </vt:lpstr>
      <vt:lpstr>Единственный путь, ведущий к знанию - деятельность.                                                                                                                                Бернард Шоу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Выводы и предложения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«Актуальные проблемы физико-технического образования  в школе »</dc:title>
  <dc:creator>Asus-</dc:creator>
  <cp:lastModifiedBy>user</cp:lastModifiedBy>
  <cp:revision>32</cp:revision>
  <dcterms:created xsi:type="dcterms:W3CDTF">2016-12-22T16:44:10Z</dcterms:created>
  <dcterms:modified xsi:type="dcterms:W3CDTF">2020-10-19T05:50:20Z</dcterms:modified>
</cp:coreProperties>
</file>