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A4167-11CF-45BF-A62E-C87094A86301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846720-B6AA-42C4-8042-21766ED3B1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46720-B6AA-42C4-8042-21766ED3B14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8533-CDE3-47D4-8E21-5BF0CBD6FA6F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5AF5D-00E7-4051-8842-A8971A4D7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>
            <a:noAutofit/>
          </a:bodyPr>
          <a:lstStyle/>
          <a:p>
            <a:r>
              <a:rPr lang="ru-RU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Новая модель  ЕГЭ</a:t>
            </a:r>
            <a:br>
              <a:rPr lang="ru-RU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 физике в 2022 году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задания 2</a:t>
            </a:r>
          </a:p>
        </p:txBody>
      </p:sp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467544" y="1241425"/>
            <a:ext cx="7776864" cy="4563839"/>
            <a:chOff x="3713" y="-5998"/>
            <a:chExt cx="11436" cy="8633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55" y="-5787"/>
              <a:ext cx="10882" cy="8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3720" y="-5991"/>
              <a:ext cx="11422" cy="8619"/>
            </a:xfrm>
            <a:prstGeom prst="rect">
              <a:avLst/>
            </a:prstGeom>
            <a:noFill/>
            <a:ln w="9144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1424699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Как видим, определённая новизна есть и в форме этих заданий.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В задании 1 предлагается выбрать ВСЕ верные утверждения из пяти предложенных. Сколько верных утверждений – заранее неизвестно. Их может быть и два, и три. Этот формат раньше встречался только в задании 24 по астрономии. Теперь он вводится во все задания, которые раньше имели формат «выбрать два из пяти».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В задании 2 требуется ответить на ТРИ вопроса и записать номера ответов в таблицу. Это почти то же самое, что требуется в заданиях последних лет: ответить на ДВА вопроса и заполнить таблицу ответов.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За полностью верный ответ в заданиях 1 и 2 ставится 2 балла, за любую одну ошибку 1 балл,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за две и более ошибок – 0.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Задания по темам (3-21)</a:t>
            </a: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187624" y="1904365"/>
            <a:ext cx="748883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1) Здесь будут использованы задания прежних форматов: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700338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с ответом в виде числа;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700338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«увеличится, уменьшится, не изменится»;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700338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на соответствие «два объекта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Symbol" pitchFamily="18" charset="2"/>
                <a:ea typeface="Calibri" pitchFamily="34" charset="0"/>
                <a:cs typeface="Calibri" pitchFamily="34" charset="0"/>
              </a:rPr>
              <a:t>Û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четыре ответа».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1F5F"/>
              </a:buClr>
              <a:buSzPct val="100000"/>
              <a:buFontTx/>
              <a:buAutoNum type="arabicParenR"/>
              <a:tabLst>
                <a:tab pos="2700338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Кроме того, все задания формата «выбрать два из пяти»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1F5F"/>
              </a:buClr>
              <a:buSzPct val="100000"/>
              <a:buFontTx/>
              <a:buAutoNum type="arabicParenR"/>
              <a:tabLst>
                <a:tab pos="2700338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будут преобразованы в формат «выбрать ВСЕ ВЕРНЫЕ из пяти».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НЕ БУДЕТ задания с ответом в виде слова (сейчас это задание 13).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539552" y="904875"/>
            <a:ext cx="8328223" cy="4787900"/>
            <a:chOff x="4690" y="-6696"/>
            <a:chExt cx="9276" cy="7539"/>
          </a:xfrm>
        </p:grpSpPr>
        <p:pic>
          <p:nvPicPr>
            <p:cNvPr id="2867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30" y="-6519"/>
              <a:ext cx="9012" cy="7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676" name="Rectangle 4"/>
            <p:cNvSpPr>
              <a:spLocks noChangeArrowheads="1"/>
            </p:cNvSpPr>
            <p:nvPr/>
          </p:nvSpPr>
          <p:spPr bwMode="auto">
            <a:xfrm>
              <a:off x="4696" y="-6689"/>
              <a:ext cx="9262" cy="7524"/>
            </a:xfrm>
            <a:prstGeom prst="rect">
              <a:avLst/>
            </a:prstGeom>
            <a:noFill/>
            <a:ln w="9144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Задания по методологии и астрономии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403225" y="457200"/>
            <a:ext cx="679450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899592" y="2167833"/>
            <a:ext cx="7560840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9113" algn="l"/>
              </a:tabLst>
            </a:pPr>
            <a:endParaRPr kumimoji="0" lang="ru-RU" sz="800" b="0" i="0" u="none" strike="noStrike" cap="none" normalizeH="0" baseline="0" dirty="0">
              <a:ln>
                <a:noFill/>
              </a:ln>
              <a:solidFill>
                <a:srgbClr val="001F5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9113" algn="l"/>
              </a:tabLst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cs typeface="Arial" pitchFamily="34" charset="0"/>
              </a:rPr>
              <a:t>Задания 22 и 23 по методологии.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9113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Здесь никаких новых форматов заданий не будет.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9113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Возможно, что задания по астрономии в ЕГЭ по физике в 2022 году не будет.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89113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Таким образом, в первой части вариантов КИМ ЕГЭ-2022 по физике новыми будут задания 1 и 2. Кроме того, три задания будут переведены из формата «выбрать два из пяти» в формат «выбрать ВСЕ ВЕРНЫЕ из пяти».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51520" y="1107945"/>
            <a:ext cx="828092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88225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Часть 2 – семь заданий с развёрнутым решением: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88225" algn="l"/>
              </a:tabLst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Задание 24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– качественная задача	(3 балла)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88225" algn="l"/>
              </a:tabLst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Задание 25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– простая расчётная задача	(2 балла)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88225" algn="l"/>
              </a:tabLst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Задание 26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– простая расчётная задача	(2 балла)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88225" algn="l"/>
              </a:tabLst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Задания 27 – 29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сложные расчётные задачи	(по 3 балла)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88225" algn="l"/>
              </a:tabLst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Задание 30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– сложная расчётная задача с обоснованием применимости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88225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закономерностей, избранных для решения	(4 балла)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1745" name="Group 1"/>
          <p:cNvGrpSpPr>
            <a:grpSpLocks/>
          </p:cNvGrpSpPr>
          <p:nvPr/>
        </p:nvGrpSpPr>
        <p:grpSpPr bwMode="auto">
          <a:xfrm>
            <a:off x="323528" y="548680"/>
            <a:ext cx="7387456" cy="2527102"/>
            <a:chOff x="0" y="0"/>
            <a:chExt cx="10839" cy="3072"/>
          </a:xfrm>
        </p:grpSpPr>
        <p:pic>
          <p:nvPicPr>
            <p:cNvPr id="3174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1" y="77"/>
              <a:ext cx="10432" cy="2813"/>
            </a:xfrm>
            <a:prstGeom prst="rect">
              <a:avLst/>
            </a:prstGeom>
            <a:noFill/>
          </p:spPr>
        </p:pic>
        <p:sp>
          <p:nvSpPr>
            <p:cNvPr id="31746" name="Rectangle 2"/>
            <p:cNvSpPr>
              <a:spLocks noChangeArrowheads="1"/>
            </p:cNvSpPr>
            <p:nvPr/>
          </p:nvSpPr>
          <p:spPr bwMode="auto">
            <a:xfrm>
              <a:off x="7" y="7"/>
              <a:ext cx="10824" cy="3058"/>
            </a:xfrm>
            <a:prstGeom prst="rect">
              <a:avLst/>
            </a:prstGeom>
            <a:noFill/>
            <a:ln w="9144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1749" name="Group 5"/>
          <p:cNvGrpSpPr>
            <a:grpSpLocks/>
          </p:cNvGrpSpPr>
          <p:nvPr/>
        </p:nvGrpSpPr>
        <p:grpSpPr bwMode="auto">
          <a:xfrm>
            <a:off x="1691681" y="3251200"/>
            <a:ext cx="7200799" cy="2990850"/>
            <a:chOff x="7296" y="296"/>
            <a:chExt cx="10544" cy="4709"/>
          </a:xfrm>
        </p:grpSpPr>
        <p:pic>
          <p:nvPicPr>
            <p:cNvPr id="31750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331" y="310"/>
              <a:ext cx="10452" cy="4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751" name="Rectangle 7"/>
            <p:cNvSpPr>
              <a:spLocks noChangeArrowheads="1"/>
            </p:cNvSpPr>
            <p:nvPr/>
          </p:nvSpPr>
          <p:spPr bwMode="auto">
            <a:xfrm>
              <a:off x="7303" y="303"/>
              <a:ext cx="10529" cy="4695"/>
            </a:xfrm>
            <a:prstGeom prst="rect">
              <a:avLst/>
            </a:prstGeom>
            <a:noFill/>
            <a:ln w="9144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2769" name="Group 1"/>
          <p:cNvGrpSpPr>
            <a:grpSpLocks/>
          </p:cNvGrpSpPr>
          <p:nvPr/>
        </p:nvGrpSpPr>
        <p:grpSpPr bwMode="auto">
          <a:xfrm>
            <a:off x="503041" y="553332"/>
            <a:ext cx="8640959" cy="5107916"/>
            <a:chOff x="7" y="7"/>
            <a:chExt cx="12410" cy="9928"/>
          </a:xfrm>
        </p:grpSpPr>
        <p:pic>
          <p:nvPicPr>
            <p:cNvPr id="32771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" y="53"/>
              <a:ext cx="9754" cy="8064"/>
            </a:xfrm>
            <a:prstGeom prst="rect">
              <a:avLst/>
            </a:prstGeom>
            <a:noFill/>
          </p:spPr>
        </p:pic>
        <p:sp>
          <p:nvSpPr>
            <p:cNvPr id="32770" name="Rectangle 2"/>
            <p:cNvSpPr>
              <a:spLocks noChangeArrowheads="1"/>
            </p:cNvSpPr>
            <p:nvPr/>
          </p:nvSpPr>
          <p:spPr bwMode="auto">
            <a:xfrm>
              <a:off x="7" y="7"/>
              <a:ext cx="12410" cy="9928"/>
            </a:xfrm>
            <a:prstGeom prst="rect">
              <a:avLst/>
            </a:prstGeom>
            <a:noFill/>
            <a:ln w="9144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827584" y="1533607"/>
            <a:ext cx="777686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31925" algn="l"/>
                <a:tab pos="2095500" algn="l"/>
                <a:tab pos="2709863" algn="l"/>
                <a:tab pos="3114675" algn="l"/>
                <a:tab pos="3730625" algn="l"/>
                <a:tab pos="4981575" algn="l"/>
                <a:tab pos="5649913" algn="l"/>
                <a:tab pos="6694488" algn="l"/>
                <a:tab pos="7099300" algn="l"/>
                <a:tab pos="7851775" algn="l"/>
                <a:tab pos="8877300" algn="l"/>
                <a:tab pos="9291638" algn="l"/>
                <a:tab pos="10547350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Полностью верное решение задания 30 оценивается 4 баллами (1 балл – за правильное обоснование и 3 балла – за правильное решение).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31925" algn="l"/>
                <a:tab pos="2095500" algn="l"/>
                <a:tab pos="2709863" algn="l"/>
                <a:tab pos="3114675" algn="l"/>
                <a:tab pos="3730625" algn="l"/>
                <a:tab pos="4981575" algn="l"/>
                <a:tab pos="5649913" algn="l"/>
                <a:tab pos="6694488" algn="l"/>
                <a:tab pos="7099300" algn="l"/>
                <a:tab pos="7851775" algn="l"/>
                <a:tab pos="8877300" algn="l"/>
                <a:tab pos="9291638" algn="l"/>
                <a:tab pos="10547350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Обоснование применимости тех или иных законов – дело новое. Поэтому вводить подобные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31925" algn="l"/>
                <a:tab pos="2095500" algn="l"/>
                <a:tab pos="2709863" algn="l"/>
                <a:tab pos="3114675" algn="l"/>
                <a:tab pos="3730625" algn="l"/>
                <a:tab pos="4981575" algn="l"/>
                <a:tab pos="5649913" algn="l"/>
                <a:tab pos="6694488" algn="l"/>
                <a:tab pos="7099300" algn="l"/>
                <a:tab pos="7851775" algn="l"/>
                <a:tab pos="8877300" algn="l"/>
                <a:tab pos="9291638" algn="l"/>
                <a:tab pos="10547350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задания мы будем постепенно, не спеша расширяя перечень сюжетов.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31925" algn="l"/>
                <a:tab pos="2095500" algn="l"/>
                <a:tab pos="2709863" algn="l"/>
                <a:tab pos="3114675" algn="l"/>
                <a:tab pos="3730625" algn="l"/>
                <a:tab pos="4981575" algn="l"/>
                <a:tab pos="5649913" algn="l"/>
                <a:tab pos="6694488" algn="l"/>
                <a:tab pos="7099300" algn="l"/>
                <a:tab pos="7851775" algn="l"/>
                <a:tab pos="8877300" algn="l"/>
                <a:tab pos="9291638" algn="l"/>
                <a:tab pos="10547350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1F5F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В	2022	году	во	всех	вариантах	КИМ	задание	30	будет	задачей	по	механике.	Поэтому рассмотрим в качестве ещё одного примера следующую задачу.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48064" y="1052736"/>
            <a:ext cx="36003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2022 году в вариантах КИМ ЕГЭ по физике произойдут некоторые изменения.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частности, появятся новые модели заданий.</a:t>
            </a:r>
          </a:p>
        </p:txBody>
      </p:sp>
      <p:pic>
        <p:nvPicPr>
          <p:cNvPr id="1026" name="Picture 2" descr="https://cdn.ast.ru/v2/ASE000000000858493/COVER/cove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4591050" cy="6124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6" y="758652"/>
          <a:ext cx="8136904" cy="5623811"/>
        </p:xfrm>
        <a:graphic>
          <a:graphicData uri="http://schemas.openxmlformats.org/drawingml/2006/table">
            <a:tbl>
              <a:tblPr/>
              <a:tblGrid>
                <a:gridCol w="406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17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2021 год</a:t>
                      </a:r>
                      <a:endParaRPr lang="ru-RU" sz="20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2022 год (проект)</a:t>
                      </a:r>
                      <a:endParaRPr lang="ru-RU" sz="2000" dirty="0">
                        <a:solidFill>
                          <a:srgbClr val="00B05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28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Часть 1</a:t>
                      </a:r>
                      <a:endParaRPr lang="ru-RU" sz="2000" u="sng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Механика     1 -7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Молекулярная физика    8 -12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Электродинамика    13 -18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Квантовая физика   19 -21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Методология    22, 23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Астрономия     24</a:t>
                      </a: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Часть 1</a:t>
                      </a:r>
                      <a:endParaRPr lang="ru-RU" sz="2000" u="sng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Общие вопросы    1, 2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Механика     3 -8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Молекулярная физика    9 -13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Электродинамика    14 -19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Квантовая физика    20, 21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Методология   22, 23</a:t>
                      </a: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64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Максимальный балл: 34</a:t>
                      </a: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1773555" algn="l"/>
                        </a:tabLst>
                      </a:pP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Максимальный балл: 33</a:t>
                      </a: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4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Часть 2</a:t>
                      </a:r>
                      <a:endParaRPr lang="ru-RU" sz="2000" u="sng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задачи с кратким ответом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 задач с развёрнутым решением</a:t>
                      </a: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Часть 2</a:t>
                      </a:r>
                      <a:endParaRPr lang="ru-RU" sz="2000" u="sng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 задач с развёрнутым решением</a:t>
                      </a: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34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Максимальный балл: 19</a:t>
                      </a: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Максимальный балл: 20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заданий в работе: 30</a:t>
                      </a: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46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Максимальный балл за работу: 53</a:t>
                      </a: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Максимальный балл за работу: 53</a:t>
                      </a:r>
                    </a:p>
                  </a:txBody>
                  <a:tcPr marL="50997" marR="509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15616" y="188640"/>
            <a:ext cx="73190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Структура вариантов КИМ ЕГЭ по физике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5" y="476672"/>
            <a:ext cx="835292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u="sng" dirty="0">
                <a:latin typeface="Times New Roman" pitchFamily="18" charset="0"/>
                <a:cs typeface="Times New Roman" pitchFamily="18" charset="0"/>
              </a:rPr>
              <a:t>Таким образом: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1)первая часть варианта будет начинаться с двух новых по содержанию заданий, относящихся к школьному курсу физики в целом;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2)далее следуют задания, последовательно, от темы к теме, проверяющие знания по всем четырём основным разделам школьного курса физики. Количество этих заданий сокращается на 2 (с 21 до 19);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3)затем следуют, как и прежде, два задания по методологии;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4)не исключено, что задания по астрономии в ЕГЭ по физике не будет;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5)во второй части варианта задач с кратким ответом не будет, будет семь задач с развёрнутым решением: одна качественная, две простых расчётных и четыре сложных расчётных, в одной из которых потребуется письменно обосновать применимость избранных для решения закономерностей.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7784" y="0"/>
            <a:ext cx="51403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Задания 1 и 2 –общие вопросы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692696"/>
            <a:ext cx="867645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Определённая новизна есть и в форме этих заданий.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задании 1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предлагается выбрать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ВСЕ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верные утверждения из пяти предложенных. Сколько верных утверждений –заранее неизвестно.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Их может быть и два, и три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Этот формат раньше встречался только в задании 24 по астрономии. Теперь он вводится во все задания, которые раньше имели формат «выбрать два из пяти».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задании 2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требуется ответить на ТРИ вопроса и записать номера ответов в таблицу. Это почти тоже самое, что требуется в заданиях последних лет: ответить на ДВА вопроса и заполнить таблицу ответов.</a:t>
            </a:r>
          </a:p>
          <a:p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 полностью верный ответ в заданиях 1 и 2 ставится 2 балла, за любую одну ошибку 1 балл, за две и более ошибок – 0.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260648"/>
            <a:ext cx="5609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Задания по темам (задания 3 –21)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9" y="980728"/>
            <a:ext cx="86409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 Здесь  будут использованы задания прежних форматов: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•с ответом в виде числа;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•«увеличится, уменьшится, не изменится»;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•на соответствие «два объекта четыре ответа».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Кроме того, все задания формата «выбрать два из пяти»  будут преобразованы в формат «выбрать ВСЕ ВЕРНЫЕ из пяти».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БУДЕТ задания с ответом в виде слова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(сейчас это задание 13).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88640"/>
            <a:ext cx="8292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Задания по методологии и задание по астрономии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052736"/>
            <a:ext cx="8964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Задания 22 и 23 по методологии. Здесь никаких новых форматов заданий не будет.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2348880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Возможно, что задания по астрономии в ЕГЭ по физике в 2022 году не будет.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3933056"/>
            <a:ext cx="79208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Таким образом, в первой части вариантов КИМ ЕГЭ -2022 по физике новыми будут задания 1 и 2. Кроме того, три задания будут переведены из формата «выбрать два из пяти» в формат «выбрать ВСЕ ВЕРНЫЕ из пяти».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836712"/>
            <a:ext cx="86764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Часть 2 –семь заданий с развёрнутым решением: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Задание 24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качественная задача(3 балла)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Задание 25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простая расчётная задача(2 балла)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Задание 26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простая расчётная задача(2 балла)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Задания 27 –29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сложные расчётные задачи(по 3 балла)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Задание 30 (задача по механике)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сложная расчётная задача с обоснованием применимости закономерностей, избранных для решения (4 балла: 1балл–за правильное обоснование и 3 балла–за правильное решение))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15816" y="0"/>
            <a:ext cx="38298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Часть  2 КИМ  ЕГЭ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539552" y="1628800"/>
            <a:ext cx="8352928" cy="4680520"/>
            <a:chOff x="2899" y="482"/>
            <a:chExt cx="11801" cy="6833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163" y="655"/>
              <a:ext cx="11273" cy="6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2906" y="489"/>
              <a:ext cx="11787" cy="6819"/>
            </a:xfrm>
            <a:prstGeom prst="rect">
              <a:avLst/>
            </a:prstGeom>
            <a:noFill/>
            <a:ln w="9144">
              <a:solidFill>
                <a:srgbClr val="2C2B8D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Пример задания 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1002</Words>
  <Application>Microsoft Office PowerPoint</Application>
  <PresentationFormat>Экран (4:3)</PresentationFormat>
  <Paragraphs>103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Symbol</vt:lpstr>
      <vt:lpstr>Times New Roman</vt:lpstr>
      <vt:lpstr>Тема Office</vt:lpstr>
      <vt:lpstr>Новая модель  ЕГЭ  по физике в 2022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 задания 1</vt:lpstr>
      <vt:lpstr>Пример задания 2</vt:lpstr>
      <vt:lpstr>Презентация PowerPoint</vt:lpstr>
      <vt:lpstr>Задания по темам (3-21)</vt:lpstr>
      <vt:lpstr>Презентация PowerPoint</vt:lpstr>
      <vt:lpstr>Задания по методологии и астрономии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Andrei</dc:creator>
  <cp:lastModifiedBy>пользователь</cp:lastModifiedBy>
  <cp:revision>11</cp:revision>
  <dcterms:created xsi:type="dcterms:W3CDTF">2021-08-20T10:10:29Z</dcterms:created>
  <dcterms:modified xsi:type="dcterms:W3CDTF">2021-10-21T06:17:27Z</dcterms:modified>
</cp:coreProperties>
</file>