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handoutMasterIdLst>
    <p:handoutMasterId r:id="rId10"/>
  </p:handoutMasterIdLst>
  <p:sldIdLst>
    <p:sldId id="287" r:id="rId2"/>
    <p:sldId id="326" r:id="rId3"/>
    <p:sldId id="327" r:id="rId4"/>
    <p:sldId id="328" r:id="rId5"/>
    <p:sldId id="329" r:id="rId6"/>
    <p:sldId id="330" r:id="rId7"/>
    <p:sldId id="332" r:id="rId8"/>
    <p:sldId id="331" r:id="rId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69" d="100"/>
          <a:sy n="69" d="100"/>
        </p:scale>
        <p:origin x="77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F50FC-65D5-4990-BC23-A2F0DC29B6FA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F9DF0-8598-4FCC-9E87-F06A17F104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392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854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285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6606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458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6598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435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351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64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17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652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3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960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363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543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01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26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947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  <p:sldLayoutId id="2147484010" r:id="rId14"/>
    <p:sldLayoutId id="2147484011" r:id="rId15"/>
    <p:sldLayoutId id="21474840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alyona.potapova@cro74.ru" TargetMode="External"/><Relationship Id="rId2" Type="http://schemas.openxmlformats.org/officeDocument/2006/relationships/hyperlink" Target="https://forms.office.com/Pages/ResponsePage.aspx?id=DxRuFsXkHUegIUJgNfpncko0VQOwpltCuWzZcy1DCnNUQTRXM0hGMENISktIN1VSOUZETDlJTE5GNi4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ro.chel-edu.ru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276872"/>
            <a:ext cx="7702624" cy="33843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sz="3600" b="1" dirty="0">
                <a:solidFill>
                  <a:srgbClr val="002060"/>
                </a:solidFill>
                <a:effectLst/>
              </a:rPr>
              <a:t/>
            </a:r>
            <a:br>
              <a:rPr lang="ru-RU" sz="3600" b="1" dirty="0">
                <a:solidFill>
                  <a:srgbClr val="002060"/>
                </a:solidFill>
                <a:effectLst/>
              </a:rPr>
            </a:br>
            <a:r>
              <a:rPr lang="ru-RU" sz="4000" b="1" dirty="0">
                <a:solidFill>
                  <a:srgbClr val="002060"/>
                </a:solidFill>
              </a:rPr>
              <a:t>Школьная служба примирения: организация, ресурсы, </a:t>
            </a:r>
            <a:r>
              <a:rPr lang="ru-RU" sz="4000" b="1" dirty="0" smtClean="0">
                <a:solidFill>
                  <a:srgbClr val="002060"/>
                </a:solidFill>
              </a:rPr>
              <a:t>возможности </a:t>
            </a:r>
            <a:r>
              <a:rPr lang="ru-RU" sz="4000" dirty="0">
                <a:solidFill>
                  <a:srgbClr val="002060"/>
                </a:solidFill>
              </a:rPr>
              <a:t/>
            </a:r>
            <a:br>
              <a:rPr lang="ru-RU" sz="4000" dirty="0">
                <a:solidFill>
                  <a:srgbClr val="002060"/>
                </a:solidFill>
              </a:rPr>
            </a:br>
            <a:r>
              <a:rPr lang="ru-RU" sz="4000" b="1" dirty="0">
                <a:solidFill>
                  <a:srgbClr val="002060"/>
                </a:solidFill>
              </a:rPr>
              <a:t/>
            </a:r>
            <a:br>
              <a:rPr lang="ru-RU" sz="4000" b="1" dirty="0">
                <a:solidFill>
                  <a:srgbClr val="002060"/>
                </a:solidFill>
              </a:rPr>
            </a:br>
            <a:r>
              <a:rPr lang="ru-RU" sz="3600" b="1" dirty="0">
                <a:solidFill>
                  <a:srgbClr val="002060"/>
                </a:solidFill>
                <a:effectLst/>
              </a:rPr>
              <a:t/>
            </a:r>
            <a:br>
              <a:rPr lang="ru-RU" sz="3600" b="1" dirty="0">
                <a:solidFill>
                  <a:srgbClr val="002060"/>
                </a:solidFill>
                <a:effectLst/>
              </a:rPr>
            </a:br>
            <a:endParaRPr lang="ru-RU" sz="3600" b="1" dirty="0">
              <a:solidFill>
                <a:srgbClr val="002060"/>
              </a:solidFill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4941168"/>
            <a:ext cx="7643866" cy="1273914"/>
          </a:xfrm>
        </p:spPr>
        <p:txBody>
          <a:bodyPr>
            <a:normAutofit fontScale="55000" lnSpcReduction="20000"/>
          </a:bodyPr>
          <a:lstStyle/>
          <a:p>
            <a:pPr algn="r"/>
            <a:endParaRPr lang="ru-RU" sz="2000" b="1" dirty="0" smtClean="0">
              <a:solidFill>
                <a:schemeClr val="tx1">
                  <a:lumMod val="85000"/>
                  <a:lumOff val="15000"/>
                </a:schemeClr>
              </a:solidFill>
              <a:cs typeface="Aharoni" pitchFamily="2" charset="-79"/>
            </a:endParaRPr>
          </a:p>
          <a:p>
            <a:pPr algn="r"/>
            <a:endParaRPr lang="ru-RU" sz="2000" b="1" dirty="0" smtClean="0">
              <a:solidFill>
                <a:schemeClr val="tx1">
                  <a:lumMod val="85000"/>
                  <a:lumOff val="15000"/>
                </a:schemeClr>
              </a:solidFill>
              <a:cs typeface="Aharoni" pitchFamily="2" charset="-79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cs typeface="Aharoni" pitchFamily="2" charset="-79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cs typeface="Aharoni" pitchFamily="2" charset="-79"/>
              </a:rPr>
              <a:t>Челябинск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cs typeface="Aharoni" pitchFamily="2" charset="-79"/>
              </a:rPr>
              <a:t>18.02.2021.</a:t>
            </a:r>
          </a:p>
          <a:p>
            <a:pPr algn="ctr"/>
            <a:endParaRPr lang="ru-RU" b="1" dirty="0">
              <a:solidFill>
                <a:srgbClr val="002060"/>
              </a:solidFill>
              <a:cs typeface="Aharoni" pitchFamily="2" charset="-79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5405" y="260648"/>
            <a:ext cx="3788968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31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778825" cy="515144"/>
          </a:xfrm>
        </p:spPr>
        <p:txBody>
          <a:bodyPr>
            <a:noAutofit/>
          </a:bodyPr>
          <a:lstStyle/>
          <a:p>
            <a:pPr marL="0" indent="0" algn="ctr" fontAlgn="base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Всероссийская научно-практическая конференция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700808"/>
            <a:ext cx="7346777" cy="4340555"/>
          </a:xfrm>
        </p:spPr>
        <p:txBody>
          <a:bodyPr>
            <a:normAutofit/>
          </a:bodyPr>
          <a:lstStyle/>
          <a:p>
            <a:pPr marL="0" indent="0" algn="ctr" fontAlgn="base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стратегии психолого-педагогического сопровождения детей с ОВЗ в системе специального и инклюзивного образования»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ДАТА ПРОВЕДЕНИЯ: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01– 31 марта 2021 года.</a:t>
            </a:r>
          </a:p>
          <a:p>
            <a:pPr marL="0" indent="0" algn="ctr">
              <a:buNone/>
            </a:pP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091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ОСНОВНЫЕ НАПРАВЛЕНИЯ:</a:t>
            </a: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700808"/>
            <a:ext cx="7418786" cy="4752528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взаимодействия педагогов и специалистов специального и инклюзивного образования в процессе реализации непрерывного образования детей с ОВЗ и детей-инвалидов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Эффективные практики сопровождения социализации и профессиональной ориентации детей с ОВЗ и детей-инвалидов в образовательной организации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Пути решения проблем сотрудничества педагогов и специалистов с семьями, воспитывающими детей с особыми образовательными потребностями и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детей-инвалидов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5254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6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Формы участия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124744"/>
            <a:ext cx="7562802" cy="4916619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sz="2800" b="1" dirty="0" smtClean="0"/>
              <a:t> </a:t>
            </a:r>
            <a:r>
              <a:rPr lang="ru-RU" sz="2800" dirty="0"/>
              <a:t>заочная: предоставление </a:t>
            </a:r>
            <a:r>
              <a:rPr lang="ru-RU" sz="2800" dirty="0" smtClean="0"/>
              <a:t>статьи</a:t>
            </a:r>
            <a:r>
              <a:rPr lang="ru-RU" sz="2800" dirty="0"/>
              <a:t>, видео-доклада в рамках основных вопросов обсуждения</a:t>
            </a:r>
          </a:p>
          <a:p>
            <a:pPr fontAlgn="base"/>
            <a:r>
              <a:rPr lang="ru-RU" sz="2800" dirty="0" smtClean="0"/>
              <a:t> </a:t>
            </a:r>
            <a:r>
              <a:rPr lang="ru-RU" sz="2800" dirty="0"/>
              <a:t>видеоконференция </a:t>
            </a:r>
            <a:r>
              <a:rPr lang="ru-RU" sz="2800" b="1" dirty="0">
                <a:solidFill>
                  <a:srgbClr val="002060"/>
                </a:solidFill>
              </a:rPr>
              <a:t>30,31 марта 2021 г. </a:t>
            </a:r>
            <a:r>
              <a:rPr lang="ru-RU" sz="2800" dirty="0"/>
              <a:t>проводится на платформе «</a:t>
            </a:r>
            <a:r>
              <a:rPr lang="ru-RU" sz="2800" dirty="0" err="1"/>
              <a:t>Мираполис</a:t>
            </a:r>
            <a:r>
              <a:rPr lang="ru-RU" sz="2800" dirty="0"/>
              <a:t>», видео-доклады</a:t>
            </a:r>
            <a:r>
              <a:rPr lang="ru-RU" sz="2800" dirty="0" smtClean="0"/>
              <a:t>.</a:t>
            </a:r>
          </a:p>
          <a:p>
            <a:pPr fontAlgn="base"/>
            <a:endParaRPr lang="ru-RU" sz="2800" dirty="0"/>
          </a:p>
          <a:p>
            <a:pPr fontAlgn="base"/>
            <a:r>
              <a:rPr lang="ru-RU" sz="2800" dirty="0" smtClean="0"/>
              <a:t>Участие в конференции </a:t>
            </a:r>
            <a:r>
              <a:rPr lang="ru-RU" sz="2800" b="1" dirty="0" smtClean="0">
                <a:solidFill>
                  <a:srgbClr val="002060"/>
                </a:solidFill>
              </a:rPr>
              <a:t>БЕСПЛАТНОЕ</a:t>
            </a:r>
          </a:p>
          <a:p>
            <a:pPr fontAlgn="base"/>
            <a:r>
              <a:rPr lang="ru-RU" sz="2800" dirty="0" smtClean="0"/>
              <a:t>Все участники получат </a:t>
            </a:r>
            <a:r>
              <a:rPr lang="ru-RU" sz="2800" b="1" dirty="0" smtClean="0">
                <a:solidFill>
                  <a:srgbClr val="002060"/>
                </a:solidFill>
              </a:rPr>
              <a:t>СЕРТИФИКАТ</a:t>
            </a:r>
          </a:p>
          <a:p>
            <a:pPr fontAlgn="base"/>
            <a:r>
              <a:rPr lang="ru-RU" sz="2800" dirty="0" smtClean="0">
                <a:solidFill>
                  <a:schemeClr val="tx1"/>
                </a:solidFill>
              </a:rPr>
              <a:t>По итогам Конференции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в июле 2021 г. будет сформирован эл. сборник</a:t>
            </a:r>
          </a:p>
          <a:p>
            <a:pPr fontAlgn="base"/>
            <a:endParaRPr lang="ru-RU" sz="2800" b="1" dirty="0">
              <a:solidFill>
                <a:srgbClr val="002060"/>
              </a:solidFill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80325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0192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КАК ПРИНЯТЬ УЧАСТИЕ В КОНФЕРЕНЦИИ: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628800"/>
            <a:ext cx="7490793" cy="4412563"/>
          </a:xfrm>
        </p:spPr>
        <p:txBody>
          <a:bodyPr>
            <a:normAutofit/>
          </a:bodyPr>
          <a:lstStyle/>
          <a:p>
            <a:pPr fontAlgn="base"/>
            <a:r>
              <a:rPr lang="ru-RU" dirty="0" smtClean="0"/>
              <a:t>1</a:t>
            </a:r>
            <a:r>
              <a:rPr lang="ru-RU" dirty="0"/>
              <a:t>. Заполнить заявку на участие в конференции </a:t>
            </a:r>
            <a:r>
              <a:rPr lang="ru-RU" b="1" dirty="0"/>
              <a:t>по ссылке  </a:t>
            </a:r>
            <a:r>
              <a:rPr lang="ru-RU" u="sng" dirty="0">
                <a:hlinkClick r:id="rId2"/>
              </a:rPr>
              <a:t>https://forms.office.com/Pages/ResponsePage.aspx?id=DxRuFsXkHUegIUJgNfpncko0VQOwpltCuWzZcy1DCnNUQTRXM0hGMENISktIN1VSOUZETDlJTE5GNi4u</a:t>
            </a:r>
            <a:r>
              <a:rPr lang="ru-RU" b="1" dirty="0"/>
              <a:t>  </a:t>
            </a:r>
            <a:r>
              <a:rPr lang="ru-RU" dirty="0"/>
              <a:t>не</a:t>
            </a:r>
            <a:r>
              <a:rPr lang="ru-RU" b="1" dirty="0"/>
              <a:t> </a:t>
            </a:r>
            <a:r>
              <a:rPr lang="ru-RU" dirty="0"/>
              <a:t>позднее </a:t>
            </a:r>
            <a:r>
              <a:rPr lang="ru-RU" b="1" dirty="0">
                <a:solidFill>
                  <a:srgbClr val="C00000"/>
                </a:solidFill>
              </a:rPr>
              <a:t>19 марта 2021 года.</a:t>
            </a:r>
          </a:p>
          <a:p>
            <a:pPr fontAlgn="base"/>
            <a:r>
              <a:rPr lang="ru-RU" dirty="0"/>
              <a:t>2. </a:t>
            </a:r>
            <a:r>
              <a:rPr lang="ru-RU" b="1" dirty="0"/>
              <a:t>До </a:t>
            </a:r>
            <a:r>
              <a:rPr lang="ru-RU" dirty="0">
                <a:solidFill>
                  <a:srgbClr val="C00000"/>
                </a:solidFill>
              </a:rPr>
              <a:t>19 марта 2021 года </a:t>
            </a:r>
            <a:r>
              <a:rPr lang="ru-RU" dirty="0"/>
              <a:t>отправить письмо с вложенным файлом статьи, видео-доклада на адрес электронной почты, </a:t>
            </a:r>
            <a:r>
              <a:rPr lang="ru-RU" u="sng" dirty="0">
                <a:hlinkClick r:id="rId3"/>
              </a:rPr>
              <a:t>alyona.potapova@cro74.ru</a:t>
            </a:r>
            <a:r>
              <a:rPr lang="ru-RU" u="sng" dirty="0"/>
              <a:t> </a:t>
            </a:r>
            <a:r>
              <a:rPr lang="ru-RU" dirty="0"/>
              <a:t>, указав в теме письма: </a:t>
            </a:r>
            <a:r>
              <a:rPr lang="ru-RU" b="1" dirty="0"/>
              <a:t>«Конференция. ФИО автора. Секция №…».</a:t>
            </a:r>
            <a:r>
              <a:rPr lang="ru-RU" dirty="0"/>
              <a:t> </a:t>
            </a:r>
          </a:p>
          <a:p>
            <a:pPr fontAlgn="base"/>
            <a:r>
              <a:rPr lang="ru-RU" dirty="0"/>
              <a:t>3. Для участия в видеоконференции </a:t>
            </a:r>
            <a:r>
              <a:rPr lang="ru-RU" b="1" dirty="0">
                <a:solidFill>
                  <a:srgbClr val="C00000"/>
                </a:solidFill>
              </a:rPr>
              <a:t>30, 31 марта 2021 года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/>
              <a:t>необходимо пройти по ссылке </a:t>
            </a:r>
            <a:r>
              <a:rPr lang="ru-RU" dirty="0" smtClean="0"/>
              <a:t>Инструкция </a:t>
            </a:r>
            <a:r>
              <a:rPr lang="ru-RU" dirty="0"/>
              <a:t>и ссылка в электронном виде для подключения к </a:t>
            </a:r>
            <a:r>
              <a:rPr lang="ru-RU" dirty="0" err="1"/>
              <a:t>вебинарной</a:t>
            </a:r>
            <a:r>
              <a:rPr lang="ru-RU" dirty="0"/>
              <a:t> комнате </a:t>
            </a:r>
            <a:r>
              <a:rPr lang="ru-RU" dirty="0" err="1"/>
              <a:t>Мираполис</a:t>
            </a:r>
            <a:r>
              <a:rPr lang="ru-RU" dirty="0"/>
              <a:t> размещены на сайте МБУ ДПО ЦРО </a:t>
            </a:r>
            <a:r>
              <a:rPr lang="ru-RU" u="sng" dirty="0">
                <a:hlinkClick r:id="rId4"/>
              </a:rPr>
              <a:t>http://cro.chel-edu.ru/</a:t>
            </a:r>
            <a:r>
              <a:rPr lang="ru-RU" dirty="0"/>
              <a:t> в разделе </a:t>
            </a:r>
            <a:r>
              <a:rPr lang="ru-RU" dirty="0" err="1"/>
              <a:t>Вебинары</a:t>
            </a:r>
            <a:r>
              <a:rPr lang="ru-RU" dirty="0"/>
              <a:t>/Инструкция подключения и Календарь подключений.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3912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Видеоконференция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160590"/>
            <a:ext cx="7562801" cy="3880773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30.03.2021 г. </a:t>
            </a:r>
            <a:r>
              <a:rPr lang="ru-RU" sz="3200" dirty="0" smtClean="0"/>
              <a:t> – в 15.00 Пленарное заседание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31.03.2021г. </a:t>
            </a:r>
            <a:r>
              <a:rPr lang="ru-RU" sz="3200" b="1" dirty="0">
                <a:solidFill>
                  <a:srgbClr val="002060"/>
                </a:solidFill>
              </a:rPr>
              <a:t>-</a:t>
            </a:r>
            <a:r>
              <a:rPr lang="ru-RU" sz="3200" dirty="0" smtClean="0"/>
              <a:t> с 9.30 до 15.00 Работа секций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56117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276872"/>
            <a:ext cx="7702624" cy="33843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sz="3600" b="1" dirty="0">
                <a:solidFill>
                  <a:srgbClr val="002060"/>
                </a:solidFill>
                <a:effectLst/>
              </a:rPr>
              <a:t/>
            </a:r>
            <a:br>
              <a:rPr lang="ru-RU" sz="3600" b="1" dirty="0">
                <a:solidFill>
                  <a:srgbClr val="002060"/>
                </a:solidFill>
                <a:effectLst/>
              </a:rPr>
            </a:br>
            <a:r>
              <a:rPr lang="ru-RU" sz="4000" b="1" dirty="0">
                <a:solidFill>
                  <a:srgbClr val="002060"/>
                </a:solidFill>
              </a:rPr>
              <a:t>Школьная служба примирения: организация, ресурсы, </a:t>
            </a:r>
            <a:r>
              <a:rPr lang="ru-RU" sz="4000" b="1" dirty="0" smtClean="0">
                <a:solidFill>
                  <a:srgbClr val="002060"/>
                </a:solidFill>
              </a:rPr>
              <a:t>возможности </a:t>
            </a:r>
            <a:r>
              <a:rPr lang="ru-RU" sz="4000" dirty="0">
                <a:solidFill>
                  <a:srgbClr val="002060"/>
                </a:solidFill>
              </a:rPr>
              <a:t/>
            </a:r>
            <a:br>
              <a:rPr lang="ru-RU" sz="4000" dirty="0">
                <a:solidFill>
                  <a:srgbClr val="002060"/>
                </a:solidFill>
              </a:rPr>
            </a:br>
            <a:r>
              <a:rPr lang="ru-RU" sz="4000" b="1" dirty="0">
                <a:solidFill>
                  <a:srgbClr val="002060"/>
                </a:solidFill>
              </a:rPr>
              <a:t/>
            </a:r>
            <a:br>
              <a:rPr lang="ru-RU" sz="4000" b="1" dirty="0">
                <a:solidFill>
                  <a:srgbClr val="002060"/>
                </a:solidFill>
              </a:rPr>
            </a:br>
            <a:r>
              <a:rPr lang="ru-RU" sz="3600" b="1" dirty="0">
                <a:solidFill>
                  <a:srgbClr val="002060"/>
                </a:solidFill>
                <a:effectLst/>
              </a:rPr>
              <a:t/>
            </a:r>
            <a:br>
              <a:rPr lang="ru-RU" sz="3600" b="1" dirty="0">
                <a:solidFill>
                  <a:srgbClr val="002060"/>
                </a:solidFill>
                <a:effectLst/>
              </a:rPr>
            </a:br>
            <a:endParaRPr lang="ru-RU" sz="3600" b="1" dirty="0">
              <a:solidFill>
                <a:srgbClr val="002060"/>
              </a:solidFill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4941168"/>
            <a:ext cx="7643866" cy="1273914"/>
          </a:xfrm>
        </p:spPr>
        <p:txBody>
          <a:bodyPr>
            <a:normAutofit fontScale="55000" lnSpcReduction="20000"/>
          </a:bodyPr>
          <a:lstStyle/>
          <a:p>
            <a:pPr algn="r"/>
            <a:endParaRPr lang="ru-RU" sz="2000" b="1" dirty="0" smtClean="0">
              <a:solidFill>
                <a:schemeClr val="tx1">
                  <a:lumMod val="85000"/>
                  <a:lumOff val="15000"/>
                </a:schemeClr>
              </a:solidFill>
              <a:cs typeface="Aharoni" pitchFamily="2" charset="-79"/>
            </a:endParaRPr>
          </a:p>
          <a:p>
            <a:pPr algn="r"/>
            <a:endParaRPr lang="ru-RU" sz="2000" b="1" dirty="0" smtClean="0">
              <a:solidFill>
                <a:schemeClr val="tx1">
                  <a:lumMod val="85000"/>
                  <a:lumOff val="15000"/>
                </a:schemeClr>
              </a:solidFill>
              <a:cs typeface="Aharoni" pitchFamily="2" charset="-79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cs typeface="Aharoni" pitchFamily="2" charset="-79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cs typeface="Aharoni" pitchFamily="2" charset="-79"/>
              </a:rPr>
              <a:t>Челябинск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cs typeface="Aharoni" pitchFamily="2" charset="-79"/>
              </a:rPr>
              <a:t>18.02.2021.</a:t>
            </a:r>
          </a:p>
          <a:p>
            <a:pPr algn="ctr"/>
            <a:endParaRPr lang="ru-RU" b="1" dirty="0">
              <a:solidFill>
                <a:srgbClr val="002060"/>
              </a:solidFill>
              <a:cs typeface="Aharoni" pitchFamily="2" charset="-79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5405" y="260648"/>
            <a:ext cx="3788968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66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4605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ПРОГРАММА 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539552" y="620687"/>
          <a:ext cx="8064897" cy="52357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84476">
                  <a:extLst>
                    <a:ext uri="{9D8B030D-6E8A-4147-A177-3AD203B41FA5}">
                      <a16:colId xmlns:a16="http://schemas.microsoft.com/office/drawing/2014/main" val="1904702214"/>
                    </a:ext>
                  </a:extLst>
                </a:gridCol>
                <a:gridCol w="3780421">
                  <a:extLst>
                    <a:ext uri="{9D8B030D-6E8A-4147-A177-3AD203B41FA5}">
                      <a16:colId xmlns:a16="http://schemas.microsoft.com/office/drawing/2014/main" val="2421415136"/>
                    </a:ext>
                  </a:extLst>
                </a:gridCol>
              </a:tblGrid>
              <a:tr h="1197812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Ресурсный Центр Медиации 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г. Челябинска: медиативный подход в работе с несовершеннолетними и их семьями.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9" marR="32599" marT="32599" marB="32599"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Меркасимова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Ольга Сергеевна,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директор МБУ «ЦППМСП Калининского района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г. Челябинска»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9" marR="32599" marT="32599" marB="32599"/>
                </a:tc>
                <a:extLst>
                  <a:ext uri="{0D108BD9-81ED-4DB2-BD59-A6C34878D82A}">
                    <a16:rowId xmlns:a16="http://schemas.microsoft.com/office/drawing/2014/main" val="1275954621"/>
                  </a:ext>
                </a:extLst>
              </a:tr>
              <a:tr h="1776009">
                <a:tc>
                  <a:txBody>
                    <a:bodyPr/>
                    <a:lstStyle/>
                    <a:p>
                      <a:pPr indent="3600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Развитие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конфликтологической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культуры в аспекте функционирования школьных служб примирения в образовательных организациях  г. Челябинска</a:t>
                      </a:r>
                    </a:p>
                    <a:p>
                      <a:pPr indent="3600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Дети-волонтеры в школьной службе примирения. Методы и формы привлечения, организации, обучения.</a:t>
                      </a:r>
                    </a:p>
                    <a:p>
                      <a:pPr indent="3600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indent="3600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99" marR="32599" marT="32599" marB="32599"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Кадырова 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Альфина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Жаватовна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педагог-психолог МБУ «ЦППМСП Калининского района г. Челябинска»</a:t>
                      </a:r>
                    </a:p>
                    <a:p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Бухтоярова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Елена Александровна,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педагог-психолог ОЦ №2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г. Челябинска</a:t>
                      </a:r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99" marR="32599" marT="32599" marB="32599"/>
                </a:tc>
                <a:extLst>
                  <a:ext uri="{0D108BD9-81ED-4DB2-BD59-A6C34878D82A}">
                    <a16:rowId xmlns:a16="http://schemas.microsoft.com/office/drawing/2014/main" val="3328475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570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1412</TotalTime>
  <Words>349</Words>
  <Application>Microsoft Office PowerPoint</Application>
  <PresentationFormat>Экран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Aharoni</vt:lpstr>
      <vt:lpstr>Arial</vt:lpstr>
      <vt:lpstr>Calibri</vt:lpstr>
      <vt:lpstr>Times New Roman</vt:lpstr>
      <vt:lpstr>Trebuchet MS</vt:lpstr>
      <vt:lpstr>Wingdings 3</vt:lpstr>
      <vt:lpstr>Аспект</vt:lpstr>
      <vt:lpstr>   Школьная служба примирения: организация, ресурсы, возможности    </vt:lpstr>
      <vt:lpstr>Всероссийская научно-практическая конференция  </vt:lpstr>
      <vt:lpstr>ОСНОВНЫЕ НАПРАВЛЕНИЯ:  </vt:lpstr>
      <vt:lpstr>Формы участия </vt:lpstr>
      <vt:lpstr>КАК ПРИНЯТЬ УЧАСТИЕ В КОНФЕРЕНЦИИ: </vt:lpstr>
      <vt:lpstr>Видеоконференция</vt:lpstr>
      <vt:lpstr>   Школьная служба примирения: организация, ресурсы, возможности    </vt:lpstr>
      <vt:lpstr>ПРОГРАММА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Целевые ориентиры деятельности ГМО педагогов-психологов образования г. Челябинска 2019-2020 уч. г.: повышение профессионального уровня и реализации творческого потенциала педагогов-психологов образования (Конкурс психолого-педагогических программ   в образовательной среде)</dc:title>
  <dc:creator>User</dc:creator>
  <cp:lastModifiedBy>User</cp:lastModifiedBy>
  <cp:revision>74</cp:revision>
  <cp:lastPrinted>2020-09-21T09:19:52Z</cp:lastPrinted>
  <dcterms:created xsi:type="dcterms:W3CDTF">2019-09-10T17:18:29Z</dcterms:created>
  <dcterms:modified xsi:type="dcterms:W3CDTF">2021-02-17T10:32:13Z</dcterms:modified>
</cp:coreProperties>
</file>