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84" r:id="rId3"/>
    <p:sldId id="257" r:id="rId4"/>
    <p:sldId id="280" r:id="rId5"/>
    <p:sldId id="279" r:id="rId6"/>
    <p:sldId id="281" r:id="rId7"/>
    <p:sldId id="282" r:id="rId8"/>
    <p:sldId id="288" r:id="rId9"/>
    <p:sldId id="289" r:id="rId10"/>
    <p:sldId id="283" r:id="rId11"/>
    <p:sldId id="291" r:id="rId12"/>
    <p:sldId id="287" r:id="rId13"/>
    <p:sldId id="293" r:id="rId14"/>
    <p:sldId id="290" r:id="rId15"/>
    <p:sldId id="285" r:id="rId16"/>
    <p:sldId id="286" r:id="rId17"/>
    <p:sldId id="292" r:id="rId18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6713"/>
    <a:srgbClr val="000000"/>
    <a:srgbClr val="FFFF00"/>
    <a:srgbClr val="B3D3EA"/>
    <a:srgbClr val="78AD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10" autoAdjust="0"/>
    <p:restoredTop sz="95596" autoAdjust="0"/>
  </p:normalViewPr>
  <p:slideViewPr>
    <p:cSldViewPr>
      <p:cViewPr>
        <p:scale>
          <a:sx n="100" d="100"/>
          <a:sy n="100" d="100"/>
        </p:scale>
        <p:origin x="-2088" y="-3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819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D363D56-A504-4F27-B806-DAD8C70BA71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069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90F187-7153-43A4-A5F8-20E5DE623AFD}" type="slidenum">
              <a:rPr lang="en-US"/>
              <a:pPr/>
              <a:t>1</a:t>
            </a:fld>
            <a:endParaRPr lang="en-US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0E3F46-4222-4F84-9277-07518926FBA1}" type="slidenum">
              <a:rPr lang="en-US"/>
              <a:pPr/>
              <a:t>3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0E3F46-4222-4F84-9277-07518926FBA1}" type="slidenum">
              <a:rPr lang="en-US"/>
              <a:pPr/>
              <a:t>4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1A19E2-E564-4496-98E0-092480EF54A1}" type="slidenum">
              <a:rPr lang="en-US"/>
              <a:pPr/>
              <a:t>5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363D56-A504-4F27-B806-DAD8C70BA717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842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90F187-7153-43A4-A5F8-20E5DE623AFD}" type="slidenum">
              <a:rPr lang="en-US"/>
              <a:pPr/>
              <a:t>17</a:t>
            </a:fld>
            <a:endParaRPr lang="en-US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66800" y="3352800"/>
            <a:ext cx="7086600" cy="70485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3978275"/>
            <a:ext cx="7086600" cy="441325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Tx/>
              <a:buNone/>
              <a:defRPr sz="2800">
                <a:solidFill>
                  <a:schemeClr val="bg2"/>
                </a:solidFill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US" noProof="0" smtClean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0346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24650" y="274638"/>
            <a:ext cx="2114550" cy="63547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81000" y="274638"/>
            <a:ext cx="6191250" cy="63547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5308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3058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135579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90600" y="1143000"/>
            <a:ext cx="38481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91100" y="1143000"/>
            <a:ext cx="38481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4830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16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2600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3187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270756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50990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74638"/>
            <a:ext cx="8458200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143000"/>
            <a:ext cx="78486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Microsoft Sans Serif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Microsoft Sans Serif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Microsoft Sans Serif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Microsoft Sans Serif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Microsoft Sans Serif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Microsoft Sans Serif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Microsoft Sans Serif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Microsoft Sans Serif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899592" y="1268760"/>
            <a:ext cx="7086600" cy="704850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Профилактика и коррекция деструктивного поведения школьников в условиях ЦППМСП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979712" y="4077072"/>
            <a:ext cx="7086600" cy="441325"/>
          </a:xfrm>
        </p:spPr>
        <p:txBody>
          <a:bodyPr/>
          <a:lstStyle/>
          <a:p>
            <a:pPr algn="r"/>
            <a:r>
              <a:rPr lang="ru-RU" b="1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Ордина Ирина Петровна,</a:t>
            </a:r>
          </a:p>
          <a:p>
            <a:pPr algn="r"/>
            <a:r>
              <a:rPr lang="ru-RU" b="1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педагог-психолог МАУ «ЦППМСП Центрального района», </a:t>
            </a:r>
          </a:p>
          <a:p>
            <a:pPr algn="r"/>
            <a:r>
              <a:rPr lang="ru-RU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кандидат психолог. наук</a:t>
            </a:r>
            <a:endParaRPr lang="en-US" i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458200" cy="715962"/>
          </a:xfrm>
        </p:spPr>
        <p:txBody>
          <a:bodyPr/>
          <a:lstStyle/>
          <a:p>
            <a:r>
              <a:rPr lang="ru-RU" sz="32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Сказкотерапевтические программы</a:t>
            </a:r>
            <a:endParaRPr lang="ru-RU" sz="3200" b="1" dirty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908720"/>
            <a:ext cx="7848600" cy="5486400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Борисова Лариса Андрияновна</a:t>
            </a:r>
          </a:p>
          <a:p>
            <a:pPr marL="0" indent="0">
              <a:buNone/>
            </a:pPr>
            <a:endParaRPr lang="ru-RU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Радужные сказки»</a:t>
            </a:r>
          </a:p>
          <a:p>
            <a:pPr marL="0" indent="0">
              <a:buNone/>
            </a:pPr>
            <a:endParaRPr lang="ru-RU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«Камень. Ножницы. Бумага.»</a:t>
            </a:r>
          </a:p>
          <a:p>
            <a:pPr marL="0" indent="0">
              <a:buNone/>
            </a:pPr>
            <a:endParaRPr lang="ru-RU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«Жар-птица души моей»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4036" y="764704"/>
            <a:ext cx="1979712" cy="1700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060848"/>
            <a:ext cx="1950418" cy="1640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4414" y="3310274"/>
            <a:ext cx="1806401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2307" y="4797152"/>
            <a:ext cx="2786806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2561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928992" cy="715962"/>
          </a:xfrm>
        </p:spPr>
        <p:txBody>
          <a:bodyPr/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Психологическое просвещение педагогов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43000"/>
            <a:ext cx="8587680" cy="5486400"/>
          </a:xfrm>
        </p:spPr>
        <p:txBody>
          <a:bodyPr/>
          <a:lstStyle/>
          <a:p>
            <a:pPr marL="0" indent="0">
              <a:buNone/>
            </a:pPr>
            <a:r>
              <a:rPr lang="ru-RU" sz="29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Тематика семинаров на базе ОО</a:t>
            </a:r>
          </a:p>
          <a:p>
            <a:pPr algn="just"/>
            <a:r>
              <a:rPr lang="ru-RU" altLang="ru-RU" sz="29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Опасность </a:t>
            </a:r>
            <a:r>
              <a:rPr lang="en-US" altLang="ru-RU" sz="29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Vs</a:t>
            </a:r>
            <a:r>
              <a:rPr lang="ru-RU" altLang="ru-RU" sz="29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безопасность образовательной среды.</a:t>
            </a:r>
          </a:p>
          <a:p>
            <a:pPr algn="just"/>
            <a:r>
              <a:rPr lang="ru-RU" altLang="ru-RU" sz="29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Эмоциональное выгорание педагогов как фактор формирования агрессивного поведения </a:t>
            </a:r>
            <a:r>
              <a:rPr lang="ru-RU" altLang="ru-RU" sz="29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школьников.</a:t>
            </a:r>
          </a:p>
          <a:p>
            <a:pPr algn="just"/>
            <a:r>
              <a:rPr lang="ru-RU" altLang="ru-RU" sz="29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Личностные ресурсы специалистов в образовательном </a:t>
            </a:r>
            <a:r>
              <a:rPr lang="ru-RU" altLang="ru-RU" sz="29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пространстве.</a:t>
            </a:r>
          </a:p>
          <a:p>
            <a:pPr algn="just"/>
            <a:r>
              <a:rPr lang="ru-RU" sz="2900" dirty="0">
                <a:ln/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Психологические границы </a:t>
            </a:r>
            <a:r>
              <a:rPr lang="ru-RU" sz="2900" dirty="0" smtClean="0">
                <a:ln/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личности.</a:t>
            </a:r>
          </a:p>
          <a:p>
            <a:pPr algn="just"/>
            <a:r>
              <a:rPr lang="ru-RU" sz="2900" dirty="0">
                <a:ln/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Психолого-педагогические приемы формирования толерантности у </a:t>
            </a:r>
            <a:r>
              <a:rPr lang="ru-RU" sz="2900" dirty="0" smtClean="0">
                <a:ln/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педагогов.</a:t>
            </a:r>
            <a:endParaRPr lang="ru-RU" sz="2900" dirty="0">
              <a:ln/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b="1" i="1" dirty="0">
              <a:ln/>
              <a:solidFill>
                <a:schemeClr val="accent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altLang="ru-RU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altLang="ru-RU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00807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458200" cy="715962"/>
          </a:xfrm>
        </p:spPr>
        <p:txBody>
          <a:bodyPr/>
          <a:lstStyle/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Психологическое 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консультирование школьников и их родителей </a:t>
            </a:r>
            <a:b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(законных представителей)</a:t>
            </a:r>
            <a:endParaRPr lang="ru-RU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556792"/>
            <a:ext cx="7848600" cy="4982344"/>
          </a:xfrm>
        </p:spPr>
        <p:txBody>
          <a:bodyPr/>
          <a:lstStyle/>
          <a:p>
            <a:pPr algn="just"/>
            <a:r>
              <a:rPr lang="ru-RU" i="1" dirty="0">
                <a:latin typeface="Times New Roman" pitchFamily="18" charset="0"/>
                <a:cs typeface="Times New Roman" pitchFamily="18" charset="0"/>
              </a:rPr>
              <a:t>Кризисное консультирование –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оказание психологической помощи в переживании критической ситуации, связанной с внутренними и внешними событиями, происходящими в жизни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человека.</a:t>
            </a:r>
          </a:p>
        </p:txBody>
      </p:sp>
      <p:pic>
        <p:nvPicPr>
          <p:cNvPr id="3074" name="Picture 2" descr="https://baklanov-korpus.ru/wp-content/uploads/images/2020/05/psi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365104"/>
            <a:ext cx="3203848" cy="2242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35542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458200" cy="715962"/>
          </a:xfrm>
        </p:spPr>
        <p:txBody>
          <a:bodyPr/>
          <a:lstStyle/>
          <a:p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Семейное консультирование</a:t>
            </a:r>
            <a:endParaRPr lang="ru-RU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052736"/>
            <a:ext cx="7848600" cy="54864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Задачи: 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рост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ресурсов семьи в сфере самоорганизации 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саморазвития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оптимизация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ролевой структуры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семьи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повышение уровня ее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сплоченности, межличностной коммуникации;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ормирование фрустрационной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толерантности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семьи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конструктивное разрешение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конфликтов, кризисов, проблем семьи.</a:t>
            </a:r>
          </a:p>
          <a:p>
            <a:endParaRPr lang="ru-RU" dirty="0"/>
          </a:p>
        </p:txBody>
      </p:sp>
      <p:pic>
        <p:nvPicPr>
          <p:cNvPr id="5" name="Рисунок 4" descr="https://i.sunhome.ru/psychology/96/chtobi-semeinie-otnosheniya-bili-i-bili-horoshimi.orig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692696"/>
            <a:ext cx="2005235" cy="1401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2" name="Picture 4" descr="http://sad4.kirovsk.edu.by/ru/sm.aspx?guid=1935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8925" y="3356992"/>
            <a:ext cx="1900745" cy="1997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71234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496" y="116632"/>
            <a:ext cx="8458200" cy="715962"/>
          </a:xfrm>
        </p:spPr>
        <p:txBody>
          <a:bodyPr/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Песочная терапия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C:\Users\User1\Documents\Ордина И.П\сказкотерапия\песок\песочные картины\20200121_09395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836712"/>
            <a:ext cx="3796431" cy="2759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F:\20201029_09523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836712"/>
            <a:ext cx="3888432" cy="2759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C:\Users\User1\Documents\Ордина И.П\сказкотерапия\песок\песочные картины\20200122_125810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95672" y="3907879"/>
            <a:ext cx="4177258" cy="2869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C:\Users\User1\Documents\Ордина И.П\сказкотерапия\песок\песочные картины\20200128_115441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907879"/>
            <a:ext cx="3901058" cy="29193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411970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4624"/>
            <a:ext cx="8227640" cy="634082"/>
          </a:xfrm>
        </p:spPr>
        <p:txBody>
          <a:bodyPr/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Приемы арт-терапии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764704"/>
            <a:ext cx="7848600" cy="5486400"/>
          </a:xfrm>
        </p:spPr>
        <p:txBody>
          <a:bodyPr/>
          <a:lstStyle/>
          <a:p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Арт-терапевтический комплекс, включающий в себя практическую технологию диагностики,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психокоррекции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и развития эмоциональной сферы у лиц разного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возраста (Копытин А. И.).</a:t>
            </a:r>
          </a:p>
          <a:p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1\Documents\Ордина И.П\конференции, семинары\вебинары\деструктивное поведение\small_img_img_catalog_1_items_32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996952"/>
            <a:ext cx="4869755" cy="3243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1\Documents\Ордина И.П\конференции, семинары\вебинары\деструктивное поведение\small_img_img_catalog_1_images_27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699" y="2420888"/>
            <a:ext cx="4433443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0709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Метафорические ассоциативные карты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User1\Documents\Ордина И.П\конференции, семинары\вебинары\деструктивное поведение\small_img_img_catalog_1_images_27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68760"/>
            <a:ext cx="4183180" cy="2861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1\Documents\Ордина И.П\конференции, семинары\вебинары\деструктивное поведение\small_img_img_catalog_1_images_271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789040"/>
            <a:ext cx="4183180" cy="2861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User1\Documents\Ордина И.П\конференции, семинары\вебинары\деструктивное поведение\small_img_img_catalog_1_items_277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124743"/>
            <a:ext cx="4183180" cy="2861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User1\Documents\Ордина И.П\конференции, семинары\вебинары\деструктивное поведение\small_img_img_catalog_1_items_1384.jpg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9893" y="4437112"/>
            <a:ext cx="2835287" cy="2042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4221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043608" y="2060848"/>
            <a:ext cx="7086600" cy="704850"/>
          </a:xfrm>
        </p:spPr>
        <p:txBody>
          <a:bodyPr/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Благодарю за внимание!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https://avatars.mds.yandex.net/get-zen_doc/1720666/pub_5dd7a4a33676ed2b9e74f66c_5dd7a98fb01a39287235a3a4/scale_12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02" y="0"/>
            <a:ext cx="915010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9648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C:\Users\User1\Documents\Ордина И.П\методические рекомендации\курсы 2020\20200306_09094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457390" y="382354"/>
            <a:ext cx="3068964" cy="2304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C:\Users\User1\Documents\Ордина И.П\методические рекомендации\курсы 2020\20200306_09141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48830" y="348830"/>
            <a:ext cx="3212976" cy="25153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C:\Users\User1\Documents\Ордина И.П\методические рекомендации\курсы 2020\20200306_09102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331632" y="4045633"/>
            <a:ext cx="3140967" cy="24837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 descr="C:\Users\User1\Documents\Ордина И.П\методические рекомендации\курсы 2020\20200306_091603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66079" y="4055119"/>
            <a:ext cx="3068960" cy="253680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43392"/>
            <a:ext cx="1584176" cy="218376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1998313" y="2428146"/>
            <a:ext cx="55263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МАУ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«ЦППМСП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Центрального района 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Челябинска»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644528" y="4644504"/>
            <a:ext cx="2233930" cy="16751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15872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534400" cy="968152"/>
          </a:xfrm>
        </p:spPr>
        <p:txBody>
          <a:bodyPr/>
          <a:lstStyle/>
          <a:p>
            <a:r>
              <a:rPr lang="ru-RU" sz="4000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Деструктивное поведение </a:t>
            </a:r>
            <a:br>
              <a:rPr lang="ru-RU" sz="4000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/>
              <a:t> 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(лат.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destructio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— «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разрушаю»)</a:t>
            </a:r>
            <a:r>
              <a:rPr lang="ru-RU" sz="4000" dirty="0"/>
              <a:t> </a:t>
            </a:r>
            <a:endParaRPr lang="ru-RU" sz="4000" b="1" dirty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11560" y="1412776"/>
            <a:ext cx="7920880" cy="496855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altLang="ko-KR" sz="3600" dirty="0" smtClean="0">
                <a:latin typeface="Times New Roman" pitchFamily="18" charset="0"/>
                <a:ea typeface="굴림" charset="-127"/>
                <a:cs typeface="Times New Roman" pitchFamily="18" charset="0"/>
              </a:rPr>
              <a:t>Разрушительное поведение, отклоняющееся от медицинских и психологических норм, приводящее к нарушению качества жизни человека.</a:t>
            </a:r>
          </a:p>
          <a:p>
            <a:pPr>
              <a:lnSpc>
                <a:spcPct val="80000"/>
              </a:lnSpc>
            </a:pPr>
            <a:r>
              <a:rPr lang="ru-RU" altLang="ko-KR" sz="3600" dirty="0" smtClean="0">
                <a:latin typeface="Times New Roman" pitchFamily="18" charset="0"/>
                <a:ea typeface="굴림" charset="-127"/>
                <a:cs typeface="Times New Roman" pitchFamily="18" charset="0"/>
              </a:rPr>
              <a:t>Действия (словесные и практические), направленные на разрушение: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altLang="ko-KR" sz="3600" dirty="0" smtClean="0">
                <a:latin typeface="Times New Roman" pitchFamily="18" charset="0"/>
                <a:ea typeface="굴림" charset="-127"/>
                <a:cs typeface="Times New Roman" pitchFamily="18" charset="0"/>
              </a:rPr>
              <a:t>- здоровья, настроения, успеха, физических предметов, своего тела и т.д. </a:t>
            </a:r>
          </a:p>
          <a:p>
            <a:pPr>
              <a:lnSpc>
                <a:spcPct val="80000"/>
              </a:lnSpc>
            </a:pPr>
            <a:endParaRPr lang="en-US" sz="2000" dirty="0"/>
          </a:p>
          <a:p>
            <a:pPr>
              <a:lnSpc>
                <a:spcPct val="80000"/>
              </a:lnSpc>
            </a:pP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>
          <a:xfrm>
            <a:off x="323528" y="116632"/>
            <a:ext cx="8534400" cy="968152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Деструктивное поведение </a:t>
            </a:r>
            <a:br>
              <a:rPr lang="ru-RU" sz="2800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 школьников</a:t>
            </a:r>
            <a:endParaRPr lang="ru-RU" sz="2800" b="1" dirty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11560" y="1268760"/>
            <a:ext cx="7920880" cy="532859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altLang="ko-KR" sz="3000" dirty="0" smtClean="0">
                <a:latin typeface="Times New Roman" pitchFamily="18" charset="0"/>
                <a:ea typeface="굴림" charset="-127"/>
                <a:cs typeface="Times New Roman" pitchFamily="18" charset="0"/>
              </a:rPr>
              <a:t>Низкая успеваемость</a:t>
            </a:r>
          </a:p>
          <a:p>
            <a:pPr>
              <a:lnSpc>
                <a:spcPct val="80000"/>
              </a:lnSpc>
            </a:pPr>
            <a:r>
              <a:rPr lang="ru-RU" altLang="ko-KR" sz="3000" dirty="0" smtClean="0">
                <a:latin typeface="Times New Roman" pitchFamily="18" charset="0"/>
                <a:ea typeface="굴림" charset="-127"/>
                <a:cs typeface="Times New Roman" pitchFamily="18" charset="0"/>
              </a:rPr>
              <a:t>Акты жестокости</a:t>
            </a:r>
          </a:p>
          <a:p>
            <a:pPr>
              <a:lnSpc>
                <a:spcPct val="80000"/>
              </a:lnSpc>
            </a:pPr>
            <a:r>
              <a:rPr lang="ru-RU" altLang="ko-KR" sz="3000" dirty="0" smtClean="0">
                <a:latin typeface="Times New Roman" pitchFamily="18" charset="0"/>
                <a:ea typeface="굴림" charset="-127"/>
                <a:cs typeface="Times New Roman" pitchFamily="18" charset="0"/>
              </a:rPr>
              <a:t>Употребление ПАВ</a:t>
            </a:r>
          </a:p>
          <a:p>
            <a:pPr>
              <a:lnSpc>
                <a:spcPct val="80000"/>
              </a:lnSpc>
            </a:pPr>
            <a:r>
              <a:rPr lang="ru-RU" altLang="ko-KR" sz="3000" dirty="0" smtClean="0">
                <a:latin typeface="Times New Roman" pitchFamily="18" charset="0"/>
                <a:ea typeface="굴림" charset="-127"/>
                <a:cs typeface="Times New Roman" pitchFamily="18" charset="0"/>
              </a:rPr>
              <a:t>Проблемы с психическим здоровьем</a:t>
            </a:r>
          </a:p>
          <a:p>
            <a:pPr>
              <a:lnSpc>
                <a:spcPct val="80000"/>
              </a:lnSpc>
            </a:pPr>
            <a:r>
              <a:rPr lang="ru-RU" altLang="ko-KR" sz="3000" dirty="0" smtClean="0">
                <a:latin typeface="Times New Roman" pitchFamily="18" charset="0"/>
                <a:ea typeface="굴림" charset="-127"/>
                <a:cs typeface="Times New Roman" pitchFamily="18" charset="0"/>
              </a:rPr>
              <a:t>Агрессивность</a:t>
            </a:r>
          </a:p>
          <a:p>
            <a:pPr>
              <a:lnSpc>
                <a:spcPct val="80000"/>
              </a:lnSpc>
            </a:pPr>
            <a:r>
              <a:rPr lang="ru-RU" altLang="ko-KR" sz="3000" dirty="0" smtClean="0">
                <a:latin typeface="Times New Roman" pitchFamily="18" charset="0"/>
                <a:ea typeface="굴림" charset="-127"/>
                <a:cs typeface="Times New Roman" pitchFamily="18" charset="0"/>
              </a:rPr>
              <a:t>Нежелание соблюдать социальные нормы</a:t>
            </a:r>
          </a:p>
          <a:p>
            <a:pPr>
              <a:lnSpc>
                <a:spcPct val="80000"/>
              </a:lnSpc>
            </a:pPr>
            <a:r>
              <a:rPr lang="ru-RU" altLang="ko-KR" sz="3000" dirty="0" smtClean="0">
                <a:latin typeface="Times New Roman" pitchFamily="18" charset="0"/>
                <a:ea typeface="굴림" charset="-127"/>
                <a:cs typeface="Times New Roman" pitchFamily="18" charset="0"/>
              </a:rPr>
              <a:t>Неспособность адекватно выражать свои чувства</a:t>
            </a:r>
          </a:p>
          <a:p>
            <a:pPr>
              <a:lnSpc>
                <a:spcPct val="80000"/>
              </a:lnSpc>
            </a:pPr>
            <a:r>
              <a:rPr lang="ru-RU" altLang="ko-KR" sz="3000" dirty="0" smtClean="0">
                <a:latin typeface="Times New Roman" pitchFamily="18" charset="0"/>
                <a:ea typeface="굴림" charset="-127"/>
                <a:cs typeface="Times New Roman" pitchFamily="18" charset="0"/>
              </a:rPr>
              <a:t>Низкая самооценка</a:t>
            </a:r>
          </a:p>
          <a:p>
            <a:pPr>
              <a:lnSpc>
                <a:spcPct val="80000"/>
              </a:lnSpc>
            </a:pPr>
            <a:r>
              <a:rPr lang="ru-RU" altLang="ko-KR" sz="3000" dirty="0" smtClean="0">
                <a:latin typeface="Times New Roman" pitchFamily="18" charset="0"/>
                <a:ea typeface="굴림" charset="-127"/>
                <a:cs typeface="Times New Roman" pitchFamily="18" charset="0"/>
              </a:rPr>
              <a:t>Сложности во взаимоотношениях и др.</a:t>
            </a:r>
          </a:p>
          <a:p>
            <a:pPr>
              <a:lnSpc>
                <a:spcPct val="80000"/>
              </a:lnSpc>
            </a:pPr>
            <a:endParaRPr lang="en-US" sz="2000" dirty="0"/>
          </a:p>
          <a:p>
            <a:pPr>
              <a:lnSpc>
                <a:spcPct val="80000"/>
              </a:lnSpc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354488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7704" y="548680"/>
            <a:ext cx="6934200" cy="715962"/>
          </a:xfrm>
        </p:spPr>
        <p:txBody>
          <a:bodyPr/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Источники деструктивного поведения в подростково-молодежной среде 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(И. С. Зимина) </a:t>
            </a:r>
            <a:endParaRPr lang="en-US" sz="4000" b="1" dirty="0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628800"/>
            <a:ext cx="6934200" cy="4968552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ru-RU" sz="2600" i="1" dirty="0" smtClean="0">
                <a:latin typeface="Times New Roman" pitchFamily="18" charset="0"/>
                <a:cs typeface="Times New Roman" pitchFamily="18" charset="0"/>
              </a:rPr>
              <a:t>Подчинение </a:t>
            </a:r>
            <a:r>
              <a:rPr lang="ru-RU" sz="2600" i="1" dirty="0">
                <a:latin typeface="Times New Roman" pitchFamily="18" charset="0"/>
                <a:cs typeface="Times New Roman" pitchFamily="18" charset="0"/>
              </a:rPr>
              <a:t>ребенка воле взрослого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Подавляя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самостоятельность и инициативу, взрослый (родитель, педагог) препятствует развитию индивидуальности ребенка, его активности, что приводит к возникновению конфликтов. </a:t>
            </a: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Девиантное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поведение, психология которого базируется, в том числе и на теории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деструктивности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, является результатом подавления и сопротивления личности при жестком авторитарном стиле воспитания и обучения.</a:t>
            </a:r>
          </a:p>
          <a:p>
            <a:pPr>
              <a:lnSpc>
                <a:spcPct val="80000"/>
              </a:lnSpc>
            </a:pP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24744"/>
            <a:ext cx="8443664" cy="5504656"/>
          </a:xfrm>
        </p:spPr>
        <p:txBody>
          <a:bodyPr/>
          <a:lstStyle/>
          <a:p>
            <a:pPr marL="0" indent="0" algn="just">
              <a:buNone/>
            </a:pP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2. Осуществление процесса воспитания только в проблемные периоды жизни ребенка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таком подходе взрослый проявляет активное внимание к ребенку только тогда, когда уже возникла проблема.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Но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как только проблема теряет свою значимость, родитель или педагог теряет интерес к ребенку, оставляет его в зоне невнимания, считая, что пока вес идет нормально, беспокоиться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ни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 чем.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Поэтому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деструктивное поведение со стороны подростка становится средством привлечения внимания к своей личности.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20123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052736"/>
            <a:ext cx="8227640" cy="5576664"/>
          </a:xfrm>
        </p:spPr>
        <p:txBody>
          <a:bodyPr/>
          <a:lstStyle/>
          <a:p>
            <a:pPr marL="0" indent="0"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Монополизация 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подростка школой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Подросток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поставлен в положение долженствования, он «обязан» служить школе.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Большая учебная нагрузка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детей 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родителей,  утомляемость, физические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нервные перегрузки,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непосильных для неокрепшего детского организма и психики.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Протест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против монополизации выражается как деструктивное поведение, направленное на разрушение установленных школой правил: опоздания, прогулы, грубость, вранье, нарушения в форме одежды и т.д.</a:t>
            </a:r>
          </a:p>
        </p:txBody>
      </p:sp>
    </p:spTree>
    <p:extLst>
      <p:ext uri="{BB962C8B-B14F-4D97-AF65-F5344CB8AC3E}">
        <p14:creationId xmlns:p14="http://schemas.microsoft.com/office/powerpoint/2010/main" val="6599343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124744"/>
            <a:ext cx="7848600" cy="4968552"/>
          </a:xfrm>
        </p:spPr>
        <p:txBody>
          <a:bodyPr/>
          <a:lstStyle/>
          <a:p>
            <a:pPr marL="0" indent="0" algn="just">
              <a:buNone/>
            </a:pPr>
            <a:r>
              <a:rPr lang="ru-RU" sz="2900" b="1" i="1" dirty="0" smtClean="0">
                <a:latin typeface="Times New Roman" pitchFamily="18" charset="0"/>
                <a:cs typeface="Times New Roman" pitchFamily="18" charset="0"/>
              </a:rPr>
              <a:t>Психологическая </a:t>
            </a:r>
            <a:r>
              <a:rPr lang="ru-RU" sz="2900" b="1" i="1" dirty="0" smtClean="0">
                <a:latin typeface="Times New Roman" pitchFamily="18" charset="0"/>
                <a:cs typeface="Times New Roman" pitchFamily="18" charset="0"/>
              </a:rPr>
              <a:t>профилактика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греч.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prophylaktikos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предохранительный)</a:t>
            </a:r>
            <a:r>
              <a:rPr lang="ru-RU" sz="2800" dirty="0"/>
              <a:t> 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— вид деятельности, направленный на сохранение, укрепление и развитие психологического здоровья и благополучия растущего человека на всех этапах дошкольного и школьного детства, подросткового и раннего юношеского возраста, на предупреждение возможных проблем развития личности и межличностных отношений  участников образовательного процесса. </a:t>
            </a:r>
            <a:endParaRPr lang="ru-RU" sz="29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41237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Психологическая коррекция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(лат.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orrectio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исправлять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систематическая целенаправленная работа психолога с детьми, отнесенными к категории группы риска по тем или иным основаниям, и направленная на помощь этим детям в преодолении нарушений и трудностей поведения и развития.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8778822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-template">
  <a:themeElements>
    <a:clrScheme name="">
      <a:dk1>
        <a:srgbClr val="4D4D4D"/>
      </a:dk1>
      <a:lt1>
        <a:srgbClr val="FFFFFF"/>
      </a:lt1>
      <a:dk2>
        <a:srgbClr val="4D4D4D"/>
      </a:dk2>
      <a:lt2>
        <a:srgbClr val="0E7E24"/>
      </a:lt2>
      <a:accent1>
        <a:srgbClr val="369026"/>
      </a:accent1>
      <a:accent2>
        <a:srgbClr val="68C419"/>
      </a:accent2>
      <a:accent3>
        <a:srgbClr val="FFFFFF"/>
      </a:accent3>
      <a:accent4>
        <a:srgbClr val="404040"/>
      </a:accent4>
      <a:accent5>
        <a:srgbClr val="AEC6AC"/>
      </a:accent5>
      <a:accent6>
        <a:srgbClr val="5EB116"/>
      </a:accent6>
      <a:hlink>
        <a:srgbClr val="76E11D"/>
      </a:hlink>
      <a:folHlink>
        <a:srgbClr val="DDDDDD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0C209B"/>
        </a:lt2>
        <a:accent1>
          <a:srgbClr val="2167BF"/>
        </a:accent1>
        <a:accent2>
          <a:srgbClr val="C60C0D"/>
        </a:accent2>
        <a:accent3>
          <a:srgbClr val="FFFFFF"/>
        </a:accent3>
        <a:accent4>
          <a:srgbClr val="404040"/>
        </a:accent4>
        <a:accent5>
          <a:srgbClr val="ABB8DC"/>
        </a:accent5>
        <a:accent6>
          <a:srgbClr val="B30A0B"/>
        </a:accent6>
        <a:hlink>
          <a:srgbClr val="4793C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93CB6A"/>
        </a:lt2>
        <a:accent1>
          <a:srgbClr val="71BE5E"/>
        </a:accent1>
        <a:accent2>
          <a:srgbClr val="A0CD6E"/>
        </a:accent2>
        <a:accent3>
          <a:srgbClr val="FFFFFF"/>
        </a:accent3>
        <a:accent4>
          <a:srgbClr val="404040"/>
        </a:accent4>
        <a:accent5>
          <a:srgbClr val="BBDBB6"/>
        </a:accent5>
        <a:accent6>
          <a:srgbClr val="91BA63"/>
        </a:accent6>
        <a:hlink>
          <a:srgbClr val="6BAB4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189C25"/>
        </a:lt2>
        <a:accent1>
          <a:srgbClr val="33B642"/>
        </a:accent1>
        <a:accent2>
          <a:srgbClr val="5ED05F"/>
        </a:accent2>
        <a:accent3>
          <a:srgbClr val="FFFFFF"/>
        </a:accent3>
        <a:accent4>
          <a:srgbClr val="404040"/>
        </a:accent4>
        <a:accent5>
          <a:srgbClr val="ADD7B0"/>
        </a:accent5>
        <a:accent6>
          <a:srgbClr val="54BC55"/>
        </a:accent6>
        <a:hlink>
          <a:srgbClr val="66D1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E1E14F"/>
        </a:lt2>
        <a:accent1>
          <a:srgbClr val="33B642"/>
        </a:accent1>
        <a:accent2>
          <a:srgbClr val="5ED05F"/>
        </a:accent2>
        <a:accent3>
          <a:srgbClr val="FFFFFF"/>
        </a:accent3>
        <a:accent4>
          <a:srgbClr val="404040"/>
        </a:accent4>
        <a:accent5>
          <a:srgbClr val="ADD7B0"/>
        </a:accent5>
        <a:accent6>
          <a:srgbClr val="54BC55"/>
        </a:accent6>
        <a:hlink>
          <a:srgbClr val="66D1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4C8E3D"/>
        </a:lt2>
        <a:accent1>
          <a:srgbClr val="66A050"/>
        </a:accent1>
        <a:accent2>
          <a:srgbClr val="6EA552"/>
        </a:accent2>
        <a:accent3>
          <a:srgbClr val="FFFFFF"/>
        </a:accent3>
        <a:accent4>
          <a:srgbClr val="404040"/>
        </a:accent4>
        <a:accent5>
          <a:srgbClr val="B8CDB3"/>
        </a:accent5>
        <a:accent6>
          <a:srgbClr val="639549"/>
        </a:accent6>
        <a:hlink>
          <a:srgbClr val="89B96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8CAA42"/>
        </a:lt2>
        <a:accent1>
          <a:srgbClr val="9BB249"/>
        </a:accent1>
        <a:accent2>
          <a:srgbClr val="67B64F"/>
        </a:accent2>
        <a:accent3>
          <a:srgbClr val="FFFFFF"/>
        </a:accent3>
        <a:accent4>
          <a:srgbClr val="404040"/>
        </a:accent4>
        <a:accent5>
          <a:srgbClr val="CBD5B1"/>
        </a:accent5>
        <a:accent6>
          <a:srgbClr val="5DA547"/>
        </a:accent6>
        <a:hlink>
          <a:srgbClr val="B8CC78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4D7C48"/>
        </a:lt2>
        <a:accent1>
          <a:srgbClr val="599148"/>
        </a:accent1>
        <a:accent2>
          <a:srgbClr val="69A253"/>
        </a:accent2>
        <a:accent3>
          <a:srgbClr val="FFFFFF"/>
        </a:accent3>
        <a:accent4>
          <a:srgbClr val="404040"/>
        </a:accent4>
        <a:accent5>
          <a:srgbClr val="B5C7B1"/>
        </a:accent5>
        <a:accent6>
          <a:srgbClr val="5E924A"/>
        </a:accent6>
        <a:hlink>
          <a:srgbClr val="80C15D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467F20"/>
        </a:lt2>
        <a:accent1>
          <a:srgbClr val="5CA822"/>
        </a:accent1>
        <a:accent2>
          <a:srgbClr val="66C022"/>
        </a:accent2>
        <a:accent3>
          <a:srgbClr val="FFFFFF"/>
        </a:accent3>
        <a:accent4>
          <a:srgbClr val="404040"/>
        </a:accent4>
        <a:accent5>
          <a:srgbClr val="B5D1AB"/>
        </a:accent5>
        <a:accent6>
          <a:srgbClr val="5CAE1E"/>
        </a:accent6>
        <a:hlink>
          <a:srgbClr val="71CF2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8A9BA5"/>
        </a:lt2>
        <a:accent1>
          <a:srgbClr val="5CA822"/>
        </a:accent1>
        <a:accent2>
          <a:srgbClr val="66C022"/>
        </a:accent2>
        <a:accent3>
          <a:srgbClr val="FFFFFF"/>
        </a:accent3>
        <a:accent4>
          <a:srgbClr val="404040"/>
        </a:accent4>
        <a:accent5>
          <a:srgbClr val="B5D1AB"/>
        </a:accent5>
        <a:accent6>
          <a:srgbClr val="5CAE1E"/>
        </a:accent6>
        <a:hlink>
          <a:srgbClr val="71CF2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8A9BA5"/>
        </a:lt2>
        <a:accent1>
          <a:srgbClr val="5CA822"/>
        </a:accent1>
        <a:accent2>
          <a:srgbClr val="66C022"/>
        </a:accent2>
        <a:accent3>
          <a:srgbClr val="FFFFFF"/>
        </a:accent3>
        <a:accent4>
          <a:srgbClr val="404040"/>
        </a:accent4>
        <a:accent5>
          <a:srgbClr val="B5D1AB"/>
        </a:accent5>
        <a:accent6>
          <a:srgbClr val="5CAE1E"/>
        </a:accent6>
        <a:hlink>
          <a:srgbClr val="101D0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467F20"/>
        </a:lt2>
        <a:accent1>
          <a:srgbClr val="5CA822"/>
        </a:accent1>
        <a:accent2>
          <a:srgbClr val="66C022"/>
        </a:accent2>
        <a:accent3>
          <a:srgbClr val="FFFFFF"/>
        </a:accent3>
        <a:accent4>
          <a:srgbClr val="404040"/>
        </a:accent4>
        <a:accent5>
          <a:srgbClr val="B5D1AB"/>
        </a:accent5>
        <a:accent6>
          <a:srgbClr val="5CAE1E"/>
        </a:accent6>
        <a:hlink>
          <a:srgbClr val="101D0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3">
        <a:dk1>
          <a:srgbClr val="4D4D4D"/>
        </a:dk1>
        <a:lt1>
          <a:srgbClr val="FFFFFF"/>
        </a:lt1>
        <a:dk2>
          <a:srgbClr val="4D4D4D"/>
        </a:dk2>
        <a:lt2>
          <a:srgbClr val="51873B"/>
        </a:lt2>
        <a:accent1>
          <a:srgbClr val="669E4B"/>
        </a:accent1>
        <a:accent2>
          <a:srgbClr val="79B25C"/>
        </a:accent2>
        <a:accent3>
          <a:srgbClr val="FFFFFF"/>
        </a:accent3>
        <a:accent4>
          <a:srgbClr val="404040"/>
        </a:accent4>
        <a:accent5>
          <a:srgbClr val="B8CCB1"/>
        </a:accent5>
        <a:accent6>
          <a:srgbClr val="6DA153"/>
        </a:accent6>
        <a:hlink>
          <a:srgbClr val="92CB6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4">
        <a:dk1>
          <a:srgbClr val="4D4D4D"/>
        </a:dk1>
        <a:lt1>
          <a:srgbClr val="FFFFFF"/>
        </a:lt1>
        <a:dk2>
          <a:srgbClr val="4D4D4D"/>
        </a:dk2>
        <a:lt2>
          <a:srgbClr val="42640C"/>
        </a:lt2>
        <a:accent1>
          <a:srgbClr val="8EB81F"/>
        </a:accent1>
        <a:accent2>
          <a:srgbClr val="C6D938"/>
        </a:accent2>
        <a:accent3>
          <a:srgbClr val="FFFFFF"/>
        </a:accent3>
        <a:accent4>
          <a:srgbClr val="404040"/>
        </a:accent4>
        <a:accent5>
          <a:srgbClr val="C6D8AB"/>
        </a:accent5>
        <a:accent6>
          <a:srgbClr val="B3C432"/>
        </a:accent6>
        <a:hlink>
          <a:srgbClr val="678416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5">
        <a:dk1>
          <a:srgbClr val="4D4D4D"/>
        </a:dk1>
        <a:lt1>
          <a:srgbClr val="FFFFFF"/>
        </a:lt1>
        <a:dk2>
          <a:srgbClr val="4D4D4D"/>
        </a:dk2>
        <a:lt2>
          <a:srgbClr val="0E7E24"/>
        </a:lt2>
        <a:accent1>
          <a:srgbClr val="369026"/>
        </a:accent1>
        <a:accent2>
          <a:srgbClr val="57A025"/>
        </a:accent2>
        <a:accent3>
          <a:srgbClr val="FFFFFF"/>
        </a:accent3>
        <a:accent4>
          <a:srgbClr val="404040"/>
        </a:accent4>
        <a:accent5>
          <a:srgbClr val="AEC6AC"/>
        </a:accent5>
        <a:accent6>
          <a:srgbClr val="4E9120"/>
        </a:accent6>
        <a:hlink>
          <a:srgbClr val="73B02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6">
        <a:dk1>
          <a:srgbClr val="4D4D4D"/>
        </a:dk1>
        <a:lt1>
          <a:srgbClr val="FFFFFF"/>
        </a:lt1>
        <a:dk2>
          <a:srgbClr val="4D4D4D"/>
        </a:dk2>
        <a:lt2>
          <a:srgbClr val="0E7E24"/>
        </a:lt2>
        <a:accent1>
          <a:srgbClr val="369026"/>
        </a:accent1>
        <a:accent2>
          <a:srgbClr val="57A025"/>
        </a:accent2>
        <a:accent3>
          <a:srgbClr val="FFFFFF"/>
        </a:accent3>
        <a:accent4>
          <a:srgbClr val="404040"/>
        </a:accent4>
        <a:accent5>
          <a:srgbClr val="AEC6AC"/>
        </a:accent5>
        <a:accent6>
          <a:srgbClr val="4E9120"/>
        </a:accent6>
        <a:hlink>
          <a:srgbClr val="E1E40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powerpoint-template</Template>
  <TotalTime>456</TotalTime>
  <Words>530</Words>
  <Application>Microsoft Office PowerPoint</Application>
  <PresentationFormat>Экран (4:3)</PresentationFormat>
  <Paragraphs>70</Paragraphs>
  <Slides>17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powerpoint-template</vt:lpstr>
      <vt:lpstr>Профилактика и коррекция деструктивного поведения школьников в условиях ЦППМСП</vt:lpstr>
      <vt:lpstr>Презентация PowerPoint</vt:lpstr>
      <vt:lpstr>Деструктивное поведение   (лат. destructio — «разрушаю») </vt:lpstr>
      <vt:lpstr>Деструктивное поведение   у школьников</vt:lpstr>
      <vt:lpstr>Источники деструктивного поведения в подростково-молодежной среде  (И. С. Зимина) </vt:lpstr>
      <vt:lpstr>Презентация PowerPoint</vt:lpstr>
      <vt:lpstr>Презентация PowerPoint</vt:lpstr>
      <vt:lpstr>Презентация PowerPoint</vt:lpstr>
      <vt:lpstr>Презентация PowerPoint</vt:lpstr>
      <vt:lpstr>Сказкотерапевтические программы</vt:lpstr>
      <vt:lpstr>Психологическое просвещение педагогов</vt:lpstr>
      <vt:lpstr>Психологическое консультирование школьников и их родителей  (законных представителей)</vt:lpstr>
      <vt:lpstr>Семейное консультирование</vt:lpstr>
      <vt:lpstr>Песочная терапия</vt:lpstr>
      <vt:lpstr>Приемы арт-терапии</vt:lpstr>
      <vt:lpstr>Метафорические ассоциативные карты</vt:lpstr>
      <vt:lpstr>Благодарю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Профилактика и коррекция деструктивного поведения школьников в условиях ЦППМСП</dc:title>
  <dc:creator>User1</dc:creator>
  <cp:lastModifiedBy>User1</cp:lastModifiedBy>
  <cp:revision>40</cp:revision>
  <dcterms:created xsi:type="dcterms:W3CDTF">2020-11-16T08:44:56Z</dcterms:created>
  <dcterms:modified xsi:type="dcterms:W3CDTF">2020-11-20T06:38:29Z</dcterms:modified>
</cp:coreProperties>
</file>