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0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E305255-7656-43F7-BFD6-E653BA0213A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C47091-688F-4360-9C3C-59CC5C9162F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821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5255-7656-43F7-BFD6-E653BA0213A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7091-688F-4360-9C3C-59CC5C91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5255-7656-43F7-BFD6-E653BA0213A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7091-688F-4360-9C3C-59CC5C91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8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5255-7656-43F7-BFD6-E653BA0213A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7091-688F-4360-9C3C-59CC5C91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8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E305255-7656-43F7-BFD6-E653BA0213A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4C47091-688F-4360-9C3C-59CC5C9162F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06851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5255-7656-43F7-BFD6-E653BA0213A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7091-688F-4360-9C3C-59CC5C91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298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5255-7656-43F7-BFD6-E653BA0213A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7091-688F-4360-9C3C-59CC5C91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565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5255-7656-43F7-BFD6-E653BA0213A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7091-688F-4360-9C3C-59CC5C91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5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5255-7656-43F7-BFD6-E653BA0213A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7091-688F-4360-9C3C-59CC5C91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1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E305255-7656-43F7-BFD6-E653BA0213A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4C47091-688F-4360-9C3C-59CC5C9162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41550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E305255-7656-43F7-BFD6-E653BA0213A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4C47091-688F-4360-9C3C-59CC5C916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85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E305255-7656-43F7-BFD6-E653BA0213AA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4C47091-688F-4360-9C3C-59CC5C9162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49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H7iRD4-d2s" TargetMode="External"/><Relationship Id="rId2" Type="http://schemas.openxmlformats.org/officeDocument/2006/relationships/hyperlink" Target="https://psy.su/feed/702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ch1-zarinsk.edu22.info/images/Psixolog/Metodicheskie_rekomendatsii_po_predotvrascheniyu_bullinga.pdf" TargetMode="External"/><Relationship Id="rId2" Type="http://schemas.openxmlformats.org/officeDocument/2006/relationships/hyperlink" Target="https://glinka.admin-smolensk.ru/files/641/rukovodstvo-pro-bulling-uchitelya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5505" y="551086"/>
            <a:ext cx="10318418" cy="4394988"/>
          </a:xfrm>
        </p:spPr>
        <p:txBody>
          <a:bodyPr/>
          <a:lstStyle/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образовательных учреждениях как актуальная проблема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46473" y="4946074"/>
            <a:ext cx="3776491" cy="14151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105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Челябинска»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Куц Ольга Олеговна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сбора информации по факту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008910"/>
            <a:ext cx="5234634" cy="52396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самого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пострадавшего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возможных участников издевательств над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жертвой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свидетелей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312" y="2688614"/>
            <a:ext cx="4849089" cy="32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329" y="202276"/>
            <a:ext cx="11152908" cy="149213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полученной информации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490" y="1694408"/>
            <a:ext cx="10307783" cy="466482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реальность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самого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буллинга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его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длительность;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его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характер (физический, психологический, смешанный);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основные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проявления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буллинга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участники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(инициаторы и исполнители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буллинга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мотивации к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буллингу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свидетели и их отношение к происходящему;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поведение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жертвы (пострадавшего);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динамику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всего происходящего;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прочие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важные для диагностики обстоятельства.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7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05294"/>
            <a:ext cx="10820400" cy="1492132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работа с жертвами и преследователями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639" y="1773381"/>
            <a:ext cx="10330722" cy="527858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переговорить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отдельно с каждым ребенком, ставшим их жертвой и предложить письменно описать все случившееся;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переговорить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отдельно с каждым членом группы агрессоров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получить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от них письменное изложение инцидента;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объяснить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каждому члену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девиантной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группы, что он нарушил правила поведения, и указать меру ответственности за содеянное;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собрать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всю группу и предложить каждому её члену рассказать перед другими, о чем говорили с ним в индивидуальной беседе;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подготовить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членов группы к встрече с остальными ребятами: «Что вы собираетесь сказать другим ребятам, когда выйдете отсюда?»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36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440" y="609602"/>
            <a:ext cx="10857196" cy="658090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поговорить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 родителями детей, участвовавших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девиантной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группе, показать им письменные объяснения ребят;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вести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дневник с записью всех инцидентов, с письменными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объяснениями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детей и принятыми мерами;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обучить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 помощью школьного психолога детей, чаще всего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попадающих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 положение жертвы, методам психологической защиты;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потребовать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от ребят - обидчиков письменных извинений перед потер-певшими;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обидчик заявил, что это была шутка, обратить внимание детей при обсуждении данного случая на то, что это не смешно;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если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действия обидчика прикрывались игровой формой,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зафиксировать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кто ещё из детей принимал участие в такой «игре».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96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696" y="706582"/>
            <a:ext cx="10178322" cy="58050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Я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заметил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а),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что в последнее время ты кажешься не очень счастливым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.»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«Я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за тебя беспокоюсь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.»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«Могу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ли я что-нибудь сделать, чтобы тебе помочь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?»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«Может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быть, ты хочешь еще с кем-нибудь поговорить?»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654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6260" y="692728"/>
            <a:ext cx="10178322" cy="35935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 ребенку, подвергшемуся насилию: 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Я тебе верю. 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Мне жаль, что с тобой это случилось. 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Это не твоя вина. 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Хорошо, что ты мне об этом сказал. 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Я постараюсь сделать так, чтобы тебе больше не угрожала опасность.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1" cap="none" spc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Эксперимент от </a:t>
            </a:r>
            <a:r>
              <a:rPr lang="ru-RU" sz="3600" b="1" cap="none" spc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Burger</a:t>
            </a:r>
            <a:r>
              <a:rPr lang="ru-RU" sz="3600" b="1" cap="none" spc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b="1" cap="none" spc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King</a:t>
            </a:r>
            <a:r>
              <a:rPr lang="ru-RU" sz="3600" b="1" cap="none" spc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ru-RU" sz="3600" b="1" cap="none" spc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бургер</a:t>
            </a:r>
            <a:r>
              <a:rPr lang="ru-RU" sz="3600" b="1" cap="none" spc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оказался важнее человека</a:t>
            </a:r>
            <a:br>
              <a:rPr lang="ru-RU" sz="3600" b="1" cap="none" spc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826329"/>
            <a:ext cx="10496977" cy="5098471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Выяснилось, что люди более внимательны к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бургерам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к окружающим.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снято с помощью скрытых камер, главные герои – мальчики-хулиганы и сотрудники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Burger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актёры, остальные посетители ресторана – реальные люди. Эксперимент выглядел как двойной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травля школьника и издевательства над «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воппером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8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8660" y="1371600"/>
            <a:ext cx="10178322" cy="4114801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посетителей оказались больше обеспокоены своим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бургером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гостей подошли к ребёнку, пострадавшему от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школьников в мире подвергаются агрессии со стороны своих сверстников.  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ВНИМАТЕЛЬНЕЙ К ДЕТЯМ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Методические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10146"/>
            <a:ext cx="5772577" cy="35935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 рамках программы ТРАВЛИ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NET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://psy.su/feed/7026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для педагогов и школьных 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психологов (ссылка для скачивания в конце статьи) </a:t>
            </a:r>
            <a:endParaRPr lang="ru-RU" sz="2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youtu.be/wH7iRD4-d2s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Tude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 ВНО БО Журавлик – курс посвящён профилактике травли и тому, как именно родители могут помочь своим детям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18" y="1289274"/>
            <a:ext cx="4915050" cy="50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Методические материалы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187" y="1676401"/>
            <a:ext cx="10178322" cy="3593591"/>
          </a:xfrm>
        </p:spPr>
        <p:txBody>
          <a:bodyPr/>
          <a:lstStyle/>
          <a:p>
            <a:pPr lvl="0">
              <a:buClr>
                <a:srgbClr val="2A1A00"/>
              </a:buClr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https://glinka.admin-smolensk.ru/files/641/rukovodstvo-pro-bulling-uchitelya.pdf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по противодействию и профилактике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2A1A00"/>
              </a:buClr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http://sch1-zarinsk.edu22.info/images/Psixolog/Metodicheskie_rekomendatsii_po_predotvrascheniyu_bullinga.pdf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сборник методических рекомендаций по предотвращению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буллига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детских коллективах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64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175" y="927464"/>
            <a:ext cx="5697762" cy="377786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DD8047"/>
              </a:buClr>
              <a:buSzPct val="60000"/>
              <a:buNone/>
            </a:pPr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 насилия в школе долгое время не придавалось особого значения, хотя это явление было широко распространено, хорошо известно и нередко описывалось в художественной литературе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DD8047"/>
              </a:buClr>
              <a:buSzPct val="60000"/>
              <a:buNone/>
            </a:pPr>
            <a:endParaRPr lang="ru-RU" sz="2400" b="1" u="sng" dirty="0">
              <a:solidFill>
                <a:srgbClr val="94B6D2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C:\Users\glazyrinala\Desktop\Фото по насилию\obrazovani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4937" y="293913"/>
            <a:ext cx="4841530" cy="44114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40873" y="5338174"/>
            <a:ext cx="95734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систематические исследования травли в школах начались в    70-х – 80-х годах прошлого века в Норвегии и других скандинавских странах.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4183"/>
            <a:ext cx="12372109" cy="904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в образовании – актуальная проблема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036620"/>
            <a:ext cx="10178322" cy="3593591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научные исследования этого вопроса появились около 10-15 лет назад.  О широком обсуждении насилия в образовательной среде свидетельствуют многочисленные публикации в СМИ, и особенно в Интернете.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4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Никакое насилие в отношении детей не имеет оправдания, и любое насилие может быть предупреждено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7" y="1874517"/>
            <a:ext cx="4757235" cy="47606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для всех детей благоприятных условий жизни, развития, воспитания и получения образования наряду с их защитой от насилия и жестокого обращения - главная задача социальной политики для любого государства.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8913" y="1829524"/>
            <a:ext cx="48855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дети во всем мире сталкиваются с насилием в семье, в местном сообществе и в образовательных учреждениях – как со стороны других учащихся, так и со стороны учителей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064" y="4254859"/>
            <a:ext cx="3658232" cy="24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социальное явление, широко распространенное сегодня не только в России, но и в США, Канаде, Японии, Индии и практически во всех странах Европы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9363" y="2653335"/>
            <a:ext cx="8022951" cy="875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u="sng" dirty="0">
                <a:solidFill>
                  <a:schemeClr val="tx1"/>
                </a:solidFill>
              </a:rPr>
              <a:t>Мотивацией к </a:t>
            </a:r>
            <a:r>
              <a:rPr lang="ru-RU" sz="3200" u="sng" dirty="0" err="1">
                <a:solidFill>
                  <a:schemeClr val="tx1"/>
                </a:solidFill>
              </a:rPr>
              <a:t>буллингу</a:t>
            </a:r>
            <a:r>
              <a:rPr lang="ru-RU" sz="3200" u="sng" dirty="0">
                <a:solidFill>
                  <a:schemeClr val="tx1"/>
                </a:solidFill>
              </a:rPr>
              <a:t> могут выступать</a:t>
            </a:r>
            <a:endParaRPr lang="ru-RU" sz="3200" u="sng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0842" y="3598679"/>
            <a:ext cx="55509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зависть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месть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чувство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неприязни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восстановление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справедливости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39889" y="3598679"/>
            <a:ext cx="5290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борьба за власть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подчинение лидеру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нейтрализация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соперника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самоутверждение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школьного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90" y="1620983"/>
            <a:ext cx="9933709" cy="425861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агрессия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Запугивание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Вымогательство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Порча личных вещей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418" y="3017929"/>
            <a:ext cx="4653582" cy="32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взрослых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704111"/>
            <a:ext cx="6257486" cy="515388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Унижения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ученика, который не успевает/преуспевает в учёбе или уязвим в других отношениях.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Негативных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саркастических высказываний по поводу внешности или происхождения ученика.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Устрашающие и угрожающие жесты или выражения.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934" y="1874517"/>
            <a:ext cx="4024115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3132" y="249383"/>
            <a:ext cx="5904898" cy="34220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каждый десятый школьник в мире подвергается насилию в школе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до трети учащихся 11 - 15 лет сталкивались с насилием в школе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жертвами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(систематического насилия, травли) становились 8 - 13 % учащихся в возрасте от 11 до 15 лет, а в роли обидчика выступали 7 - 9 % учащихся того же возраста</a:t>
            </a:r>
            <a:r>
              <a:rPr lang="ru-RU" sz="2600" dirty="0"/>
              <a:t>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21382" y="3441680"/>
            <a:ext cx="6968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третий случай оскорблений проистекал от учителей.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13,0 % случаев физического насилия исходило от учителей.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77,8 % случаев инициаторами запретов, публичных нравственных унижений были учителя.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31" y="3969724"/>
            <a:ext cx="2600405" cy="2761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030" y="1183931"/>
            <a:ext cx="4772190" cy="181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255" y="249382"/>
            <a:ext cx="10764981" cy="1625135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реагирования на выявленные либо установленные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(травли)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2563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установлении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факта,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подозрение на существование ситуации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буллирования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(классный руководитель, педагог предметник, мед. Работник и т.д.),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о сложившейся ситуации представителю администрации (завучу по воспитательной работе).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совместно с психологической службой школы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неотложности реагирования на выявленный факт агрессии.</a:t>
            </a:r>
          </a:p>
        </p:txBody>
      </p:sp>
    </p:spTree>
    <p:extLst>
      <p:ext uri="{BB962C8B-B14F-4D97-AF65-F5344CB8AC3E}">
        <p14:creationId xmlns:p14="http://schemas.microsoft.com/office/powerpoint/2010/main" val="13046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289</TotalTime>
  <Words>888</Words>
  <Application>Microsoft Office PowerPoint</Application>
  <PresentationFormat>Широкоэкранный</PresentationFormat>
  <Paragraphs>98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Corbel</vt:lpstr>
      <vt:lpstr>Gill Sans MT</vt:lpstr>
      <vt:lpstr>Impact</vt:lpstr>
      <vt:lpstr>Symbol</vt:lpstr>
      <vt:lpstr>Times New Roman</vt:lpstr>
      <vt:lpstr>Wingdings</vt:lpstr>
      <vt:lpstr>Badge</vt:lpstr>
      <vt:lpstr>Буллинг в образовательных учреждениях как актуальная проблема</vt:lpstr>
      <vt:lpstr>Презентация PowerPoint</vt:lpstr>
      <vt:lpstr>Насилие в образовании – актуальная проблема </vt:lpstr>
      <vt:lpstr>Никакое насилие в отношении детей не имеет оправдания, и любое насилие может быть предупреждено </vt:lpstr>
      <vt:lpstr>Школьный буллинг – социальное явление, широко распространенное сегодня не только в России, но и в США, Канаде, Японии, Индии и практически во всех странах Европы</vt:lpstr>
      <vt:lpstr>Формы школьного буллинга</vt:lpstr>
      <vt:lpstr>Поведение взрослых </vt:lpstr>
      <vt:lpstr>Презентация PowerPoint</vt:lpstr>
      <vt:lpstr>Технология реагирования на выявленные либо установленные факты буллинга (травли)</vt:lpstr>
      <vt:lpstr>Алгоритм сбора информации по факту буллинга</vt:lpstr>
      <vt:lpstr>Анализ полученной информации</vt:lpstr>
      <vt:lpstr>Непосредственная работа с жертвами и преследователями</vt:lpstr>
      <vt:lpstr>Презентация PowerPoint</vt:lpstr>
      <vt:lpstr>Презентация PowerPoint</vt:lpstr>
      <vt:lpstr>Презентация PowerPoint</vt:lpstr>
      <vt:lpstr>Эксперимент от Burger King: бургер оказался важнее человека </vt:lpstr>
      <vt:lpstr>Презентация PowerPoint</vt:lpstr>
      <vt:lpstr>Методические материалы</vt:lpstr>
      <vt:lpstr>Методические материалы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Буллинг в образовате6льных учреждениях как актуальная проблема</dc:title>
  <dc:creator>105</dc:creator>
  <cp:lastModifiedBy>105</cp:lastModifiedBy>
  <cp:revision>21</cp:revision>
  <dcterms:created xsi:type="dcterms:W3CDTF">2021-10-27T05:58:02Z</dcterms:created>
  <dcterms:modified xsi:type="dcterms:W3CDTF">2021-11-11T08:26:51Z</dcterms:modified>
</cp:coreProperties>
</file>