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72" r:id="rId5"/>
    <p:sldId id="273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69"/>
    <a:srgbClr val="2D3F4D"/>
    <a:srgbClr val="F05E39"/>
    <a:srgbClr val="FF3300"/>
    <a:srgbClr val="363B3E"/>
    <a:srgbClr val="717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AD89CF-3860-6EC8-4511-84410A70F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FBCBA-BC57-7D55-CFA3-E37D0EDE6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8692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363B3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271A6B-5FAA-3A3A-5DD0-915394FE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8367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363B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B2B2-0580-4DD5-31C8-5A820E6E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C1707-7DCA-E5EB-6C45-EF53A55C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13B34-8CBF-6882-A77C-B4FA5002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042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E2E01-6A34-2665-F29A-A82A283F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822A1B-150C-EF6D-A234-A753E2EF2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B7A55F-5280-FEBC-3143-D6E12702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C7F9E-0F43-73CE-8773-5A764855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AE61AA-8003-70DD-F6DA-E9031399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868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8E2984-8F6F-A1BB-9A1C-509755544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A7BDA9-EC15-D896-EE94-6E0CAABC5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1BF0D-E981-93EC-9C25-5D2C9A50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92E56-FCAE-A11B-132F-2F2EF5EE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7FFC5-5AFC-54F8-567F-119CE51A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897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>
          <a:gsLst>
            <a:gs pos="0">
              <a:srgbClr val="1F2837"/>
            </a:gs>
            <a:gs pos="100000">
              <a:srgbClr val="9304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DB0D3-204A-8FFD-9C8F-F33C8ECB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2BB47-7ED3-5FF2-7763-7AC497A78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5FF21-28C2-3D0D-00B6-78649EBC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A161C-E129-80DD-2279-AAE79019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66E98-551D-5419-F75B-9D093F6A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927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1C972-64C2-4615-ABEC-A3DCBF60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08A0D3-55D3-B737-2D6B-91A16D15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D2550A-5757-6469-0775-208BF4AB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186C3-6CCB-3B4E-C0E3-E7F077CA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88C1A-2E57-3684-57A7-914FEC5C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10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8554D-B3ED-FB63-9AED-23BC79B9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29429-E58A-EA3D-2204-481E1ABC5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5931D0-0CC1-0DA0-B8E9-A7CB6CF49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0CE064-703F-26FF-8D46-37E2CE50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5CFA54-4D23-F710-01AD-47743097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57BA6-2B4D-6899-2562-52C26EB9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703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77B34-8D56-36E3-4799-13F30968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5B29BB-7FB4-12CC-0487-3043D8498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6EE7B5-2E16-301E-C932-AFFEC312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9F49DC-5A4B-4BF9-4E1B-CB9E37988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663E3B-B3B9-4E2D-A95F-FF162AF0D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F872A6-3BF3-DC5C-D08A-64A18195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C8558-A45B-250A-D87F-B54FD1EA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FC57AC-7A20-1755-72C2-4FC727DB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999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9F8EB-BE21-6758-27DE-4EB61EFB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99CF93-939C-0AAC-7C53-63FEA8A3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5FE961-C74C-4DB0-52E0-656AEFF4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A3DA4-435B-0EC6-43D0-5A679752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77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2187A3-ED41-097F-A805-B0FCABAD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CA1ED8-20B6-26E6-E24E-A43EB674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EAF5E5-93B0-E4AB-4E2F-B7A9AD51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574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0EFDB-DD62-AE49-41B5-7EF6FAD0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04940-46C1-1C3E-9F3B-6DA647292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5235B4-5100-2B5B-18AA-4C42FEB16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834A4D-BD67-7C6C-EAC3-74517E66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87F397-9C2D-87FE-3CAA-18F52950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DD411-BC30-24D1-DC31-1BC27E97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271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7CD5E-C686-1E40-6C10-148378D5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47120E-EBEE-E44E-3268-B53820B72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2E0C5B-C3E0-089D-D414-B58228CC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3ABD82-641F-F272-CB81-2B42B3D0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D1A8DF-12FF-995C-99B6-1749B6EE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BCC823-4821-F23C-2CA5-90E25F73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227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9139E8-D541-23C8-C4BB-C2AF9F982D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E4FCA4-D003-361E-3E65-61AE154F13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7000"/>
                  <a:lumOff val="3000"/>
                  <a:alpha val="0"/>
                </a:schemeClr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9A543-7D46-9CF0-C153-37ABA8F2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ED4294-52F1-7E43-E38B-03B6D33D8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227DD-A24F-6268-A54D-E0ADF2EB7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17C2-B1B8-4908-8E06-7C87CF3F45F3}" type="datetimeFigureOut">
              <a:rPr lang="ru-UA" smtClean="0"/>
              <a:t>07/05/2023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ED926-287F-36C3-CDEA-A14DD528B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65BAD-1599-C474-4D15-8C9FA4EFC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5C95-36EA-4C39-95E7-187C92674C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23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63B3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888A4-DB5B-3BD6-F79E-6356AC0F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164"/>
            <a:ext cx="9144000" cy="1927165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2D3F4D"/>
                </a:solidFill>
                <a:latin typeface="Palatino Linotype" panose="02040502050505030304" pitchFamily="18" charset="0"/>
              </a:rPr>
              <a:t>«Приручи тревогу»</a:t>
            </a:r>
            <a:endParaRPr lang="ru-UA" sz="6600" dirty="0">
              <a:solidFill>
                <a:srgbClr val="2D3F4D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94D950-983E-CF39-D694-A4E2F95AE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3653"/>
            <a:ext cx="9144000" cy="1324784"/>
          </a:xfrm>
        </p:spPr>
        <p:txBody>
          <a:bodyPr>
            <a:no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Техники и упражнения по работе с тревожными </a:t>
            </a:r>
          </a:p>
          <a:p>
            <a:r>
              <a:rPr lang="ru-RU" dirty="0">
                <a:latin typeface="Palatino Linotype" panose="02040502050505030304" pitchFamily="18" charset="0"/>
              </a:rPr>
              <a:t>состояниями у подростков </a:t>
            </a:r>
          </a:p>
          <a:p>
            <a:r>
              <a:rPr lang="ru-RU" dirty="0">
                <a:latin typeface="Palatino Linotype" panose="02040502050505030304" pitchFamily="18" charset="0"/>
              </a:rPr>
              <a:t>в период подготовки и сдачи ГИА</a:t>
            </a:r>
            <a:endParaRPr lang="ko-KR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817516-239F-4A1A-AEED-9F1E309A6449}"/>
              </a:ext>
            </a:extLst>
          </p:cNvPr>
          <p:cNvSpPr/>
          <p:nvPr/>
        </p:nvSpPr>
        <p:spPr>
          <a:xfrm>
            <a:off x="5805268" y="55441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ko-KR" dirty="0">
                <a:latin typeface="Palatino Linotype" panose="02040502050505030304" pitchFamily="18" charset="0"/>
              </a:rPr>
              <a:t>Шуйская О.С.</a:t>
            </a:r>
          </a:p>
          <a:p>
            <a:pPr algn="r"/>
            <a:r>
              <a:rPr lang="ru-RU" altLang="ko-KR" dirty="0">
                <a:latin typeface="Palatino Linotype" panose="02040502050505030304" pitchFamily="18" charset="0"/>
              </a:rPr>
              <a:t>Член городского методического объединения</a:t>
            </a:r>
          </a:p>
          <a:p>
            <a:pPr algn="r"/>
            <a:r>
              <a:rPr lang="ru-RU" altLang="ko-KR" dirty="0">
                <a:latin typeface="Palatino Linotype" panose="02040502050505030304" pitchFamily="18" charset="0"/>
              </a:rPr>
              <a:t>Педагог-психолог МБОУ «СОШ №129 г. Челябинска»</a:t>
            </a:r>
            <a:endParaRPr lang="ko-KR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7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F7932-E33E-4374-ABA2-07D68553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Тревога и страх как фильм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D3809-70B9-4F8F-A265-DAD48C7F8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5362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Перезапусти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Сделай вывод и прими решение: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А) оказалось, что это не так страшно и мне не о чем тревожиться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Б) это достаточно страшно, но я попробую преодолеть свой страх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В) это на самом деле очень опасно, мне лучше этого не делать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Если выбираешь 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твоя 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проблема решена</a:t>
            </a:r>
          </a:p>
          <a:p>
            <a:pPr marL="0" indent="0">
              <a:buNone/>
            </a:pP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Если выбираешь 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твоя стратегия – 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борьба со страхом</a:t>
            </a:r>
          </a:p>
          <a:p>
            <a:pPr marL="0" indent="0">
              <a:buNone/>
            </a:pP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Если выбираешь 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твоя стратегия – 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бегство от опасности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C0DBA2-8002-4BE5-B97D-DF72B7EA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4714">
            <a:off x="9981219" y="4333443"/>
            <a:ext cx="1573036" cy="2165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7E01A-235E-4D53-A300-2062CCC3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5306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2837"/>
            </a:gs>
            <a:gs pos="100000">
              <a:srgbClr val="9304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1A93C-2DBA-4BF1-892B-DFD40B3E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Техника «Четыре краски»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02930-1330-43B4-9B6F-826552D2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На первом листе бумаги нарисуй красками свою неприятную эмоцию или тревожное состояние.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Выбирай для рисунка подходящие цвета. 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Рисуй в свободной форме любые 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образы, которые приходят в голову. 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Вырази на бумаге всё, 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что накопилось у тебя внутри.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394BE2-4D21-4A92-9395-E64031C73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56" y="2808034"/>
            <a:ext cx="5352833" cy="38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1A93C-2DBA-4BF1-892B-DFD40B3E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Техника «Четыре краски»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02930-1330-43B4-9B6F-826552D2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156"/>
            <a:ext cx="10515600" cy="5633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Когда рисунок будет закончен, возьми новый лист бумаги и максимально точно скопируй свой рисунок. 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НО! 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Используй только четыре краски:</a:t>
            </a:r>
          </a:p>
          <a:p>
            <a:pPr marL="0" indent="0" algn="ctr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Желтую</a:t>
            </a:r>
          </a:p>
          <a:p>
            <a:pPr marL="0" indent="0" algn="ctr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Зелёную</a:t>
            </a:r>
          </a:p>
          <a:p>
            <a:pPr marL="0" indent="0" algn="ctr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Голубую</a:t>
            </a:r>
          </a:p>
          <a:p>
            <a:pPr marL="0" indent="0" algn="ctr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Оранжевую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Большая кисть со сплошной заливкой">
            <a:extLst>
              <a:ext uri="{FF2B5EF4-FFF2-40B4-BE49-F238E27FC236}">
                <a16:creationId xmlns:a16="http://schemas.microsoft.com/office/drawing/2014/main" id="{E9AE246E-C9CD-4B0E-B8A9-082E3A2ACE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79245" y="3115733"/>
            <a:ext cx="762000" cy="762000"/>
          </a:xfrm>
          <a:prstGeom prst="rect">
            <a:avLst/>
          </a:prstGeom>
        </p:spPr>
      </p:pic>
      <p:pic>
        <p:nvPicPr>
          <p:cNvPr id="7" name="Рисунок 6" descr="Большая кисть со сплошной заливкой">
            <a:extLst>
              <a:ext uri="{FF2B5EF4-FFF2-40B4-BE49-F238E27FC236}">
                <a16:creationId xmlns:a16="http://schemas.microsoft.com/office/drawing/2014/main" id="{C848539E-504E-407A-A63B-537EC3D3DF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76533" y="3877733"/>
            <a:ext cx="762000" cy="762000"/>
          </a:xfrm>
          <a:prstGeom prst="rect">
            <a:avLst/>
          </a:prstGeom>
        </p:spPr>
      </p:pic>
      <p:pic>
        <p:nvPicPr>
          <p:cNvPr id="9" name="Рисунок 8" descr="Большая кисть со сплошной заливкой">
            <a:extLst>
              <a:ext uri="{FF2B5EF4-FFF2-40B4-BE49-F238E27FC236}">
                <a16:creationId xmlns:a16="http://schemas.microsoft.com/office/drawing/2014/main" id="{C064E0F3-64E6-49A5-A222-8165151E80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79245" y="4905022"/>
            <a:ext cx="762000" cy="762000"/>
          </a:xfrm>
          <a:prstGeom prst="rect">
            <a:avLst/>
          </a:prstGeom>
        </p:spPr>
      </p:pic>
      <p:pic>
        <p:nvPicPr>
          <p:cNvPr id="10" name="Рисунок 9" descr="Большая кисть со сплошной заливкой">
            <a:extLst>
              <a:ext uri="{FF2B5EF4-FFF2-40B4-BE49-F238E27FC236}">
                <a16:creationId xmlns:a16="http://schemas.microsoft.com/office/drawing/2014/main" id="{AF248095-11B3-4E76-BC43-80C4F091C1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76534" y="5730874"/>
            <a:ext cx="762000" cy="76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9E68D8-98C8-47AD-86EE-F8D4ABC1D5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4" y="3768813"/>
            <a:ext cx="3658130" cy="227241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8883DB-82D8-4B18-8A19-FAD2C810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954" y="3768814"/>
            <a:ext cx="3408624" cy="227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5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DD2FA-A1C3-4B6C-8164-A3E498D8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Техника «Лестница храбрости»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4AAC0-488A-4836-8150-00836282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510" y="2118168"/>
            <a:ext cx="7574540" cy="4583690"/>
          </a:xfrm>
        </p:spPr>
        <p:txBody>
          <a:bodyPr>
            <a:normAutofit/>
          </a:bodyPr>
          <a:lstStyle/>
          <a:p>
            <a:r>
              <a:rPr lang="ru-RU" sz="2400" dirty="0"/>
              <a:t>Представь свой страх как вершину длинной лестницы</a:t>
            </a:r>
          </a:p>
          <a:p>
            <a:r>
              <a:rPr lang="ru-RU" sz="2400" dirty="0"/>
              <a:t>Придумай несколько заданий, выполняя которые будешь постепенно приближаться к ней. Расположи задания от самого нестрашного внизу лестницы к самому страшному вверху лестницы</a:t>
            </a:r>
          </a:p>
          <a:p>
            <a:r>
              <a:rPr lang="ru-RU" sz="2400" dirty="0"/>
              <a:t>Начинай выполнять задания постепенно: двигаясь вверх по лестнице</a:t>
            </a:r>
          </a:p>
          <a:p>
            <a:r>
              <a:rPr lang="ru-RU" sz="2400" dirty="0"/>
              <a:t>Поздравляй себя каждый раз, как поднимаешься на новую ступень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24D05-DE21-4B8E-A901-5EA4B6CF6BCE}"/>
              </a:ext>
            </a:extLst>
          </p:cNvPr>
          <p:cNvSpPr txBox="1"/>
          <p:nvPr/>
        </p:nvSpPr>
        <p:spPr>
          <a:xfrm>
            <a:off x="838200" y="1172490"/>
            <a:ext cx="10863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/>
              <a:t>Когда ты решаешь бороться с тревогой и страхом, тебе может помочь лестница: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7C7FD-6384-4641-B7F2-D90B03FF1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5" y="1634155"/>
            <a:ext cx="39052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DD2FA-A1C3-4B6C-8164-A3E498D8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Техника «Лестница храбрости»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F4A4A6D-383B-4C8F-B179-C96E56516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3" y="1761066"/>
            <a:ext cx="11174994" cy="4380050"/>
          </a:xfrm>
        </p:spPr>
      </p:pic>
    </p:spTree>
    <p:extLst>
      <p:ext uri="{BB962C8B-B14F-4D97-AF65-F5344CB8AC3E}">
        <p14:creationId xmlns:p14="http://schemas.microsoft.com/office/powerpoint/2010/main" val="274989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DD2FA-A1C3-4B6C-8164-A3E498D8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Техника «Лестница храбрости»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4EAE5DB-B43E-4549-B2DA-CBB962CFC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3" y="1151799"/>
            <a:ext cx="11277600" cy="5447405"/>
          </a:xfrm>
        </p:spPr>
      </p:pic>
    </p:spTree>
    <p:extLst>
      <p:ext uri="{BB962C8B-B14F-4D97-AF65-F5344CB8AC3E}">
        <p14:creationId xmlns:p14="http://schemas.microsoft.com/office/powerpoint/2010/main" val="101836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3BB4B-0F8A-4697-87F4-D6F7D5A0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403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</a:t>
            </a:r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 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dirty="0">
                <a:solidFill>
                  <a:srgbClr val="F05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</a:t>
            </a:r>
            <a:r>
              <a:rPr lang="ru-RU" dirty="0">
                <a:solidFill>
                  <a:srgbClr val="2D3F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3CE26B-44AF-4A49-8566-6B61AE212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36" y="1825625"/>
            <a:ext cx="6529927" cy="4351338"/>
          </a:xfrm>
        </p:spPr>
      </p:pic>
    </p:spTree>
    <p:extLst>
      <p:ext uri="{BB962C8B-B14F-4D97-AF65-F5344CB8AC3E}">
        <p14:creationId xmlns:p14="http://schemas.microsoft.com/office/powerpoint/2010/main" val="212727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8FB8D6-CBA7-404D-A5A0-EE6DB21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0491"/>
            <a:ext cx="6280052" cy="399647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Тревога возникает в ситуациях, где нам нужно сориентироваться, обрести понимание и опору, она обозначает значимость события, помогает увидеть наши потребности и подготовиться к преодолению сложностей.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0F5A9-14C2-4570-B7E3-6941E44B8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7924827" y="1714515"/>
            <a:ext cx="3428973" cy="34289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092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50DA23-E388-4385-B3F0-43E6601C3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28" y="2370666"/>
            <a:ext cx="5522872" cy="448733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0AB8560-F5F5-442E-A873-7F3696DD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91" y="2370666"/>
            <a:ext cx="6660442" cy="3996267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Становится постоянной и изматывающей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Мешает нормально жить: есть, спать, учиться, общаться с людьми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Вызывает панику или замирание и мешает эффективно действовать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Негативно влияет на здоровье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9B19D-1CF5-47C1-9CD5-87675D1EC2AB}"/>
              </a:ext>
            </a:extLst>
          </p:cNvPr>
          <p:cNvSpPr txBox="1"/>
          <p:nvPr/>
        </p:nvSpPr>
        <p:spPr>
          <a:xfrm>
            <a:off x="982133" y="633357"/>
            <a:ext cx="102051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Несмотря на то, что тревога в норме необходима, следует знать – она перестает быть адаптивной и сама становится проблемой, если:</a:t>
            </a:r>
          </a:p>
        </p:txBody>
      </p:sp>
    </p:spTree>
    <p:extLst>
      <p:ext uri="{BB962C8B-B14F-4D97-AF65-F5344CB8AC3E}">
        <p14:creationId xmlns:p14="http://schemas.microsoft.com/office/powerpoint/2010/main" val="236459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72E76F-386C-42C8-8B7B-C5B6DE9C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2185"/>
            <a:ext cx="5084298" cy="364477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Издательство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Smart Reading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«Я чувствую … что?»</a:t>
            </a:r>
          </a:p>
          <a:p>
            <a:endParaRPr lang="ru-RU" dirty="0"/>
          </a:p>
        </p:txBody>
      </p:sp>
      <p:pic>
        <p:nvPicPr>
          <p:cNvPr id="4" name="Picture 6" descr="Я чувствую… Что? Книга-гид по эмоциональному интеллекту в инфографике из  серии «Чему не учат в школе» для детей и подростков — купить в  интернет-магазине по низкой цене на Яндекс Маркете">
            <a:extLst>
              <a:ext uri="{FF2B5EF4-FFF2-40B4-BE49-F238E27FC236}">
                <a16:creationId xmlns:a16="http://schemas.microsoft.com/office/drawing/2014/main" id="{F714774C-4E1F-4669-A610-5B832DC2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b="9343"/>
          <a:stretch>
            <a:fillRect/>
          </a:stretch>
        </p:blipFill>
        <p:spPr bwMode="auto">
          <a:xfrm>
            <a:off x="6680107" y="665436"/>
            <a:ext cx="4168885" cy="55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0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23">
            <a:extLst>
              <a:ext uri="{FF2B5EF4-FFF2-40B4-BE49-F238E27FC236}">
                <a16:creationId xmlns:a16="http://schemas.microsoft.com/office/drawing/2014/main" id="{D637F441-338E-469E-A791-C63E71EF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29" y="3429000"/>
            <a:ext cx="1903240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«Я чувствую… что? Работа с эмоциями 100+ техник»</a:t>
            </a:r>
            <a:endParaRPr lang="en-US" altLang="ko-KR" sz="2000" dirty="0">
              <a:solidFill>
                <a:srgbClr val="5D554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54E5A1-D4DA-428E-A5B5-E8FEFB56E72C}"/>
              </a:ext>
            </a:extLst>
          </p:cNvPr>
          <p:cNvSpPr/>
          <p:nvPr/>
        </p:nvSpPr>
        <p:spPr>
          <a:xfrm>
            <a:off x="2344613" y="3429000"/>
            <a:ext cx="34685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Кевин </a:t>
            </a:r>
            <a:r>
              <a:rPr lang="ru-RU" sz="2000" dirty="0" err="1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Грузевски</a:t>
            </a:r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«Терапевтические игры </a:t>
            </a:r>
          </a:p>
          <a:p>
            <a:pPr algn="ctr"/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детей и подростков. </a:t>
            </a:r>
          </a:p>
          <a:p>
            <a:pPr algn="ctr"/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упражнений для </a:t>
            </a:r>
          </a:p>
          <a:p>
            <a:pPr algn="ctr"/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повышения самооценки, </a:t>
            </a:r>
          </a:p>
          <a:p>
            <a:pPr algn="ctr"/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налаживания отношений и совладания со стрессом»</a:t>
            </a:r>
            <a:endParaRPr lang="en-US" altLang="ko-KR" sz="2000" dirty="0">
              <a:solidFill>
                <a:srgbClr val="0F27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6716DAE-571C-4DAC-BF3C-B42FDBDC0B13}"/>
              </a:ext>
            </a:extLst>
          </p:cNvPr>
          <p:cNvSpPr/>
          <p:nvPr/>
        </p:nvSpPr>
        <p:spPr>
          <a:xfrm>
            <a:off x="5884863" y="3423650"/>
            <a:ext cx="3015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Центр социально-психологической помощи детям и молодёжи «Форпост», Екатеринбург </a:t>
            </a:r>
          </a:p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Рабочая тетрадь «Приручи свою тревогу»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15BE8A-1FF2-4AB5-818A-EDC142F5ABF9}"/>
              </a:ext>
            </a:extLst>
          </p:cNvPr>
          <p:cNvSpPr/>
          <p:nvPr/>
        </p:nvSpPr>
        <p:spPr>
          <a:xfrm>
            <a:off x="9201095" y="3429000"/>
            <a:ext cx="26658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Рейчел Л. </a:t>
            </a:r>
            <a:r>
              <a:rPr lang="ru-RU" sz="2000" dirty="0" err="1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Хатт</a:t>
            </a:r>
            <a:endParaRPr lang="ru-RU" sz="2000" dirty="0">
              <a:solidFill>
                <a:srgbClr val="0F27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«Когнитивно-</a:t>
            </a:r>
          </a:p>
          <a:p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поведенческая </a:t>
            </a:r>
          </a:p>
          <a:p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терапия для </a:t>
            </a:r>
          </a:p>
          <a:p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подростков. </a:t>
            </a:r>
          </a:p>
          <a:p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Рабочая </a:t>
            </a:r>
          </a:p>
          <a:p>
            <a:r>
              <a:rPr lang="ru-RU" sz="20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тетрадь»</a:t>
            </a:r>
          </a:p>
        </p:txBody>
      </p:sp>
      <p:pic>
        <p:nvPicPr>
          <p:cNvPr id="8" name="Picture 8" descr="Работа с эмоциями. «Я чувствую... Что?» 100+ техник">
            <a:extLst>
              <a:ext uri="{FF2B5EF4-FFF2-40B4-BE49-F238E27FC236}">
                <a16:creationId xmlns:a16="http://schemas.microsoft.com/office/drawing/2014/main" id="{9C66D1DD-436B-4823-B112-3BF872AC6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58" t="5445" r="-12958" b="5445"/>
          <a:stretch/>
        </p:blipFill>
        <p:spPr bwMode="auto">
          <a:xfrm>
            <a:off x="88667" y="867238"/>
            <a:ext cx="2561764" cy="25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Книга &quot;Терапевтические игры для детей и подростков.150 упражнений для повышения  самооценки, налаживания отношений и совладания со стрессом&quot;, Грузевски Кевин  - купить книгу ISBN 978-5-907365-08-7 по выгодной цене в интернет-магазине  OZON">
            <a:extLst>
              <a:ext uri="{FF2B5EF4-FFF2-40B4-BE49-F238E27FC236}">
                <a16:creationId xmlns:a16="http://schemas.microsoft.com/office/drawing/2014/main" id="{9849B00E-E5F1-4301-8412-422C636F6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2" t="1180" r="-13661" b="4057"/>
          <a:stretch/>
        </p:blipFill>
        <p:spPr bwMode="auto">
          <a:xfrm>
            <a:off x="2951486" y="868362"/>
            <a:ext cx="2560637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Книга: &quot;Приручи тревогу. Почему ты вырос беспокойным и как это исправить&quot; -  Алексей Герваш. Купить книгу, читать рецензии | ISBN 978-5-4461-2262-2 |  Лабиринт">
            <a:extLst>
              <a:ext uri="{FF2B5EF4-FFF2-40B4-BE49-F238E27FC236}">
                <a16:creationId xmlns:a16="http://schemas.microsoft.com/office/drawing/2014/main" id="{DA6C0812-9688-4E15-BB80-A418C70BD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9" t="13312" r="-20789" b="-59"/>
          <a:stretch/>
        </p:blipFill>
        <p:spPr bwMode="auto">
          <a:xfrm>
            <a:off x="6086518" y="879805"/>
            <a:ext cx="25622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Книга &quot;Когнитивно-поведенческая терапия для подростков. Рабочая тетрадь.  Навыки и упражнения для управления настроением, повышения самооценки и  совладания с тревогой&quot;, Хатт Рейчел - купить книгу ISBN 978-5-907203-69-3  по выгодной цене в интернет ...">
            <a:extLst>
              <a:ext uri="{FF2B5EF4-FFF2-40B4-BE49-F238E27FC236}">
                <a16:creationId xmlns:a16="http://schemas.microsoft.com/office/drawing/2014/main" id="{DE0C6C99-68C2-4F71-97DD-51F126D7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759" y="879805"/>
            <a:ext cx="1723256" cy="25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3947-96CB-43DE-9837-EE46B37F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489"/>
            <a:ext cx="10515600" cy="57573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Техника «Анализаторы»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7B65E97-B32E-4D80-BEC4-50B069283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691223"/>
              </p:ext>
            </p:extLst>
          </p:nvPr>
        </p:nvGraphicFramePr>
        <p:xfrm>
          <a:off x="248356" y="790222"/>
          <a:ext cx="11740446" cy="59163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7111">
                  <a:extLst>
                    <a:ext uri="{9D8B030D-6E8A-4147-A177-3AD203B41FA5}">
                      <a16:colId xmlns:a16="http://schemas.microsoft.com/office/drawing/2014/main" val="17282163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55585253"/>
                    </a:ext>
                  </a:extLst>
                </a:gridCol>
                <a:gridCol w="5249335">
                  <a:extLst>
                    <a:ext uri="{9D8B030D-6E8A-4147-A177-3AD203B41FA5}">
                      <a16:colId xmlns:a16="http://schemas.microsoft.com/office/drawing/2014/main" val="1661106984"/>
                    </a:ext>
                  </a:extLst>
                </a:gridCol>
              </a:tblGrid>
              <a:tr h="7423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Анализатор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ощущаю здесь и сейчас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тренирую осознанность в повседневной жизни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09005"/>
                  </a:ext>
                </a:extLst>
              </a:tr>
              <a:tr h="69123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вижу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Смотрю фильмы, наблюдаю за птицами, разглядываю картины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59622"/>
                  </a:ext>
                </a:extLst>
              </a:tr>
              <a:tr h="69123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СЛУХ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слышу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Слушаю музыку или шум ветра, прислушиваюсь к тишине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58007"/>
                  </a:ext>
                </a:extLst>
              </a:tr>
              <a:tr h="69123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ОБОНЯНИЕ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чувствую запах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Вдыхаю запах булочек с корицей, утреннего кофе, духов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14319"/>
                  </a:ext>
                </a:extLst>
              </a:tr>
              <a:tr h="66300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ВКУС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чувствую вкус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Пью чай, ем фрукты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55875"/>
                  </a:ext>
                </a:extLst>
              </a:tr>
              <a:tr h="69123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ТАКТИЛЬНОЕ ЧУВСТВО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ощущаю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Принимаю душ, заворачиваюсь в плед, глажу собаку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921033"/>
                  </a:ext>
                </a:extLst>
              </a:tr>
              <a:tr h="69123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ВЕСТИБУЛЯРНЫЕ ОЩУЩЕНИЯ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ощущаю позу, её равновесие\неустойчивость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Качаюсь на качелях, делаю упражнения на баланс, катаюсь на велосипеде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778694"/>
                  </a:ext>
                </a:extLst>
              </a:tr>
              <a:tr h="99177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МЫШЕЧНОЕ ЧУВСТВО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ощущаю силу\ слабость\ напряжение\ расслабленность\ тонус в  … (частях тела)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Играю в футбол, танцую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355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39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F7932-E33E-4374-ABA2-07D68553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Тревога и страх как фильм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D3809-70B9-4F8F-A265-DAD48C7F8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5362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Перемотай назад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Выбери одно из событий, которое тебя тревожит и пугает. Мысленно вернись в прошлое и спроси себя:</a:t>
            </a:r>
          </a:p>
          <a:p>
            <a:pPr>
              <a:buFontTx/>
              <a:buChar char="-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Это уже раньше случалось со мной?</a:t>
            </a:r>
          </a:p>
          <a:p>
            <a:pPr>
              <a:buFontTx/>
              <a:buChar char="-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А с кем-нибудь из людей, которых я знаю лично?</a:t>
            </a:r>
          </a:p>
          <a:p>
            <a:pPr>
              <a:buFontTx/>
              <a:buChar char="-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Таких людей много?</a:t>
            </a:r>
          </a:p>
          <a:p>
            <a:pPr>
              <a:buFontTx/>
              <a:buChar char="-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Всё заканчивалось плохо?</a:t>
            </a:r>
          </a:p>
          <a:p>
            <a:pPr>
              <a:buFontTx/>
              <a:buChar char="-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Мои опасения всегда раньше оправдывались?</a:t>
            </a: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000" i="1" dirty="0">
                <a:latin typeface="Cambria" panose="02040503050406030204" pitchFamily="18" charset="0"/>
                <a:ea typeface="Cambria" panose="02040503050406030204" pitchFamily="18" charset="0"/>
              </a:rPr>
              <a:t>Чем больше ответов «нет», тем менее вероятно, </a:t>
            </a:r>
          </a:p>
          <a:p>
            <a:pPr marL="0" indent="0" algn="ctr">
              <a:buNone/>
            </a:pPr>
            <a:r>
              <a:rPr lang="ru-RU" sz="2000" i="1" dirty="0">
                <a:latin typeface="Cambria" panose="02040503050406030204" pitchFamily="18" charset="0"/>
                <a:ea typeface="Cambria" panose="02040503050406030204" pitchFamily="18" charset="0"/>
              </a:rPr>
              <a:t>что в будущем произойдет то, что тебя пугает.</a:t>
            </a: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C0DBA2-8002-4BE5-B97D-DF72B7EA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4714">
            <a:off x="9981219" y="4333443"/>
            <a:ext cx="1573036" cy="21653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587808-A918-432E-9638-DDB9BB31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" y="1253066"/>
            <a:ext cx="828737" cy="7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F7932-E33E-4374-ABA2-07D68553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Тревога и страх как фильм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D3809-70B9-4F8F-A265-DAD48C7F8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5362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Перемотай вперёд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Подумай о ближайшем будущем и спроси себя:</a:t>
            </a:r>
          </a:p>
          <a:p>
            <a:pPr>
              <a:buFontTx/>
              <a:buChar char="-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Насколько процентов вероятно, что это действительно случится?</a:t>
            </a:r>
          </a:p>
          <a:p>
            <a:pPr>
              <a:buFontTx/>
              <a:buChar char="-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Что будет самым страшным, если это произойдет?</a:t>
            </a:r>
          </a:p>
          <a:p>
            <a:pPr>
              <a:buFontTx/>
              <a:buChar char="-"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C0DBA2-8002-4BE5-B97D-DF72B7EA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4714">
            <a:off x="9981219" y="4333443"/>
            <a:ext cx="1573036" cy="2165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93EDE9-09FB-41E0-8244-B7D0D7644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93532"/>
            <a:ext cx="3523721" cy="29698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7E9244-8A45-4CC4-9CDE-176E67498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1253067"/>
            <a:ext cx="8096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2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F7932-E33E-4374-ABA2-07D68553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F27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Тревога и страх как фильм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D3809-70B9-4F8F-A265-DAD48C7F8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5362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Перезапусти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Сделай вывод и прими решение: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А) оказалось, что это не так страшно и мне не о чем тревожиться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Б) это достаточно страшно, но я попробую преодолеть свой страх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В) это на самом деле очень опасно, мне лучше этого не делать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C0DBA2-8002-4BE5-B97D-DF72B7EA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4714">
            <a:off x="9981219" y="4333443"/>
            <a:ext cx="1573036" cy="2165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7E01A-235E-4D53-A300-2062CCC3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5306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25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727</Words>
  <Application>Microsoft Office PowerPoint</Application>
  <PresentationFormat>Широкоэкранный</PresentationFormat>
  <Paragraphs>132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Cambria</vt:lpstr>
      <vt:lpstr>Palatino Linotype</vt:lpstr>
      <vt:lpstr>Wingdings</vt:lpstr>
      <vt:lpstr>Тема Office</vt:lpstr>
      <vt:lpstr>«Приручи тревогу»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«Анализаторы»</vt:lpstr>
      <vt:lpstr>Тревога и страх как фильм</vt:lpstr>
      <vt:lpstr>Тревога и страх как фильм</vt:lpstr>
      <vt:lpstr>Тревога и страх как фильм</vt:lpstr>
      <vt:lpstr>Тревога и страх как фильм</vt:lpstr>
      <vt:lpstr>Техника «Четыре краски»</vt:lpstr>
      <vt:lpstr>Техника «Четыре краски»</vt:lpstr>
      <vt:lpstr>Техника «Лестница храбрости»</vt:lpstr>
      <vt:lpstr>Техника «Лестница храбрости»</vt:lpstr>
      <vt:lpstr>Техника «Лестница храбрости»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24</cp:revision>
  <dcterms:created xsi:type="dcterms:W3CDTF">2023-02-03T10:45:10Z</dcterms:created>
  <dcterms:modified xsi:type="dcterms:W3CDTF">2023-07-05T06:43:00Z</dcterms:modified>
</cp:coreProperties>
</file>