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88" d="100"/>
          <a:sy n="88" d="100"/>
        </p:scale>
        <p:origin x="46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x-none" smtClean="0"/>
              <a:t>05.07.2023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128" y="1722120"/>
            <a:ext cx="6888480" cy="3886200"/>
          </a:xfrm>
          <a:gradFill>
            <a:gsLst>
              <a:gs pos="25000">
                <a:srgbClr val="FFBEC0">
                  <a:alpha val="54000"/>
                </a:srgbClr>
              </a:gs>
              <a:gs pos="0">
                <a:schemeClr val="bg1"/>
              </a:gs>
              <a:gs pos="36000">
                <a:schemeClr val="accent2">
                  <a:lumMod val="20000"/>
                  <a:lumOff val="80000"/>
                  <a:alpha val="55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профилактике профессионального выгорания педагогов</a:t>
            </a:r>
            <a:endParaRPr lang="x-non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341" y="382591"/>
            <a:ext cx="101603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ПРОФИЛАКТИКА РЕСУРСНОГО СОСТОЯНИЯ УЧАСТНИКОВ ОБРАЗОВАТЕЛЬНЫХ ОТНОШЕНИЙ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43406" y="6255718"/>
            <a:ext cx="315667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Жохова О.А,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nigamir.com/upload/iblock/aa1/aa1f81c78f7d8dcee32f48d54bc3d7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88" y="305954"/>
            <a:ext cx="5674076" cy="63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988" y="3937755"/>
            <a:ext cx="609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>
                <a:solidFill>
                  <a:srgbClr val="1D1E21"/>
                </a:solidFill>
                <a:latin typeface="PT Sans"/>
              </a:rPr>
              <a:t>В этой жизни все зависит от нас самих.</a:t>
            </a:r>
            <a:endParaRPr lang="ru-RU" dirty="0">
              <a:solidFill>
                <a:srgbClr val="1D1E21"/>
              </a:solidFill>
              <a:latin typeface="PT Sans"/>
            </a:endParaRPr>
          </a:p>
          <a:p>
            <a:r>
              <a:rPr lang="ru-RU" b="1" i="1" dirty="0">
                <a:solidFill>
                  <a:srgbClr val="1D1E21"/>
                </a:solidFill>
                <a:latin typeface="PT Sans"/>
              </a:rPr>
              <a:t>Осталось узнать, где живут эти самые </a:t>
            </a:r>
            <a:r>
              <a:rPr lang="ru-RU" b="1" i="1" dirty="0" err="1">
                <a:solidFill>
                  <a:srgbClr val="1D1E21"/>
                </a:solidFill>
                <a:latin typeface="PT Sans"/>
              </a:rPr>
              <a:t>нассамихи</a:t>
            </a:r>
            <a:r>
              <a:rPr lang="ru-RU" b="1" i="1" dirty="0">
                <a:solidFill>
                  <a:srgbClr val="1D1E21"/>
                </a:solidFill>
                <a:latin typeface="PT Sans"/>
              </a:rPr>
              <a:t>…</a:t>
            </a:r>
            <a:endParaRPr lang="ru-RU" dirty="0">
              <a:solidFill>
                <a:srgbClr val="1D1E21"/>
              </a:solidFill>
              <a:latin typeface="PT Sans"/>
            </a:endParaRPr>
          </a:p>
          <a:p>
            <a:r>
              <a:rPr lang="ru-RU" b="1" i="1" dirty="0" err="1">
                <a:solidFill>
                  <a:srgbClr val="1D1E21"/>
                </a:solidFill>
                <a:latin typeface="PT Sans"/>
              </a:rPr>
              <a:t>Симоронская</a:t>
            </a:r>
            <a:r>
              <a:rPr lang="ru-RU" b="1" i="1" dirty="0">
                <a:solidFill>
                  <a:srgbClr val="1D1E21"/>
                </a:solidFill>
                <a:latin typeface="PT Sans"/>
              </a:rPr>
              <a:t> шутка.</a:t>
            </a:r>
            <a:endParaRPr lang="ru-RU" b="0" i="0" dirty="0">
              <a:solidFill>
                <a:srgbClr val="1D1E21"/>
              </a:solidFill>
              <a:effectLst/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88" y="5585685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1D1E21"/>
                </a:solidFill>
                <a:latin typeface="PT Sans"/>
              </a:rPr>
              <a:t>Ирина Семина</a:t>
            </a:r>
          </a:p>
          <a:p>
            <a:r>
              <a:rPr lang="ru-RU" b="1" i="1" dirty="0" smtClean="0">
                <a:solidFill>
                  <a:srgbClr val="1D1E21"/>
                </a:solidFill>
                <a:latin typeface="PT Sans"/>
              </a:rPr>
              <a:t>Сказка «Где живут </a:t>
            </a:r>
            <a:r>
              <a:rPr lang="ru-RU" b="1" i="1" dirty="0" err="1" smtClean="0">
                <a:solidFill>
                  <a:srgbClr val="1D1E21"/>
                </a:solidFill>
                <a:latin typeface="PT Sans"/>
              </a:rPr>
              <a:t>нассамихи</a:t>
            </a:r>
            <a:r>
              <a:rPr lang="ru-RU" b="1" i="1" dirty="0" smtClean="0">
                <a:solidFill>
                  <a:srgbClr val="1D1E21"/>
                </a:solidFill>
                <a:latin typeface="PT Sans"/>
              </a:rPr>
              <a:t>?»</a:t>
            </a:r>
            <a:endParaRPr lang="ru-RU" b="0" i="0" dirty="0">
              <a:solidFill>
                <a:srgbClr val="1D1E21"/>
              </a:solidFill>
              <a:effectLst/>
              <a:latin typeface="PT Sans"/>
            </a:endParaRPr>
          </a:p>
        </p:txBody>
      </p:sp>
      <p:pic>
        <p:nvPicPr>
          <p:cNvPr id="2052" name="Picture 4" descr="https://i.pinimg.com/originals/93/34/b2/9334b2fb39c8e014a6c521ea29a87d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3" y="602826"/>
            <a:ext cx="4843052" cy="27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7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выбрать материалы для </a:t>
            </a:r>
            <a:r>
              <a:rPr lang="ru-RU" dirty="0" err="1" smtClean="0"/>
              <a:t>сказкотерапии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48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5" y="1416676"/>
            <a:ext cx="10065913" cy="4811802"/>
          </a:xfrm>
        </p:spPr>
        <p:txBody>
          <a:bodyPr/>
          <a:lstStyle/>
          <a:p>
            <a:r>
              <a:rPr lang="ru-RU" dirty="0"/>
              <a:t>Народные сказки. Среди них можно выделить несколько жанров: волшебные, сказки </a:t>
            </a:r>
            <a:r>
              <a:rPr lang="ru-RU" dirty="0" smtClean="0"/>
              <a:t>о животных</a:t>
            </a:r>
            <a:r>
              <a:rPr lang="ru-RU" dirty="0"/>
              <a:t>, бытовые. </a:t>
            </a:r>
            <a:endParaRPr lang="ru-RU" dirty="0" smtClean="0"/>
          </a:p>
          <a:p>
            <a:r>
              <a:rPr lang="ru-RU" dirty="0" smtClean="0"/>
              <a:t>Авторские художественные сказки.</a:t>
            </a:r>
          </a:p>
          <a:p>
            <a:r>
              <a:rPr lang="ru-RU" dirty="0" smtClean="0"/>
              <a:t>Дидактические сказки.</a:t>
            </a:r>
          </a:p>
          <a:p>
            <a:r>
              <a:rPr lang="ru-RU" dirty="0" smtClean="0"/>
              <a:t>Медитативные сказки.</a:t>
            </a:r>
          </a:p>
          <a:p>
            <a:r>
              <a:rPr lang="ru-RU" dirty="0" err="1" smtClean="0"/>
              <a:t>Психокорреционные</a:t>
            </a:r>
            <a:r>
              <a:rPr lang="ru-RU" dirty="0" smtClean="0"/>
              <a:t> сказки или психотерапевтические истории.</a:t>
            </a:r>
          </a:p>
          <a:p>
            <a:r>
              <a:rPr lang="ru-RU" dirty="0" smtClean="0"/>
              <a:t>Психотерапевтические сказки.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6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подбора сказки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0935" y="2176531"/>
            <a:ext cx="2421228" cy="11333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Определить проблему и цель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66670" y="2202288"/>
            <a:ext cx="2421228" cy="11333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Определиться с жанром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82406" y="2202288"/>
            <a:ext cx="2421228" cy="11333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сборнике сказок выбрать ту, которая соответствует поставленной цели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0934" y="4376671"/>
            <a:ext cx="8452699" cy="11333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Критерии:  учитывайте временные ограничения, наличие ясного сюжета в сказке, наличие проблемной ситуации и четкого пути/путей ее решения, избегайте сказок со спорными выводами или моралью.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804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искать сборники сказок?</a:t>
            </a:r>
            <a:endParaRPr lang="ru-RU" dirty="0"/>
          </a:p>
        </p:txBody>
      </p:sp>
      <p:pic>
        <p:nvPicPr>
          <p:cNvPr id="1026" name="Picture 2" descr="https://cdn1.ozone.ru/s3/multimedia-v/64764169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7122"/>
          <a:stretch/>
        </p:blipFill>
        <p:spPr bwMode="auto">
          <a:xfrm rot="21005681">
            <a:off x="495041" y="2677026"/>
            <a:ext cx="1909164" cy="29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ikbook.ru/wa-data/public/shop/products/27/25/2527/images/2586/2586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427">
            <a:off x="3161191" y="1971963"/>
            <a:ext cx="2406588" cy="33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1.ozone.ru/s3/multimedia-9/6270628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013">
            <a:off x="6404485" y="1727055"/>
            <a:ext cx="2493276" cy="35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ap.info/book/ponomareva_tam_na_nevedomyh_dorozhkah_iz_praktiki_skazkoterapii/bypage/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684">
            <a:off x="9720506" y="2685280"/>
            <a:ext cx="1828800" cy="29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1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/>
          <a:lstStyle/>
          <a:p>
            <a:pPr algn="ctr"/>
            <a:r>
              <a:rPr lang="ru-RU" dirty="0" smtClean="0"/>
              <a:t>Работа со сказкой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4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294" y="540913"/>
            <a:ext cx="9762506" cy="56360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Используйте ритуал «погружения в сказку».</a:t>
            </a:r>
          </a:p>
          <a:p>
            <a:r>
              <a:rPr lang="ru-RU" dirty="0" smtClean="0"/>
              <a:t>Даже взрослым сказку лучше зачитывать вслух или включать аудиозапись. Вариант с самостоятельным прочтением может быть актуален в варианте домашнего задания.</a:t>
            </a:r>
          </a:p>
          <a:p>
            <a:r>
              <a:rPr lang="ru-RU" dirty="0" smtClean="0"/>
              <a:t>При чтении важно вкладывать эмоции как в слова автора так и в речь героев. </a:t>
            </a:r>
          </a:p>
          <a:p>
            <a:r>
              <a:rPr lang="ru-RU" dirty="0" smtClean="0"/>
              <a:t>Темы для обсуждения:  основная идея(и) сказки, ее цель или польза; видимая и скрытая мотивация героев, их направленность; способы разрешения трудностей; эмоции, которые испытывают герои; какие уроки выносят герои по итогам сказки, а читатель?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59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Вспомогательные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Рисунок по мотивам сказки;</a:t>
            </a:r>
          </a:p>
          <a:p>
            <a:r>
              <a:rPr lang="ru-RU" dirty="0" smtClean="0"/>
              <a:t>Игра;</a:t>
            </a:r>
          </a:p>
          <a:p>
            <a:r>
              <a:rPr lang="ru-RU" dirty="0" smtClean="0"/>
              <a:t>Театрализованная постановка;</a:t>
            </a:r>
          </a:p>
          <a:p>
            <a:r>
              <a:rPr lang="ru-RU" dirty="0" smtClean="0"/>
              <a:t>Создание куклы персонажа;</a:t>
            </a:r>
          </a:p>
          <a:p>
            <a:r>
              <a:rPr lang="ru-RU" dirty="0" smtClean="0"/>
              <a:t>Подбор музыкальной композиции к сказке;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87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260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Times New Roman</vt:lpstr>
      <vt:lpstr>Office Theme</vt:lpstr>
      <vt:lpstr>Возможности сказкотерапии при профилактике профессионального выгорания педагогов</vt:lpstr>
      <vt:lpstr>Как выбрать материалы для сказкотерапии?</vt:lpstr>
      <vt:lpstr>Презентация PowerPoint</vt:lpstr>
      <vt:lpstr>Алгоритм подбора сказки</vt:lpstr>
      <vt:lpstr>Где искать сборники сказок?</vt:lpstr>
      <vt:lpstr>Работа со сказкой</vt:lpstr>
      <vt:lpstr>Презентация PowerPoint</vt:lpstr>
      <vt:lpstr>Вспомогательные техники</vt:lpstr>
      <vt:lpstr>Практическая часть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13</cp:revision>
  <dcterms:created xsi:type="dcterms:W3CDTF">2023-02-12T09:35:53Z</dcterms:created>
  <dcterms:modified xsi:type="dcterms:W3CDTF">2023-07-05T08:53:28Z</dcterms:modified>
</cp:coreProperties>
</file>