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sldIdLst>
    <p:sldId id="256" r:id="rId2"/>
    <p:sldId id="257" r:id="rId3"/>
    <p:sldId id="262" r:id="rId4"/>
    <p:sldId id="259" r:id="rId5"/>
    <p:sldId id="264" r:id="rId6"/>
    <p:sldId id="261" r:id="rId7"/>
    <p:sldId id="258" r:id="rId8"/>
    <p:sldId id="265" r:id="rId9"/>
    <p:sldId id="260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543800" cy="2593975"/>
          </a:xfrm>
        </p:spPr>
        <p:txBody>
          <a:bodyPr/>
          <a:lstStyle/>
          <a:p>
            <a:pPr algn="ctr"/>
            <a:r>
              <a:rPr lang="ru-RU" sz="3200" b="1" dirty="0"/>
              <a:t>Особенности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психолого-педагогического </a:t>
            </a:r>
            <a:r>
              <a:rPr lang="ru-RU" sz="3200" b="1" dirty="0"/>
              <a:t>сопровождения семьи в условиях дистанционного режима </a:t>
            </a:r>
            <a:r>
              <a:rPr lang="ru-RU" sz="3200" b="1" dirty="0" smtClean="0"/>
              <a:t>обучения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653136"/>
            <a:ext cx="4159736" cy="1066800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Бобрович Екатерина Викторовна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Педагог-психолог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МАОУ «СОШ №155 г.Челябинска»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50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33784"/>
            <a:ext cx="6696745" cy="41044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165484"/>
            <a:ext cx="5400600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7427168" cy="4320480"/>
          </a:xfrm>
        </p:spPr>
        <p:txBody>
          <a:bodyPr>
            <a:normAutofit fontScale="92500" lnSpcReduction="20000"/>
          </a:bodyPr>
          <a:lstStyle/>
          <a:p>
            <a:pPr marL="114300" indent="0" algn="just">
              <a:buNone/>
            </a:pPr>
            <a:r>
              <a:rPr lang="ru-RU" dirty="0">
                <a:solidFill>
                  <a:schemeClr val="tx2"/>
                </a:solidFill>
                <a:latin typeface="Cambria" pitchFamily="18" charset="0"/>
              </a:rPr>
              <a:t>Ситуация дистанционного режима обучения, самоизоляции изменяет подходы и способы взаимодействия системы образования и родителей </a:t>
            </a:r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учащихся.</a:t>
            </a:r>
          </a:p>
          <a:p>
            <a:pPr marL="114300" indent="0" algn="just">
              <a:buNone/>
            </a:pPr>
            <a:r>
              <a:rPr lang="ru-RU" dirty="0">
                <a:solidFill>
                  <a:schemeClr val="tx2"/>
                </a:solidFill>
                <a:latin typeface="Cambria" pitchFamily="18" charset="0"/>
              </a:rPr>
              <a:t>Значимыми проблема­ми перехода образования на онлайн-формат </a:t>
            </a:r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являются: 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Cambria" pitchFamily="18" charset="0"/>
              </a:rPr>
              <a:t>п</a:t>
            </a:r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сихоэмоциональные</a:t>
            </a:r>
            <a:r>
              <a:rPr lang="ru-RU" dirty="0">
                <a:solidFill>
                  <a:schemeClr val="tx2"/>
                </a:solidFill>
                <a:latin typeface="Cambria" pitchFamily="18" charset="0"/>
              </a:rPr>
              <a:t>;</a:t>
            </a:r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социально</a:t>
            </a:r>
            <a:r>
              <a:rPr lang="ru-RU" dirty="0">
                <a:solidFill>
                  <a:schemeClr val="tx2"/>
                </a:solidFill>
                <a:latin typeface="Cambria" pitchFamily="18" charset="0"/>
              </a:rPr>
              <a:t>­-</a:t>
            </a:r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психологические</a:t>
            </a:r>
            <a:r>
              <a:rPr lang="ru-RU" dirty="0">
                <a:solidFill>
                  <a:schemeClr val="tx2"/>
                </a:solidFill>
                <a:latin typeface="Cambria" pitchFamily="18" charset="0"/>
              </a:rPr>
              <a:t>;</a:t>
            </a:r>
            <a:endParaRPr lang="ru-RU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финансовые трудности; 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уровень </a:t>
            </a:r>
            <a:r>
              <a:rPr lang="ru-RU" dirty="0">
                <a:solidFill>
                  <a:schemeClr val="tx2"/>
                </a:solidFill>
                <a:latin typeface="Cambria" pitchFamily="18" charset="0"/>
              </a:rPr>
              <a:t>навыков владения компьютером детей и </a:t>
            </a:r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взрослых; 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технические сбои;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соблюдение </a:t>
            </a:r>
            <a:r>
              <a:rPr lang="ru-RU" dirty="0">
                <a:solidFill>
                  <a:schemeClr val="tx2"/>
                </a:solidFill>
                <a:latin typeface="Cambria" pitchFamily="18" charset="0"/>
              </a:rPr>
              <a:t>гигиенических требований нагрузки для здо­ровья </a:t>
            </a:r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детей;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возрастные </a:t>
            </a:r>
            <a:r>
              <a:rPr lang="ru-RU" dirty="0">
                <a:solidFill>
                  <a:schemeClr val="tx2"/>
                </a:solidFill>
                <a:latin typeface="Cambria" pitchFamily="18" charset="0"/>
              </a:rPr>
              <a:t>возможнос­ти учащихся.</a:t>
            </a: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869160"/>
            <a:ext cx="6264696" cy="17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9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7620000" cy="460851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Требования 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информационной откры­тости образовательных организаций, в со­ответствии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с 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ФЗ №273 «Об образовании в российской Федерации»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2012г., 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рег­ламентируют внедрение информационных технологий как приоритетного направления взаимодействия школы с родителями. </a:t>
            </a:r>
            <a:endParaRPr lang="ru-RU" sz="2000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Применение интернет-ресурсов 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в образо­вательном процессе, создание единого ин­формационного пространства позволяет сде­лать это взаимодействие более интенсивным и продуктивным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Взаимодействие 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образовательной организации с семьей ребенка для обеспечения его полноценного развития направлено на активное участие ро­дителей в коммуникации с педагогами и спе­циалистами. </a:t>
            </a:r>
          </a:p>
        </p:txBody>
      </p:sp>
    </p:spTree>
    <p:extLst>
      <p:ext uri="{BB962C8B-B14F-4D97-AF65-F5344CB8AC3E}">
        <p14:creationId xmlns:p14="http://schemas.microsoft.com/office/powerpoint/2010/main" val="25901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84681"/>
            <a:ext cx="2736304" cy="19966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355160" cy="854968"/>
          </a:xfrm>
        </p:spPr>
        <p:txBody>
          <a:bodyPr/>
          <a:lstStyle/>
          <a:p>
            <a:pPr algn="ctr"/>
            <a:r>
              <a:rPr lang="ru-RU" sz="2400" b="1" dirty="0" smtClean="0"/>
              <a:t>Сопровождение семей обучающихся с ОВЗ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7427168" cy="2592288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Условием полу­чения результата в процессе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сопровождения являются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: </a:t>
            </a:r>
            <a:endParaRPr lang="ru-RU" sz="2000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взаимодействие 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всех учас­тников образовательного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процесса; 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наличие 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технических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возможностей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;</a:t>
            </a:r>
            <a:endParaRPr lang="ru-RU" sz="2000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систематизация 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образовательных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материалов;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определение 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формы и времени взаимодействия. </a:t>
            </a:r>
            <a:endParaRPr lang="ru-RU" sz="2000" dirty="0" smtClean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771800" y="3789040"/>
            <a:ext cx="5451121" cy="2592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buFont typeface="Arial" pitchFamily="34" charset="0"/>
              <a:buNone/>
            </a:pPr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Необходимо: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изучить опыт работы других специалистов;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определить направления рабо­ты, исходя из запросов родителей;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мотиви­ровать всех участников на взаимодействие;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необходимо понимание готовности семьи к взаимодействию.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08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22114"/>
          </a:xfrm>
        </p:spPr>
        <p:txBody>
          <a:bodyPr/>
          <a:lstStyle/>
          <a:p>
            <a:pPr algn="ctr"/>
            <a:r>
              <a:rPr lang="ru-RU" sz="2400" b="1" dirty="0" smtClean="0"/>
              <a:t>Сопровождение семей обучающихся «группы риска»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6707088" cy="396044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dirty="0" smtClean="0">
                <a:solidFill>
                  <a:schemeClr val="tx2"/>
                </a:solidFill>
                <a:latin typeface="+mj-lt"/>
              </a:rPr>
              <a:t>Совместная работа 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с социальным педагогом 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образовательной организации в 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онлайн-формате с семьями 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«группы риска» 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по предупреждению возникновения у несовершеннолетних социальной дезадаптации, аддикций и девиаций поведения (употребление ПАВ, агрессивное и аутоагрессивное поведение, депрессивные состояния, попадание под влияние деструктивных сообществ (посредством сети интернет), рост проявлений рискованного поведения и пр.); 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463" y="4797152"/>
            <a:ext cx="363040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1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6632"/>
            <a:ext cx="2187453" cy="218745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832" y="490280"/>
            <a:ext cx="5832648" cy="1512167"/>
          </a:xfrm>
        </p:spPr>
        <p:txBody>
          <a:bodyPr>
            <a:normAutofit fontScale="92500" lnSpcReduction="10000"/>
          </a:bodyPr>
          <a:lstStyle/>
          <a:p>
            <a:pPr marL="114300" indent="0" algn="just">
              <a:buNone/>
            </a:pPr>
            <a:r>
              <a:rPr lang="ru-RU" b="1" dirty="0">
                <a:solidFill>
                  <a:schemeClr val="tx2"/>
                </a:solidFill>
                <a:latin typeface="Cambria" pitchFamily="18" charset="0"/>
              </a:rPr>
              <a:t>Для повышения эффективности психологического сопровождения в систе­ме образования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в 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</a:rPr>
              <a:t>условиях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дистанционно­го 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</a:rPr>
              <a:t>режима обучения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педагогам-психологам 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</a:rPr>
              <a:t>необходимо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:</a:t>
            </a:r>
            <a:endParaRPr lang="ru-RU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83568" y="2204864"/>
            <a:ext cx="7200800" cy="4176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знать практики работы с кризисными эмоциональными состояниями (тревога, плач, агрессия, истерика) в процессе телефонного или онлайн-консультирования;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выдавать рекомендации для де­тей и родителей, находящихся в режиме самоизоляции;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понимать проявления кризис­ных состояний во время дистанционного консультирования;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принимать границы ответственности педагога-психолога, других специалистов и ро­дителей ребенка;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использовать способы преодоления психологического барьера дистанции при дис­танционном общении;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знать основы профилактики кризисных состояний у несовершеннолетних в дистанци­онном режиме обучения.</a:t>
            </a:r>
            <a:endParaRPr lang="ru-RU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0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b="1" dirty="0" smtClean="0"/>
              <a:t>Рекомендации Министерства  </a:t>
            </a:r>
            <a:r>
              <a:rPr lang="ru-RU" sz="2000" b="1" dirty="0"/>
              <a:t>просвещения </a:t>
            </a:r>
            <a:r>
              <a:rPr lang="ru-RU" sz="2000" b="1" dirty="0" smtClean="0"/>
              <a:t> Р</a:t>
            </a:r>
            <a:r>
              <a:rPr lang="ru-RU" sz="2000" b="1" cap="small" dirty="0" smtClean="0"/>
              <a:t>Ф</a:t>
            </a:r>
            <a:r>
              <a:rPr lang="ru-RU" sz="2000" b="1" dirty="0" smtClean="0"/>
              <a:t> </a:t>
            </a:r>
            <a:r>
              <a:rPr lang="ru-RU" sz="2000" b="1" dirty="0"/>
              <a:t>для специалистов </a:t>
            </a:r>
            <a:r>
              <a:rPr lang="ru-RU" sz="2000" b="1" dirty="0" smtClean="0"/>
              <a:t> психо­логической </a:t>
            </a:r>
            <a:r>
              <a:rPr lang="ru-RU" sz="2000" b="1" dirty="0"/>
              <a:t>службы, в системе образования </a:t>
            </a:r>
            <a:r>
              <a:rPr lang="ru-RU" sz="2000" b="1" dirty="0" smtClean="0"/>
              <a:t> в </a:t>
            </a:r>
            <a:r>
              <a:rPr lang="ru-RU" sz="2000" b="1" dirty="0"/>
              <a:t>условиях распространения коронавирус­ной </a:t>
            </a:r>
            <a:r>
              <a:rPr lang="ru-RU" sz="2000" b="1" dirty="0" smtClean="0"/>
              <a:t> инфекции </a:t>
            </a:r>
            <a:br>
              <a:rPr lang="ru-RU" sz="2000" b="1" dirty="0" smtClean="0"/>
            </a:br>
            <a:r>
              <a:rPr lang="ru-RU" sz="2000" b="1" dirty="0" smtClean="0"/>
              <a:t>от </a:t>
            </a:r>
            <a:r>
              <a:rPr lang="ru-RU" sz="2000" b="1" dirty="0"/>
              <a:t>27 марта 2020 г. </a:t>
            </a:r>
            <a:r>
              <a:rPr lang="ru-RU" sz="2000" b="1" dirty="0" smtClean="0"/>
              <a:t> №</a:t>
            </a:r>
            <a:r>
              <a:rPr lang="ru-RU" sz="2000" b="1" dirty="0"/>
              <a:t>07-2446 «О направлении информации» 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97152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3800" dirty="0" smtClean="0">
                <a:solidFill>
                  <a:schemeClr val="tx2"/>
                </a:solidFill>
                <a:latin typeface="Cambria" pitchFamily="18" charset="0"/>
              </a:rPr>
              <a:t>консультирование </a:t>
            </a:r>
            <a:r>
              <a:rPr lang="ru-RU" sz="3800" dirty="0">
                <a:solidFill>
                  <a:schemeClr val="tx2"/>
                </a:solidFill>
                <a:latin typeface="Cambria" pitchFamily="18" charset="0"/>
              </a:rPr>
              <a:t>онлайн (с использова­нием программ </a:t>
            </a:r>
            <a:r>
              <a:rPr lang="en-US" sz="3800" dirty="0">
                <a:solidFill>
                  <a:schemeClr val="tx2"/>
                </a:solidFill>
                <a:latin typeface="Cambria" pitchFamily="18" charset="0"/>
              </a:rPr>
              <a:t>Zoom</a:t>
            </a:r>
            <a:r>
              <a:rPr lang="ru-RU" sz="3800" dirty="0">
                <a:solidFill>
                  <a:schemeClr val="tx2"/>
                </a:solidFill>
                <a:latin typeface="Cambria" pitchFamily="18" charset="0"/>
              </a:rPr>
              <a:t>, </a:t>
            </a:r>
            <a:r>
              <a:rPr lang="en-US" sz="3800" dirty="0">
                <a:solidFill>
                  <a:schemeClr val="tx2"/>
                </a:solidFill>
                <a:latin typeface="Cambria" pitchFamily="18" charset="0"/>
              </a:rPr>
              <a:t>Skype</a:t>
            </a:r>
            <a:r>
              <a:rPr lang="ru-RU" sz="3800" dirty="0">
                <a:solidFill>
                  <a:schemeClr val="tx2"/>
                </a:solidFill>
                <a:latin typeface="Cambria" pitchFamily="18" charset="0"/>
              </a:rPr>
              <a:t>, </a:t>
            </a:r>
            <a:r>
              <a:rPr lang="en-US" sz="3800" dirty="0">
                <a:solidFill>
                  <a:schemeClr val="tx2"/>
                </a:solidFill>
                <a:latin typeface="Cambria" pitchFamily="18" charset="0"/>
              </a:rPr>
              <a:t>WhatsApp</a:t>
            </a:r>
            <a:r>
              <a:rPr lang="ru-RU" sz="3800" dirty="0">
                <a:solidFill>
                  <a:schemeClr val="tx2"/>
                </a:solidFill>
                <a:latin typeface="Cambria" pitchFamily="18" charset="0"/>
              </a:rPr>
              <a:t>);</a:t>
            </a:r>
          </a:p>
          <a:p>
            <a:pPr lvl="0" algn="just"/>
            <a:r>
              <a:rPr lang="ru-RU" sz="3800" dirty="0">
                <a:solidFill>
                  <a:schemeClr val="tx2"/>
                </a:solidFill>
                <a:latin typeface="Cambria" pitchFamily="18" charset="0"/>
              </a:rPr>
              <a:t>консультирование по принципу «телефон доверия» через электронную почту и оператив­ная помощь через социальные сети;</a:t>
            </a:r>
          </a:p>
          <a:p>
            <a:pPr lvl="0" algn="just"/>
            <a:r>
              <a:rPr lang="ru-RU" sz="3800" dirty="0" smtClean="0">
                <a:solidFill>
                  <a:schemeClr val="tx2"/>
                </a:solidFill>
                <a:latin typeface="Cambria" pitchFamily="18" charset="0"/>
              </a:rPr>
              <a:t>диагностика </a:t>
            </a:r>
            <a:r>
              <a:rPr lang="ru-RU" sz="3800" dirty="0">
                <a:solidFill>
                  <a:schemeClr val="tx2"/>
                </a:solidFill>
                <a:latin typeface="Cambria" pitchFamily="18" charset="0"/>
              </a:rPr>
              <a:t>через сеть Интернет, с воз­можностью сбора данных на едином </a:t>
            </a:r>
            <a:r>
              <a:rPr lang="ru-RU" sz="3800" dirty="0" smtClean="0">
                <a:solidFill>
                  <a:schemeClr val="tx2"/>
                </a:solidFill>
                <a:latin typeface="Cambria" pitchFamily="18" charset="0"/>
              </a:rPr>
              <a:t>ресур­се;</a:t>
            </a:r>
            <a:endParaRPr lang="ru-RU" sz="3800" dirty="0">
              <a:solidFill>
                <a:schemeClr val="tx2"/>
              </a:solidFill>
              <a:latin typeface="Cambria" pitchFamily="18" charset="0"/>
            </a:endParaRPr>
          </a:p>
          <a:p>
            <a:pPr lvl="0" algn="just"/>
            <a:r>
              <a:rPr lang="ru-RU" sz="3800" dirty="0">
                <a:solidFill>
                  <a:schemeClr val="tx2"/>
                </a:solidFill>
                <a:latin typeface="Cambria" pitchFamily="18" charset="0"/>
              </a:rPr>
              <a:t>создание онлайн-опросов и тестов с по­мощью </a:t>
            </a:r>
            <a:r>
              <a:rPr lang="ru-RU" sz="3800" dirty="0" smtClean="0">
                <a:solidFill>
                  <a:schemeClr val="tx2"/>
                </a:solidFill>
                <a:latin typeface="Cambria" pitchFamily="18" charset="0"/>
              </a:rPr>
              <a:t>Интернет-конструкторов;</a:t>
            </a:r>
            <a:endParaRPr lang="ru-RU" sz="3800" dirty="0">
              <a:solidFill>
                <a:schemeClr val="tx2"/>
              </a:solidFill>
              <a:latin typeface="Cambria" pitchFamily="18" charset="0"/>
            </a:endParaRPr>
          </a:p>
          <a:p>
            <a:pPr lvl="0" algn="just"/>
            <a:r>
              <a:rPr lang="ru-RU" sz="3800" dirty="0">
                <a:solidFill>
                  <a:schemeClr val="tx2"/>
                </a:solidFill>
                <a:latin typeface="Cambria" pitchFamily="18" charset="0"/>
              </a:rPr>
              <a:t>психологическое просвещение и </a:t>
            </a:r>
            <a:r>
              <a:rPr lang="ru-RU" sz="3800" dirty="0" smtClean="0">
                <a:solidFill>
                  <a:schemeClr val="tx2"/>
                </a:solidFill>
                <a:latin typeface="Cambria" pitchFamily="18" charset="0"/>
              </a:rPr>
              <a:t>психо­профилактика </a:t>
            </a:r>
            <a:r>
              <a:rPr lang="ru-RU" sz="3800" dirty="0">
                <a:solidFill>
                  <a:schemeClr val="tx2"/>
                </a:solidFill>
                <a:latin typeface="Cambria" pitchFamily="18" charset="0"/>
              </a:rPr>
              <a:t>посредством создания инте­ресного видеоконтента, прямых эфиров, веби­наров, видеоинструктирования, электронных библиотек, коллекций видеофильмов;</a:t>
            </a:r>
          </a:p>
          <a:p>
            <a:pPr lvl="0" algn="just"/>
            <a:r>
              <a:rPr lang="ru-RU" sz="3800" dirty="0" smtClean="0">
                <a:solidFill>
                  <a:schemeClr val="tx2"/>
                </a:solidFill>
                <a:latin typeface="Cambria" pitchFamily="18" charset="0"/>
              </a:rPr>
              <a:t>психологическая коррекция </a:t>
            </a:r>
            <a:r>
              <a:rPr lang="ru-RU" sz="3800" dirty="0">
                <a:solidFill>
                  <a:schemeClr val="tx2"/>
                </a:solidFill>
                <a:latin typeface="Cambria" pitchFamily="18" charset="0"/>
              </a:rPr>
              <a:t>с использо­ванием онлайн- и мобильных тренажеров, он­лайн-игр (например, для коррекции и развития познавательных процессов);</a:t>
            </a:r>
          </a:p>
          <a:p>
            <a:pPr lvl="0" algn="just"/>
            <a:r>
              <a:rPr lang="ru-RU" sz="3800" dirty="0">
                <a:solidFill>
                  <a:schemeClr val="tx2"/>
                </a:solidFill>
                <a:latin typeface="Cambria" pitchFamily="18" charset="0"/>
              </a:rPr>
              <a:t>использование мобильных и интернет­трекеров для фиксации и мониторинга соци­ально-психологической адаптации;</a:t>
            </a:r>
          </a:p>
          <a:p>
            <a:pPr lvl="0" algn="just"/>
            <a:r>
              <a:rPr lang="ru-RU" sz="3800" dirty="0" smtClean="0">
                <a:solidFill>
                  <a:schemeClr val="tx2"/>
                </a:solidFill>
                <a:latin typeface="Cambria" pitchFamily="18" charset="0"/>
              </a:rPr>
              <a:t>фиксация </a:t>
            </a:r>
            <a:r>
              <a:rPr lang="ru-RU" sz="3800" dirty="0">
                <a:solidFill>
                  <a:schemeClr val="tx2"/>
                </a:solidFill>
                <a:latin typeface="Cambria" pitchFamily="18" charset="0"/>
              </a:rPr>
              <a:t>и хранение результатов тести­рований для мониторинговой деятельности в виртуальном облаке.</a:t>
            </a:r>
          </a:p>
          <a:p>
            <a:pPr algn="just"/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5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1296144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sz="2000" b="1" dirty="0">
                <a:solidFill>
                  <a:schemeClr val="tx2"/>
                </a:solidFill>
                <a:latin typeface="+mj-lt"/>
              </a:rPr>
              <a:t>Результат взаимодействия педагога-пси­холога с родителями ребенка,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во </a:t>
            </a:r>
            <a:r>
              <a:rPr lang="ru-RU" sz="2000" b="1" dirty="0">
                <a:solidFill>
                  <a:schemeClr val="tx2"/>
                </a:solidFill>
                <a:latin typeface="+mj-lt"/>
              </a:rPr>
              <a:t>многом зависит от решения главных задач: </a:t>
            </a:r>
            <a:endParaRPr lang="ru-RU" sz="2000" b="1" dirty="0" smtClean="0">
              <a:solidFill>
                <a:schemeClr val="tx2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691680" y="1556792"/>
            <a:ext cx="6050632" cy="3006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+mj-lt"/>
              </a:rPr>
              <a:t>установления границ обще­ния (временных и пространственных), 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+mj-lt"/>
              </a:rPr>
              <a:t>раз­деления ответственности за результаты раз­вития ребенка, 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определения позитивного ресурса семьи и понимания запроса роди­телей для коммуникации в процессе получе­ния психологической помощи и поддержки.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941168"/>
            <a:ext cx="4824536" cy="161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56534"/>
            <a:ext cx="2880320" cy="24014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/>
              <a:t>Формы </a:t>
            </a:r>
            <a:r>
              <a:rPr lang="ru-RU" sz="2000" b="1" dirty="0"/>
              <a:t>психологической поддержки </a:t>
            </a:r>
            <a:r>
              <a:rPr lang="ru-RU" sz="2000" b="1" dirty="0" smtClean="0"/>
              <a:t>, </a:t>
            </a:r>
            <a:br>
              <a:rPr lang="ru-RU" sz="2000" b="1" dirty="0" smtClean="0"/>
            </a:br>
            <a:r>
              <a:rPr lang="ru-RU" sz="2000" b="1" dirty="0" smtClean="0"/>
              <a:t>используемые  педагогом-психологом  в работе  </a:t>
            </a:r>
            <a:r>
              <a:rPr lang="ru-RU" sz="2000" b="1" dirty="0"/>
              <a:t>с </a:t>
            </a:r>
            <a:r>
              <a:rPr lang="ru-RU" sz="2000" b="1" dirty="0" smtClean="0"/>
              <a:t> родите­лями, </a:t>
            </a:r>
            <a:br>
              <a:rPr lang="ru-RU" sz="2000" b="1" dirty="0" smtClean="0"/>
            </a:br>
            <a:r>
              <a:rPr lang="ru-RU" sz="2000" b="1" dirty="0" smtClean="0"/>
              <a:t>в дистанционном </a:t>
            </a:r>
            <a:r>
              <a:rPr lang="ru-RU" sz="2000" b="1" dirty="0"/>
              <a:t>режиме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7393632" cy="3024336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ru-RU" sz="2600" dirty="0">
                <a:solidFill>
                  <a:schemeClr val="tx2"/>
                </a:solidFill>
                <a:latin typeface="+mj-lt"/>
              </a:rPr>
              <a:t>психологическое просвещение в </a:t>
            </a:r>
            <a:r>
              <a:rPr lang="ru-RU" sz="2600" dirty="0" smtClean="0">
                <a:solidFill>
                  <a:schemeClr val="tx2"/>
                </a:solidFill>
                <a:latin typeface="+mj-lt"/>
              </a:rPr>
              <a:t>он­лайн-режиме: использование </a:t>
            </a:r>
            <a:r>
              <a:rPr lang="ru-RU" sz="2600" dirty="0">
                <a:solidFill>
                  <a:schemeClr val="tx2"/>
                </a:solidFill>
                <a:latin typeface="+mj-lt"/>
              </a:rPr>
              <a:t>аккаунтов в соци­альных </a:t>
            </a:r>
            <a:r>
              <a:rPr lang="ru-RU" sz="2600" dirty="0" smtClean="0">
                <a:solidFill>
                  <a:schemeClr val="tx2"/>
                </a:solidFill>
                <a:latin typeface="+mj-lt"/>
              </a:rPr>
              <a:t>сетях;</a:t>
            </a:r>
          </a:p>
          <a:p>
            <a:pPr lvl="0" algn="just"/>
            <a:r>
              <a:rPr lang="ru-RU" sz="2600" dirty="0" smtClean="0">
                <a:solidFill>
                  <a:schemeClr val="tx2"/>
                </a:solidFill>
                <a:latin typeface="+mj-lt"/>
              </a:rPr>
              <a:t>психологическая </a:t>
            </a:r>
            <a:r>
              <a:rPr lang="ru-RU" sz="2600" dirty="0">
                <a:solidFill>
                  <a:schemeClr val="tx2"/>
                </a:solidFill>
                <a:latin typeface="+mj-lt"/>
              </a:rPr>
              <a:t>профилактика в дис­танционном </a:t>
            </a:r>
            <a:r>
              <a:rPr lang="ru-RU" sz="2600" dirty="0" smtClean="0">
                <a:solidFill>
                  <a:schemeClr val="tx2"/>
                </a:solidFill>
                <a:latin typeface="+mj-lt"/>
              </a:rPr>
              <a:t>режиме: </a:t>
            </a:r>
            <a:r>
              <a:rPr lang="ru-RU" sz="2600" dirty="0">
                <a:solidFill>
                  <a:schemeClr val="tx2"/>
                </a:solidFill>
                <a:latin typeface="+mj-lt"/>
              </a:rPr>
              <a:t>разработка конкретных рекомендаций педагогам и родителям для ока­зания помощи в воспитании, развитии и обу­чении</a:t>
            </a:r>
            <a:r>
              <a:rPr lang="ru-RU" sz="2600" dirty="0" smtClean="0">
                <a:solidFill>
                  <a:schemeClr val="tx2"/>
                </a:solidFill>
                <a:latin typeface="+mj-lt"/>
              </a:rPr>
              <a:t>;</a:t>
            </a:r>
            <a:endParaRPr lang="ru-RU" sz="2600" dirty="0">
              <a:solidFill>
                <a:schemeClr val="tx2"/>
              </a:solidFill>
              <a:latin typeface="+mj-lt"/>
            </a:endParaRPr>
          </a:p>
          <a:p>
            <a:pPr lvl="0" algn="just"/>
            <a:r>
              <a:rPr lang="ru-RU" sz="2600" dirty="0">
                <a:solidFill>
                  <a:schemeClr val="tx2"/>
                </a:solidFill>
                <a:latin typeface="+mj-lt"/>
              </a:rPr>
              <a:t>психологическое дистантное </a:t>
            </a:r>
            <a:r>
              <a:rPr lang="ru-RU" sz="2600" dirty="0" smtClean="0">
                <a:solidFill>
                  <a:schemeClr val="tx2"/>
                </a:solidFill>
                <a:latin typeface="+mj-lt"/>
              </a:rPr>
              <a:t>консуль­тирование: применение </a:t>
            </a:r>
            <a:r>
              <a:rPr lang="ru-RU" sz="2600" dirty="0">
                <a:solidFill>
                  <a:schemeClr val="tx2"/>
                </a:solidFill>
                <a:latin typeface="+mj-lt"/>
              </a:rPr>
              <a:t>методов экстренной и кризисной психологической помощи семье, помощь родителям в самоорганизации для осуществления совместной </a:t>
            </a:r>
            <a:r>
              <a:rPr lang="ru-RU" sz="2600" dirty="0" smtClean="0">
                <a:solidFill>
                  <a:schemeClr val="tx2"/>
                </a:solidFill>
                <a:latin typeface="+mj-lt"/>
              </a:rPr>
              <a:t>деятельности </a:t>
            </a:r>
            <a:r>
              <a:rPr lang="ru-RU" sz="2600" dirty="0">
                <a:solidFill>
                  <a:schemeClr val="tx2"/>
                </a:solidFill>
                <a:latin typeface="+mj-lt"/>
              </a:rPr>
              <a:t>с ребенком</a:t>
            </a:r>
            <a:r>
              <a:rPr lang="ru-RU" sz="2600" dirty="0" smtClean="0">
                <a:solidFill>
                  <a:schemeClr val="tx2"/>
                </a:solidFill>
                <a:latin typeface="+mj-lt"/>
              </a:rPr>
              <a:t>;</a:t>
            </a:r>
          </a:p>
          <a:p>
            <a:endParaRPr lang="ru-RU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51520" y="4279106"/>
            <a:ext cx="6192688" cy="2304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600" dirty="0" smtClean="0">
                <a:solidFill>
                  <a:schemeClr val="tx2"/>
                </a:solidFill>
                <a:latin typeface="+mj-lt"/>
              </a:rPr>
              <a:t>психологическая диагностика: исполь­зование возможностей психодиагностических порталов;</a:t>
            </a:r>
          </a:p>
          <a:p>
            <a:pPr algn="just"/>
            <a:r>
              <a:rPr lang="ru-RU" sz="2600" dirty="0" smtClean="0">
                <a:solidFill>
                  <a:schemeClr val="tx2"/>
                </a:solidFill>
                <a:latin typeface="+mj-lt"/>
              </a:rPr>
              <a:t>психологическая коррекционно-разви­вающая работа: с использованием цифровых платформ для детей с ОВЗ, родители кото­рых могут помочь ребенку выполнить задания, предлагаемые педагогом-психологом.</a:t>
            </a:r>
          </a:p>
          <a:p>
            <a:endParaRPr lang="ru-RU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226</TotalTime>
  <Words>544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Соседство</vt:lpstr>
      <vt:lpstr>Особенности  психолого-педагогического сопровождения семьи в условиях дистанционного режима обучения</vt:lpstr>
      <vt:lpstr>Презентация PowerPoint</vt:lpstr>
      <vt:lpstr>Презентация PowerPoint</vt:lpstr>
      <vt:lpstr>Сопровождение семей обучающихся с ОВЗ</vt:lpstr>
      <vt:lpstr>Сопровождение семей обучающихся «группы риска»</vt:lpstr>
      <vt:lpstr>Презентация PowerPoint</vt:lpstr>
      <vt:lpstr> Рекомендации Министерства  просвещения  РФ для специалистов  психо­логической службы, в системе образования  в условиях распространения коронавирус­ной  инфекции  от 27 марта 2020 г.  №07-2446 «О направлении информации»  </vt:lpstr>
      <vt:lpstr>Презентация PowerPoint</vt:lpstr>
      <vt:lpstr>Формы психологической поддержки ,  используемые  педагогом-психологом  в работе  с  родите­лями,  в дистанционном режиме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Ekaterina Bobrovich</cp:lastModifiedBy>
  <cp:revision>33</cp:revision>
  <dcterms:modified xsi:type="dcterms:W3CDTF">2020-10-21T06:58:03Z</dcterms:modified>
</cp:coreProperties>
</file>