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9" r:id="rId3"/>
    <p:sldId id="279" r:id="rId4"/>
    <p:sldId id="257" r:id="rId5"/>
    <p:sldId id="260" r:id="rId6"/>
    <p:sldId id="258" r:id="rId7"/>
    <p:sldId id="263" r:id="rId8"/>
    <p:sldId id="261" r:id="rId9"/>
    <p:sldId id="274" r:id="rId10"/>
    <p:sldId id="264" r:id="rId11"/>
    <p:sldId id="276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4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00DE-D144-486E-88A6-9D6465FEC42B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D016A-A9EA-4453-BC5D-04A3A365B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00DE-D144-486E-88A6-9D6465FEC42B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D016A-A9EA-4453-BC5D-04A3A365B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00DE-D144-486E-88A6-9D6465FEC42B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D016A-A9EA-4453-BC5D-04A3A365B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00DE-D144-486E-88A6-9D6465FEC42B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D016A-A9EA-4453-BC5D-04A3A365B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00DE-D144-486E-88A6-9D6465FEC42B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D016A-A9EA-4453-BC5D-04A3A365B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00DE-D144-486E-88A6-9D6465FEC42B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D016A-A9EA-4453-BC5D-04A3A365B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00DE-D144-486E-88A6-9D6465FEC42B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D016A-A9EA-4453-BC5D-04A3A365B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00DE-D144-486E-88A6-9D6465FEC42B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D016A-A9EA-4453-BC5D-04A3A365B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00DE-D144-486E-88A6-9D6465FEC42B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D016A-A9EA-4453-BC5D-04A3A365B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00DE-D144-486E-88A6-9D6465FEC42B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D016A-A9EA-4453-BC5D-04A3A365B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00DE-D144-486E-88A6-9D6465FEC42B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D016A-A9EA-4453-BC5D-04A3A365B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E00DE-D144-486E-88A6-9D6465FEC42B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D016A-A9EA-4453-BC5D-04A3A365B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rcRect l="59773" t="21283" r="3537" b="4489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857364"/>
            <a:ext cx="8429684" cy="342902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Прояснение скрытых семейных динамик, оказывающих влияние на взаимоотношения и самочувствие её членов через рисунок.</a:t>
            </a:r>
            <a:br>
              <a:rPr lang="ru-RU" dirty="0" smtClean="0"/>
            </a:br>
            <a:r>
              <a:rPr lang="ru-RU" dirty="0" smtClean="0"/>
              <a:t> Из опыта работы.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/>
              <a:t>Педагог-психолог МАОУ «СОШ №30 г. Челябинска</a:t>
            </a:r>
            <a:br>
              <a:rPr lang="ru-RU" sz="2000" dirty="0" smtClean="0"/>
            </a:br>
            <a:r>
              <a:rPr lang="ru-RU" sz="2000" dirty="0" smtClean="0"/>
              <a:t>В.Ю. Белевич</a:t>
            </a:r>
            <a:endParaRPr lang="ru-RU"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иктория  Юрьевна\Downloads\IMG_346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5663" t="5716" r="44764" b="6393"/>
          <a:stretch>
            <a:fillRect/>
          </a:stretch>
        </p:blipFill>
        <p:spPr bwMode="auto">
          <a:xfrm rot="5400000">
            <a:off x="1178753" y="-1178751"/>
            <a:ext cx="6857999" cy="9215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E:\Downloads\IMG_3475.jpg"/>
          <p:cNvPicPr/>
          <p:nvPr/>
        </p:nvPicPr>
        <p:blipFill>
          <a:blip r:embed="rId2" cstate="print"/>
          <a:srcRect t="17568" r="-11" b="35258"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Виктория  Юрьевна\Downloads\IMG_34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0821" r="54255" b="773"/>
          <a:stretch>
            <a:fillRect/>
          </a:stretch>
        </p:blipFill>
        <p:spPr bwMode="auto">
          <a:xfrm rot="5400000">
            <a:off x="1178750" y="-1178749"/>
            <a:ext cx="6858001" cy="92155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Виктория  Юрьевна\Downloads\IMG_34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4533" t="4693" r="25887" b="5289"/>
          <a:stretch>
            <a:fillRect/>
          </a:stretch>
        </p:blipFill>
        <p:spPr bwMode="auto">
          <a:xfrm rot="5400000">
            <a:off x="1143000" y="-1143001"/>
            <a:ext cx="6858000" cy="9144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Виктория  Юрьевна\Downloads\IMG_34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172" t="1769" r="22855" b="1069"/>
          <a:stretch>
            <a:fillRect/>
          </a:stretch>
        </p:blipFill>
        <p:spPr bwMode="auto">
          <a:xfrm rot="5400000">
            <a:off x="1105259" y="-1105259"/>
            <a:ext cx="6933481" cy="9143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Виктория  Юрьевна\Downloads\IMG_34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5578" t="7251" r="34365" b="3756"/>
          <a:stretch>
            <a:fillRect/>
          </a:stretch>
        </p:blipFill>
        <p:spPr bwMode="auto">
          <a:xfrm rot="5400000">
            <a:off x="1142998" y="-1143000"/>
            <a:ext cx="6858002" cy="91440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Виктория  Юрьевна\Downloads\IMG_34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397" t="10296" r="42122" b="1735"/>
          <a:stretch>
            <a:fillRect/>
          </a:stretch>
        </p:blipFill>
        <p:spPr bwMode="auto">
          <a:xfrm rot="5400000">
            <a:off x="1142998" y="-1143000"/>
            <a:ext cx="6858002" cy="91440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Виктория  Юрьевна\Downloads\IMG_34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134" t="561" r="27227"/>
          <a:stretch>
            <a:fillRect/>
          </a:stretch>
        </p:blipFill>
        <p:spPr bwMode="auto">
          <a:xfrm rot="5400000">
            <a:off x="1111814" y="-1111816"/>
            <a:ext cx="6920370" cy="91440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Виктория  Юрьевна\Downloads\IMG_34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8" t="3367" r="40181"/>
          <a:stretch>
            <a:fillRect/>
          </a:stretch>
        </p:blipFill>
        <p:spPr bwMode="auto">
          <a:xfrm rot="5400000">
            <a:off x="1143002" y="-1143000"/>
            <a:ext cx="6857999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rcRect l="59773" t="21283" r="3537" b="4489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5340369"/>
          </a:xfrm>
        </p:spPr>
        <p:txBody>
          <a:bodyPr/>
          <a:lstStyle/>
          <a:p>
            <a:r>
              <a:rPr lang="ru-RU" dirty="0" smtClean="0"/>
              <a:t>Когда в сознании ребёнка всё на своих местах, в отношениях  тоже выстраивается определённый порядок, ему уже незачем тратить силы на заведомо проигрышное дело «спасения родителей», он получает их поддержку, и с новыми силами разворачивается навстречу своей собственной жизни.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rcRect l="59773" t="21283" r="3537" b="4489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054617"/>
          </a:xfrm>
        </p:spPr>
        <p:txBody>
          <a:bodyPr/>
          <a:lstStyle/>
          <a:p>
            <a:pPr algn="just"/>
            <a:r>
              <a:rPr lang="ru-RU" dirty="0" smtClean="0"/>
              <a:t>Динамика семьи – основная психологическая характеристика семьи, отражающая изменения её функционально-ролевой структуры на разных этапах жизненного цикла.</a:t>
            </a:r>
          </a:p>
          <a:p>
            <a:pPr algn="just"/>
            <a:r>
              <a:rPr lang="ru-RU" dirty="0" smtClean="0"/>
              <a:t>Жизненный цикл развития семьи определяется объективными событиями и осуществляется в контексте возрастных изменений всех членов семьи.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rcRect l="59773" t="21283" r="3537" b="4489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054617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 smtClean="0"/>
              <a:t>Метод определения системных динамик в рисунке-схеме семьи имеет много источников – трансактный анализ Эрика Берна, первичная терапия Артура Янова, психодрама Якоба Морено, семейная скульптура и семейная реконструкция Вирджинии Сатир, групповая динамика Курта Левина, гештальт-терапия  Фредерика Перлза и Пола Гудмена, метод системной терапии  нейроимажинативное моделирование (НИМ) Евы Маделунг, краткосрочной терапии с ориентировкой на решение по Стиву Шазеру.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/>
          <a:srcRect l="59773" t="21283" r="3537" b="4489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626121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 smtClean="0"/>
              <a:t>Расположение членов семьи в рисунке – прекрасный вариант для диагностики отношений в семье, поиска источника проблем, исследования. Клиенту легко нарисовать свою систему – например, всех членов семьи для работы с чувствами в адрес родственников. Только сделав такой рисунок, родитель уже многое понимает, его начинают посещать инсайты. Рисунок помогает выявить эффективные связи между членами системы, точки напряжения, нарушения в иерархии и другие важные моменты, из которых складывается общая картина.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rcRect l="59773" t="21283" r="3537" b="4489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Порядки любви и классическая семейная система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000240"/>
            <a:ext cx="8229600" cy="4125923"/>
          </a:xfrm>
        </p:spPr>
        <p:txBody>
          <a:bodyPr/>
          <a:lstStyle/>
          <a:p>
            <a:r>
              <a:rPr lang="ru-RU" dirty="0" smtClean="0"/>
              <a:t>В процессе накопления опыта наблюдения за динамиками в семьях  сформулировано несколько закономерностей, которые описывают встречающиеся в семейных системах ситуации. Эти закономерности названы        Порядками Любви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rcRect l="59773" t="21283" r="3537" b="4489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Закон принадлежности: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14488"/>
            <a:ext cx="8229600" cy="4411675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/>
              <a:t>Всякий, кто принадлежит к семейной системе, имеет </a:t>
            </a:r>
            <a:r>
              <a:rPr lang="ru-RU" b="1" dirty="0" smtClean="0"/>
              <a:t>равное</a:t>
            </a:r>
            <a:r>
              <a:rPr lang="ru-RU" dirty="0" smtClean="0"/>
              <a:t> право на принадлежность. Это означает, что независимо от того, как человек прожил свою жизнь, он принадлежит к системе наравне со всеми и не может быть забыт или исключён. «Никто не исключён»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rcRect l="59773" t="21283" r="3537" b="4489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Закон Иерархии (порядка):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Тот, кто пришёл в систему раньше (по времени), имеет приоритет перед теми, кто пришёл в систему позже. Старшие братья и сёстры имеют приоритет перед младшими, первые супруги – перед последующими, родители перед детьми. </a:t>
            </a:r>
          </a:p>
          <a:p>
            <a:pPr>
              <a:buNone/>
            </a:pPr>
            <a:r>
              <a:rPr lang="ru-RU" dirty="0" smtClean="0"/>
              <a:t>    Родители всегда старше, а дети всегда младше</a:t>
            </a:r>
            <a:r>
              <a:rPr lang="ru-RU" smtClean="0"/>
              <a:t>. 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rcRect l="59773" t="21283" r="3537" b="4489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Уравновешивания (баланса):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85926"/>
            <a:ext cx="8229600" cy="4340237"/>
          </a:xfrm>
        </p:spPr>
        <p:txBody>
          <a:bodyPr/>
          <a:lstStyle/>
          <a:p>
            <a:pPr algn="just"/>
            <a:r>
              <a:rPr lang="ru-RU" dirty="0" smtClean="0"/>
              <a:t>Если один член системы что-то даёт другому члену системы, это должно быть уравновешено. При этом: родители дают (жизнь), а дети берут.  Жизнь не может быть уравновешена обратным даром и может быть только передана дальше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rcRect l="59773" t="21283" r="3537" b="4489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Решение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 smtClean="0"/>
              <a:t>Чтобы ребёнок мог обрести поток энергии одного или обоих родителей, нужно сформировать у него их позитивный образ. В опыте системных расстановок восстановление позитивного образа родителей – одна из самых важных и трудных задач. </a:t>
            </a:r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462</Words>
  <Application>Microsoft Office PowerPoint</Application>
  <PresentationFormat>Экран (4:3)</PresentationFormat>
  <Paragraphs>17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Прояснение скрытых семейных динамик, оказывающих влияние на взаимоотношения и самочувствие её членов через рисунок.  Из опыта работы.  Педагог-психолог МАОУ «СОШ №30 г. Челябинска В.Ю. Белевич</vt:lpstr>
      <vt:lpstr>Слайд 2</vt:lpstr>
      <vt:lpstr>Слайд 3</vt:lpstr>
      <vt:lpstr>Слайд 4</vt:lpstr>
      <vt:lpstr>Порядки любви и классическая семейная система</vt:lpstr>
      <vt:lpstr>Закон принадлежности:</vt:lpstr>
      <vt:lpstr>Закон Иерархии (порядка):</vt:lpstr>
      <vt:lpstr>Уравновешивания (баланса):</vt:lpstr>
      <vt:lpstr>Решение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Прояснение скрытых семейных динамик, оказывающих влияние на взаимоотношения и самочувствие её членов через рисунок.  Из опыта работы</dc:title>
  <dc:creator>Виктория  Юрьевна</dc:creator>
  <cp:lastModifiedBy>Виктория</cp:lastModifiedBy>
  <cp:revision>45</cp:revision>
  <dcterms:created xsi:type="dcterms:W3CDTF">2022-10-24T08:55:10Z</dcterms:created>
  <dcterms:modified xsi:type="dcterms:W3CDTF">2022-10-24T15:23:36Z</dcterms:modified>
</cp:coreProperties>
</file>