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59" r:id="rId4"/>
    <p:sldId id="258" r:id="rId5"/>
    <p:sldId id="260" r:id="rId6"/>
    <p:sldId id="264" r:id="rId7"/>
    <p:sldId id="261" r:id="rId8"/>
    <p:sldId id="262" r:id="rId9"/>
    <p:sldId id="266" r:id="rId10"/>
    <p:sldId id="265" r:id="rId11"/>
    <p:sldId id="267" r:id="rId12"/>
    <p:sldId id="25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B331-CF2D-44E4-974F-BD41E4E3A415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2AC0D5-5885-418B-AAB7-585B2A9DB5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B331-CF2D-44E4-974F-BD41E4E3A415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C0D5-5885-418B-AAB7-585B2A9DB5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92AC0D5-5885-418B-AAB7-585B2A9DB5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B331-CF2D-44E4-974F-BD41E4E3A415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B331-CF2D-44E4-974F-BD41E4E3A415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92AC0D5-5885-418B-AAB7-585B2A9DB5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B331-CF2D-44E4-974F-BD41E4E3A415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2AC0D5-5885-418B-AAB7-585B2A9DB5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EAFB331-CF2D-44E4-974F-BD41E4E3A415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C0D5-5885-418B-AAB7-585B2A9DB5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B331-CF2D-44E4-974F-BD41E4E3A415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92AC0D5-5885-418B-AAB7-585B2A9DB5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B331-CF2D-44E4-974F-BD41E4E3A415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92AC0D5-5885-418B-AAB7-585B2A9DB5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B331-CF2D-44E4-974F-BD41E4E3A415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2AC0D5-5885-418B-AAB7-585B2A9DB5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2AC0D5-5885-418B-AAB7-585B2A9DB5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B331-CF2D-44E4-974F-BD41E4E3A415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92AC0D5-5885-418B-AAB7-585B2A9DB5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EAFB331-CF2D-44E4-974F-BD41E4E3A415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EAFB331-CF2D-44E4-974F-BD41E4E3A415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2AC0D5-5885-418B-AAB7-585B2A9DB5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Психологическая поддержка учителя в рамках дистанционной работы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500562" y="4714884"/>
            <a:ext cx="4286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Краснопеева А.П., </a:t>
            </a:r>
          </a:p>
          <a:p>
            <a:r>
              <a:rPr lang="ru-RU" dirty="0" smtClean="0"/>
              <a:t>педагог-психолог </a:t>
            </a:r>
          </a:p>
          <a:p>
            <a:r>
              <a:rPr lang="ru-RU" dirty="0" smtClean="0"/>
              <a:t>МАОУ «Лицей № 67 г. Челябинска»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Дыхательные упражнения от стресса и чрезмерного напряжения в теле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ru-RU" sz="2200" dirty="0" smtClean="0"/>
          </a:p>
          <a:p>
            <a:r>
              <a:rPr lang="ru-RU" sz="2200" dirty="0" smtClean="0"/>
              <a:t>Вдох и выдох – очень медленно! Начать с медленного вдоха (счет до 4), задержать дыхание (5-6 счетов), медленный выдох. Эффективно и перед сном</a:t>
            </a:r>
          </a:p>
          <a:p>
            <a:r>
              <a:rPr lang="ru-RU" sz="2200" dirty="0" smtClean="0"/>
              <a:t>«Дыхание» животом. Повторять до 15 циклов</a:t>
            </a:r>
          </a:p>
          <a:p>
            <a:r>
              <a:rPr lang="ru-RU" sz="2200" dirty="0" smtClean="0"/>
              <a:t>Дышим через разные ноздри. Лучше выполнять с закрытыми глазами</a:t>
            </a:r>
            <a:endParaRPr lang="ru-RU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dirty="0" smtClean="0"/>
              <a:t>Игротехническая релаксация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357298"/>
            <a:ext cx="8503920" cy="4741750"/>
          </a:xfrm>
        </p:spPr>
        <p:txBody>
          <a:bodyPr>
            <a:normAutofit/>
          </a:bodyPr>
          <a:lstStyle/>
          <a:p>
            <a:r>
              <a:rPr lang="ru-RU" sz="2100" dirty="0" smtClean="0"/>
              <a:t>«Дерево». Детально представить себя в образе дерева: мощный гибкий ствол, ветви, листва, открытость кроны солнечным лучам и влаге дождя, циркуляцию соков по стволу; корни, прочно вросшие в землю. Почувствуйте как можно реальнее питательные соки, которые корни получают из земли.</a:t>
            </a:r>
          </a:p>
          <a:p>
            <a:r>
              <a:rPr lang="ru-RU" sz="2100" dirty="0" smtClean="0"/>
              <a:t>«Книга». Представьте себя книгой, лежащей на столе. Прочувствуйте ее внутренний покой, прочное положение на столе, твердую обложку, защищающую ее от внешних воздействий…Попробуйте увидеть «глазами книги» окружающие предметы и комнату. </a:t>
            </a:r>
          </a:p>
          <a:p>
            <a:r>
              <a:rPr lang="ru-RU" sz="2100" dirty="0" smtClean="0"/>
              <a:t>Данные упражнения проводятся 3-4 минуты, снимают внутреннее напряжение ,переводя в «мир других измерений», укрепляет уверенность в себе</a:t>
            </a:r>
            <a:endParaRPr lang="ru-RU" sz="2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400" dirty="0" smtClean="0"/>
              <a:t>Учитель показывает детям дорогу к знаниям, демонстрирует на своем примере способность адаптироваться к новым реалиям, продолжает быть источником знаний, мотивации и вдохновения для детей</a:t>
            </a:r>
          </a:p>
          <a:p>
            <a:r>
              <a:rPr lang="ru-RU" sz="2400" dirty="0" smtClean="0"/>
              <a:t>Если мы примем этот вызов, то станем ближе к ученикам, давно живущем в цифровом мире</a:t>
            </a:r>
          </a:p>
          <a:p>
            <a:r>
              <a:rPr lang="ru-RU" sz="2400" dirty="0" smtClean="0"/>
              <a:t>Дома мы для того, чтобы сохранить здоровье, а не ухудшить его. Это же касается и психического здоровья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 smtClean="0"/>
              <a:t>«Посмотрите на свои ограничения и подумайте, как их преодолеть – это путь к прогрессу. Научиться радостно жить с тем, что тебе не нравится – это огромный урок в жизни. Как только мы понимаем неизбежность изменения, мы начинаем видеть огромные скрытые возможности в проблеме»</a:t>
            </a:r>
          </a:p>
          <a:p>
            <a:pPr algn="r">
              <a:buNone/>
            </a:pPr>
            <a:endParaRPr lang="ru-RU" sz="2000" dirty="0" smtClean="0"/>
          </a:p>
          <a:p>
            <a:pPr algn="r">
              <a:buNone/>
            </a:pPr>
            <a:r>
              <a:rPr lang="ru-RU" sz="2000" dirty="0" err="1" smtClean="0"/>
              <a:t>Садхгуру</a:t>
            </a:r>
            <a:r>
              <a:rPr lang="ru-RU" sz="2000" dirty="0" smtClean="0"/>
              <a:t> </a:t>
            </a:r>
          </a:p>
          <a:p>
            <a:pPr algn="r">
              <a:buNone/>
            </a:pPr>
            <a:r>
              <a:rPr lang="ru-RU" sz="2000" dirty="0" smtClean="0"/>
              <a:t>(популярный индийский автор </a:t>
            </a:r>
          </a:p>
          <a:p>
            <a:pPr algn="r">
              <a:buNone/>
            </a:pPr>
            <a:r>
              <a:rPr lang="ru-RU" sz="2000" dirty="0" smtClean="0"/>
              <a:t>по версии </a:t>
            </a:r>
            <a:r>
              <a:rPr lang="en-US" sz="2000" dirty="0" smtClean="0"/>
              <a:t>New York Times</a:t>
            </a:r>
            <a:r>
              <a:rPr lang="ru-RU" sz="2000" dirty="0" smtClean="0"/>
              <a:t>)</a:t>
            </a:r>
            <a:endParaRPr lang="ru-RU" sz="2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8534400" cy="8572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Психологические сложности, обусловленные переходом на дистанционную работу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200" dirty="0" smtClean="0"/>
              <a:t>Страх, связанный с адаптацией к новым условиям</a:t>
            </a:r>
          </a:p>
          <a:p>
            <a:r>
              <a:rPr lang="ru-RU" sz="2200" dirty="0" smtClean="0"/>
              <a:t>Проблема самоорганизации </a:t>
            </a:r>
            <a:endParaRPr lang="ru-RU" sz="2200" dirty="0" smtClean="0"/>
          </a:p>
          <a:p>
            <a:r>
              <a:rPr lang="ru-RU" sz="2200" dirty="0" smtClean="0"/>
              <a:t>Отвлекающие факторы</a:t>
            </a:r>
            <a:endParaRPr lang="ru-RU" sz="2200" dirty="0" smtClean="0"/>
          </a:p>
          <a:p>
            <a:r>
              <a:rPr lang="ru-RU" sz="2200" dirty="0" smtClean="0"/>
              <a:t>Неуверенность в качестве работы</a:t>
            </a:r>
          </a:p>
          <a:p>
            <a:r>
              <a:rPr lang="ru-RU" sz="2200" dirty="0" smtClean="0"/>
              <a:t>Повышенная ответственность, в т.ч. из-за возможного активного включения родителей в уроки</a:t>
            </a:r>
          </a:p>
          <a:p>
            <a:r>
              <a:rPr lang="ru-RU" sz="2200" dirty="0" smtClean="0"/>
              <a:t>Повышенная утомляемость от работы за компьютером (под прицелом глаза, спина и т.д.)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Положительные аспекты дистанционной работы для учителя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Чувство единства, общности с коллегами, «одна миссия»</a:t>
            </a:r>
          </a:p>
          <a:p>
            <a:r>
              <a:rPr lang="ru-RU" sz="2400" dirty="0" smtClean="0"/>
              <a:t>Освоение инновационных компетенций не в теории, а на продолжительной практике</a:t>
            </a:r>
          </a:p>
          <a:p>
            <a:r>
              <a:rPr lang="ru-RU" sz="2400" dirty="0" smtClean="0"/>
              <a:t>Перспективный опыт</a:t>
            </a:r>
          </a:p>
          <a:p>
            <a:r>
              <a:rPr lang="ru-RU" sz="2400" dirty="0" smtClean="0"/>
              <a:t>Возможность для творческого самовыражения</a:t>
            </a:r>
          </a:p>
          <a:p>
            <a:r>
              <a:rPr lang="ru-RU" sz="2400" dirty="0" smtClean="0"/>
              <a:t>Осознание ценности своей работы и профессии в целом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Рекомендации педагогам, работающим дистанционно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Создайте комфорт на своем рабочем месте. Поставьте стакан воды рядом с компьютером</a:t>
            </a:r>
          </a:p>
          <a:p>
            <a:r>
              <a:rPr lang="ru-RU" dirty="0" smtClean="0"/>
              <a:t>Продумайте образ (например, для младших школьников хорошо добавить героя-помощника или игрушку, с которой можно спорить)</a:t>
            </a:r>
          </a:p>
          <a:p>
            <a:r>
              <a:rPr lang="ru-RU" dirty="0" smtClean="0"/>
              <a:t>Обсудите с учениками кодекс поведения на </a:t>
            </a:r>
            <a:r>
              <a:rPr lang="ru-RU" dirty="0" err="1" smtClean="0"/>
              <a:t>он-лайн</a:t>
            </a:r>
            <a:r>
              <a:rPr lang="ru-RU" dirty="0" smtClean="0"/>
              <a:t> занятиях</a:t>
            </a:r>
          </a:p>
          <a:p>
            <a:r>
              <a:rPr lang="ru-RU" dirty="0" smtClean="0"/>
              <a:t>Перед началом урока создайте позитивный настрой (пожелайте себе удачи, скажите «волшебное » стартовое слово и т.д.)</a:t>
            </a:r>
          </a:p>
          <a:p>
            <a:r>
              <a:rPr lang="ru-RU" dirty="0" smtClean="0"/>
              <a:t>Установите контакт (задайте  детям интересный вопрос)</a:t>
            </a:r>
          </a:p>
          <a:p>
            <a:r>
              <a:rPr lang="ru-RU" dirty="0" smtClean="0"/>
              <a:t>Регулярно запрашивайте обратную связь</a:t>
            </a:r>
          </a:p>
          <a:p>
            <a:r>
              <a:rPr lang="ru-RU" dirty="0" smtClean="0"/>
              <a:t>Предусмотрите мини-перерывы</a:t>
            </a:r>
          </a:p>
          <a:p>
            <a:r>
              <a:rPr lang="ru-RU" dirty="0" smtClean="0"/>
              <a:t>Задействуйте интересные детям ресурсы (</a:t>
            </a:r>
            <a:r>
              <a:rPr lang="ru-RU" dirty="0" err="1" smtClean="0"/>
              <a:t>квесты</a:t>
            </a:r>
            <a:r>
              <a:rPr lang="ru-RU" dirty="0" smtClean="0"/>
              <a:t>, </a:t>
            </a:r>
            <a:r>
              <a:rPr lang="ru-RU" dirty="0" err="1" smtClean="0"/>
              <a:t>мемы</a:t>
            </a:r>
            <a:r>
              <a:rPr lang="ru-RU" dirty="0" smtClean="0"/>
              <a:t> и др.)</a:t>
            </a:r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Рекомендации педагогам, работающим дистанционно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100" dirty="0" smtClean="0"/>
              <a:t>После уроков поблагодарите себя и подумайте о ценности своей работы. Отмечайте свои успехи (лучше - письменно)</a:t>
            </a:r>
          </a:p>
          <a:p>
            <a:r>
              <a:rPr lang="ru-RU" sz="2100" dirty="0" smtClean="0"/>
              <a:t>Старайтесь , чтобы режим дня максимально соответствовал привычному. Не растягивайте работу до ночи. </a:t>
            </a:r>
          </a:p>
          <a:p>
            <a:r>
              <a:rPr lang="ru-RU" sz="2100" dirty="0" smtClean="0"/>
              <a:t>Расставьте границы, чтобы не все время думать об уроках. Определить часы общения с родителями, проверки заданий. «Выходите с работы</a:t>
            </a:r>
            <a:r>
              <a:rPr lang="ru-RU" sz="2100" dirty="0" smtClean="0"/>
              <a:t>»</a:t>
            </a:r>
          </a:p>
          <a:p>
            <a:r>
              <a:rPr lang="ru-RU" sz="2100" dirty="0" smtClean="0"/>
              <a:t>Избегайте стресса. В стрессе человек плохо учится и воспринимает новую информацию. Сейчас актуально сохранить себя и свои ресурсы</a:t>
            </a:r>
            <a:endParaRPr lang="ru-RU" sz="2100" dirty="0" smtClean="0"/>
          </a:p>
          <a:p>
            <a:r>
              <a:rPr lang="ru-RU" sz="2100" dirty="0" smtClean="0"/>
              <a:t>Главное – не воевать, не противопоставлять себя детям, родителям, системе. Такая оппозиция уничтожает нервную систему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285860"/>
          </a:xfrm>
        </p:spPr>
        <p:txBody>
          <a:bodyPr>
            <a:noAutofit/>
          </a:bodyPr>
          <a:lstStyle/>
          <a:p>
            <a:r>
              <a:rPr lang="ru-RU" sz="2400" dirty="0" smtClean="0"/>
              <a:t>Чтобы уберечь психику от «социального заражения», необходимо сохранить способность к адекватному суждению и не впадать в панику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200" dirty="0" smtClean="0"/>
              <a:t>Не участвуйте в тиражировании проблемы изоляции в  своем общении, в т.ч. в </a:t>
            </a:r>
            <a:r>
              <a:rPr lang="ru-RU" sz="2200" dirty="0" err="1" smtClean="0"/>
              <a:t>соцсетях</a:t>
            </a:r>
            <a:endParaRPr lang="ru-RU" sz="2200" dirty="0" smtClean="0"/>
          </a:p>
          <a:p>
            <a:r>
              <a:rPr lang="ru-RU" sz="2200" dirty="0" smtClean="0"/>
              <a:t>Тактично прерывайте тех, кто «накаляет» эмоции (негатив заразен, а жалобы ослабляют иммунитет)</a:t>
            </a:r>
          </a:p>
          <a:p>
            <a:r>
              <a:rPr lang="ru-RU" sz="2200" dirty="0" smtClean="0"/>
              <a:t>Сократите просмотр новостей</a:t>
            </a:r>
          </a:p>
          <a:p>
            <a:r>
              <a:rPr lang="ru-RU" sz="2200" dirty="0" smtClean="0"/>
              <a:t>Выражайте и проживайте свои эмоции (хочется плакать - плачьте)</a:t>
            </a:r>
          </a:p>
          <a:p>
            <a:r>
              <a:rPr lang="ru-RU" sz="2200" dirty="0" smtClean="0"/>
              <a:t>Возьмите за правило ежедневно замечать то, что вызывает позитивные эмоции. Делитесь приятными новостями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Держите связь с реальностью!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Принятие реальности проходит 5 стадий: отрицание, гнев, торг, депрессия, принятие.</a:t>
            </a:r>
          </a:p>
          <a:p>
            <a:r>
              <a:rPr lang="ru-RU" sz="2400" dirty="0" smtClean="0"/>
              <a:t>Главное, не зависнуть в стадии отрицания – не отрицать факт опасности, не игнорировать рекомендации по самоизоляции.</a:t>
            </a:r>
          </a:p>
          <a:p>
            <a:r>
              <a:rPr lang="ru-RU" sz="2400" dirty="0" smtClean="0"/>
              <a:t>Если вам очень сложно, страшно, не доводите психику до истощения, невроза. Обратитесь к психологу.</a:t>
            </a: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Техники </a:t>
            </a:r>
            <a:r>
              <a:rPr lang="ru-RU" dirty="0" err="1" smtClean="0"/>
              <a:t>арт-терапии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285860"/>
            <a:ext cx="8503920" cy="4813188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sz="2200" dirty="0" smtClean="0"/>
              <a:t>Рисуйте цветы (при переутомлении)</a:t>
            </a:r>
          </a:p>
          <a:p>
            <a:r>
              <a:rPr lang="ru-RU" sz="2200" dirty="0" smtClean="0"/>
              <a:t>Различные линии  (при агрессии)</a:t>
            </a:r>
          </a:p>
          <a:p>
            <a:r>
              <a:rPr lang="ru-RU" sz="2200" dirty="0" smtClean="0"/>
              <a:t>Радуга (от плохого настроения)</a:t>
            </a:r>
          </a:p>
          <a:p>
            <a:r>
              <a:rPr lang="ru-RU" sz="2200" dirty="0" smtClean="0"/>
              <a:t>Дороги (при отчаянии)</a:t>
            </a:r>
          </a:p>
          <a:p>
            <a:r>
              <a:rPr lang="ru-RU" sz="2200" dirty="0" smtClean="0"/>
              <a:t>Пейзаж (если нужен прилив сил)</a:t>
            </a:r>
          </a:p>
          <a:p>
            <a:r>
              <a:rPr lang="ru-RU" sz="2200" dirty="0" smtClean="0"/>
              <a:t>Геометрические фигуры (для упорядочения мыслей)</a:t>
            </a:r>
          </a:p>
          <a:p>
            <a:r>
              <a:rPr lang="ru-RU" sz="2200" dirty="0" smtClean="0"/>
              <a:t>Круги и волны (помогают найти выход из сложной ситуации)</a:t>
            </a:r>
          </a:p>
          <a:p>
            <a:r>
              <a:rPr lang="ru-RU" sz="2200" dirty="0" smtClean="0"/>
              <a:t>Слушайте спокойную музыку (при длительном напряжении)</a:t>
            </a:r>
          </a:p>
          <a:p>
            <a:r>
              <a:rPr lang="ru-RU" sz="2200" dirty="0" smtClean="0"/>
              <a:t>Делайте оригами (при сильных переживаниях)</a:t>
            </a:r>
            <a:endParaRPr lang="ru-RU" sz="2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119</TotalTime>
  <Words>801</Words>
  <Application>Microsoft Office PowerPoint</Application>
  <PresentationFormat>Экран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Официальная</vt:lpstr>
      <vt:lpstr>Психологическая поддержка учителя в рамках дистанционной работы</vt:lpstr>
      <vt:lpstr>Слайд 2</vt:lpstr>
      <vt:lpstr>Психологические сложности, обусловленные переходом на дистанционную работу</vt:lpstr>
      <vt:lpstr>    Положительные аспекты дистанционной работы для учителя</vt:lpstr>
      <vt:lpstr>Рекомендации педагогам, работающим дистанционно</vt:lpstr>
      <vt:lpstr>Рекомендации педагогам, работающим дистанционно</vt:lpstr>
      <vt:lpstr>Чтобы уберечь психику от «социального заражения», необходимо сохранить способность к адекватному суждению и не впадать в панику</vt:lpstr>
      <vt:lpstr>Держите связь с реальностью!</vt:lpstr>
      <vt:lpstr>Техники арт-терапии</vt:lpstr>
      <vt:lpstr>Дыхательные упражнения от стресса и чрезмерного напряжения в теле</vt:lpstr>
      <vt:lpstr>Игротехническая релаксация</vt:lpstr>
      <vt:lpstr>Слайд 12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Психологическая поддержка учителя во время дистанционной работы</dc:title>
  <dc:creator>F</dc:creator>
  <cp:lastModifiedBy>F</cp:lastModifiedBy>
  <cp:revision>51</cp:revision>
  <dcterms:created xsi:type="dcterms:W3CDTF">2020-04-26T15:40:19Z</dcterms:created>
  <dcterms:modified xsi:type="dcterms:W3CDTF">2020-04-29T05:33:02Z</dcterms:modified>
</cp:coreProperties>
</file>