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66" r:id="rId7"/>
    <p:sldId id="289" r:id="rId8"/>
    <p:sldId id="293" r:id="rId9"/>
    <p:sldId id="295" r:id="rId10"/>
    <p:sldId id="296" r:id="rId11"/>
    <p:sldId id="290" r:id="rId12"/>
    <p:sldId id="294" r:id="rId13"/>
    <p:sldId id="283" r:id="rId14"/>
    <p:sldId id="291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7" r:id="rId27"/>
    <p:sldId id="284" r:id="rId28"/>
    <p:sldId id="282" r:id="rId29"/>
    <p:sldId id="285" r:id="rId30"/>
    <p:sldId id="267" r:id="rId31"/>
    <p:sldId id="268" r:id="rId32"/>
    <p:sldId id="269" r:id="rId33"/>
    <p:sldId id="278" r:id="rId34"/>
    <p:sldId id="297" r:id="rId35"/>
    <p:sldId id="298" r:id="rId36"/>
    <p:sldId id="299" r:id="rId37"/>
    <p:sldId id="288" r:id="rId3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80463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46960" y="7214040"/>
            <a:ext cx="80463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246960" y="721404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370040" y="721404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2967480" y="513648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688000" y="513648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246960" y="721404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2967480" y="721404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688000" y="721404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246960" y="5136480"/>
            <a:ext cx="804636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80463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23000" y="3927600"/>
            <a:ext cx="8229240" cy="531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246960" y="721404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46960" y="5136480"/>
            <a:ext cx="804636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370040" y="721404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246960" y="7214040"/>
            <a:ext cx="80463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80463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246960" y="7214040"/>
            <a:ext cx="80463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246960" y="721404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370040" y="721404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2967480" y="513648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5688000" y="513648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246960" y="721404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2967480" y="721404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5688000" y="721404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246960" y="5136480"/>
            <a:ext cx="804636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80463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80463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23000" y="3927600"/>
            <a:ext cx="8229240" cy="531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246960" y="721404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370040" y="721404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246960" y="7214040"/>
            <a:ext cx="80463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80463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246960" y="7214040"/>
            <a:ext cx="80463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246960" y="721404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370040" y="721404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2967480" y="513648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5688000" y="513648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246960" y="721404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2967480" y="721404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5688000" y="721404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246960" y="5136480"/>
            <a:ext cx="804636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80463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423000" y="3927600"/>
            <a:ext cx="8229240" cy="531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246960" y="721404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370040" y="721404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246960" y="7214040"/>
            <a:ext cx="80463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80463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246960" y="7214040"/>
            <a:ext cx="80463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246960" y="721404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4370040" y="721404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2967480" y="513648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5688000" y="513648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246960" y="721404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2967480" y="721404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5688000" y="7214040"/>
            <a:ext cx="2590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23000" y="3927600"/>
            <a:ext cx="8229240" cy="531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246960" y="721404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370040" y="721404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23000" y="3053160"/>
            <a:ext cx="8229240" cy="289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6800" b="1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24696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370040" y="5136480"/>
            <a:ext cx="3926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246960" y="7214040"/>
            <a:ext cx="80463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Aft>
                <a:spcPts val="1429"/>
              </a:spcAft>
            </a:pPr>
            <a:endParaRPr lang="ru-RU" sz="327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D20BE9AE-99DE-4C52-94DC-5E38D4E0B6B9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19.10.2020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71CFA5AA-A913-4483-86E4-DE54B4B722F5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40A90F88-44D5-4712-9C0D-2457A3AEDF1B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19.10.2020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A949FAD3-7FC0-4342-B046-AC48E4217301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E7E2F362-64EE-42A8-8AB8-0D311FC81844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19.10.2020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5DEBDB18-C1FF-4D79-9E73-249BEB81F692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 1"/>
          <p:cNvSpPr/>
          <p:nvPr/>
        </p:nvSpPr>
        <p:spPr>
          <a:xfrm>
            <a:off x="0" y="0"/>
            <a:ext cx="9144360" cy="5142960"/>
          </a:xfrm>
          <a:custGeom>
            <a:avLst/>
            <a:gdLst/>
            <a:ahLst/>
            <a:cxnLst/>
            <a:rect l="0" t="0" r="r" b="b"/>
            <a:pathLst>
              <a:path w="25401" h="14286">
                <a:moveTo>
                  <a:pt x="0" y="14285"/>
                </a:moveTo>
                <a:lnTo>
                  <a:pt x="0" y="0"/>
                </a:lnTo>
                <a:lnTo>
                  <a:pt x="25400" y="0"/>
                </a:lnTo>
                <a:lnTo>
                  <a:pt x="25400" y="9447"/>
                </a:lnTo>
                <a:lnTo>
                  <a:pt x="0" y="14285"/>
                </a:lnTo>
              </a:path>
            </a:pathLst>
          </a:custGeom>
          <a:solidFill>
            <a:srgbClr val="E0E0E0"/>
          </a:solidFill>
          <a:ln>
            <a:noFill/>
          </a:ln>
        </p:spPr>
      </p:sp>
      <p:sp>
        <p:nvSpPr>
          <p:cNvPr id="124" name="PlaceHolder 2"/>
          <p:cNvSpPr>
            <a:spLocks noGrp="1"/>
          </p:cNvSpPr>
          <p:nvPr>
            <p:ph type="title"/>
          </p:nvPr>
        </p:nvSpPr>
        <p:spPr>
          <a:xfrm rot="20952000">
            <a:off x="457200" y="3146400"/>
            <a:ext cx="8229240" cy="1145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6800" b="1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 rot="20952000">
            <a:off x="548280" y="4347360"/>
            <a:ext cx="80463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Aft>
                <a:spcPts val="142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7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Aft>
                <a:spcPts val="102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54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Aft>
                <a:spcPts val="7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18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Aft>
                <a:spcPts val="50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2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Aft>
                <a:spcPts val="25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2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Aft>
                <a:spcPts val="25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2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Aft>
                <a:spcPts val="25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2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6367680" y="5943240"/>
            <a:ext cx="2612520" cy="47340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Liberation Sans Narrow"/>
              </a:rPr>
              <a:t>&lt;дата/время&gt;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5061600" y="6204600"/>
            <a:ext cx="3918960" cy="47340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Liberation Sans Narrow"/>
              </a:rPr>
              <a:t>&lt;нижний колонтитул&gt;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6694560" y="5551200"/>
            <a:ext cx="2286000" cy="47340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13C65898-F075-4D86-B860-3CE1F74F1128}" type="slidenum">
              <a:rPr lang="ru-RU" sz="2600" b="0" strike="noStrike" spc="-1">
                <a:latin typeface="Liberation Sans Narrow"/>
              </a:rPr>
              <a:t>‹#›</a:t>
            </a:fld>
            <a:endParaRPr lang="ru-RU" sz="2600" b="0" strike="noStrike" spc="-1">
              <a:latin typeface="Liberation Sans Narrow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sytest.info/" TargetMode="External"/><Relationship Id="rId2" Type="http://schemas.openxmlformats.org/officeDocument/2006/relationships/hyperlink" Target="http://www.psychometrica.ru/" TargetMode="Externa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://vch.narod.ru/myprog.ht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oft.softodrom.ru/ap/Konstruktor-testov-p4024" TargetMode="External"/><Relationship Id="rId2" Type="http://schemas.openxmlformats.org/officeDocument/2006/relationships/hyperlink" Target="http://www.uchportal.ru/load/3-1-0-1" TargetMode="Externa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adalin.mospsy.ru/disc57.shtml" TargetMode="External"/><Relationship Id="rId2" Type="http://schemas.openxmlformats.org/officeDocument/2006/relationships/hyperlink" Target="http://www.solnet.ee/games/g1.html" TargetMode="Externa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brainapps.ru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ppc.ru/dl/classroomscreen/" TargetMode="External"/><Relationship Id="rId2" Type="http://schemas.openxmlformats.org/officeDocument/2006/relationships/hyperlink" Target="https://gppc.ru/dl/coreapp-ai/" TargetMode="Externa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vk.com/wall-59899136_24289" TargetMode="External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prof-test24.ru/test/" TargetMode="Externa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proektoria.online/" TargetMode="Externa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bilet.worldskills.ru/" TargetMode="Externa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785880" y="185724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FF"/>
                </a:solidFill>
                <a:latin typeface="Calibri"/>
              </a:rPr>
              <a:t>Психологическое сопровождение обучающихся в дистанционном формате на основе здоровье сберегающего подхода</a:t>
            </a:r>
            <a:endParaRPr lang="ru-RU" sz="3200" b="1" strike="noStrike" spc="-1">
              <a:latin typeface="Arial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2071800" y="4500720"/>
            <a:ext cx="5700240" cy="11379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7500" lnSpcReduction="20000"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Ситникова Наталья Сергеевна,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 Педагог-психолог МБОУ «СОШ №116 г. Челябинска»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7941C-4BAE-49CD-8376-42160DB74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0F3035-7E48-4A9A-AC2F-75C5BB172EE8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73CEFB-9FDC-4848-BA85-BCD939C82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46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E1E1A2-B018-4544-B1D7-42E4CC38BD02}"/>
              </a:ext>
            </a:extLst>
          </p:cNvPr>
          <p:cNvSpPr txBox="1"/>
          <p:nvPr/>
        </p:nvSpPr>
        <p:spPr>
          <a:xfrm>
            <a:off x="313441" y="0"/>
            <a:ext cx="85171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/>
            <a:r>
              <a:rPr lang="ru-RU" sz="4400" b="1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</a:rPr>
              <a:t>Консультирование</a:t>
            </a:r>
          </a:p>
          <a:p>
            <a:pPr indent="342265" algn="ctr"/>
            <a:endParaRPr lang="ru-RU" sz="3200" b="1" kern="150" dirty="0"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indent="342265" algn="ctr"/>
            <a:endParaRPr lang="ru-RU" sz="3200" b="1" kern="150" dirty="0">
              <a:effectLst/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indent="342265" algn="just"/>
            <a:endParaRPr lang="ru-RU" sz="1800" kern="150" dirty="0">
              <a:effectLst/>
              <a:latin typeface="Liberation Serif"/>
              <a:ea typeface="Noto Sans CJK SC"/>
              <a:cs typeface="Lohit Devanagari"/>
            </a:endParaRPr>
          </a:p>
          <a:p>
            <a:pPr indent="342265" algn="just"/>
            <a:r>
              <a:rPr lang="en-US" sz="1800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</a:rPr>
              <a:t> </a:t>
            </a:r>
            <a:endParaRPr lang="ru-RU" sz="1800" kern="150" dirty="0">
              <a:effectLst/>
              <a:latin typeface="Liberation Serif"/>
              <a:ea typeface="Noto Sans CJK SC"/>
              <a:cs typeface="Lohit Devanaga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B01755-BC06-48E8-A11E-37E32B7A1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3" t="8626" r="12784" b="5235"/>
          <a:stretch/>
        </p:blipFill>
        <p:spPr>
          <a:xfrm>
            <a:off x="94370" y="868608"/>
            <a:ext cx="8955260" cy="570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70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0A43C2-7944-4EA7-9CA9-E0DE7384EC93}"/>
              </a:ext>
            </a:extLst>
          </p:cNvPr>
          <p:cNvSpPr txBox="1"/>
          <p:nvPr/>
        </p:nvSpPr>
        <p:spPr>
          <a:xfrm>
            <a:off x="313441" y="461816"/>
            <a:ext cx="8517118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/>
            <a:r>
              <a:rPr lang="ru-RU" sz="4400" b="1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</a:rPr>
              <a:t>Диагностическая работа </a:t>
            </a:r>
          </a:p>
          <a:p>
            <a:pPr indent="342265" algn="ctr"/>
            <a:endParaRPr lang="ru-RU" sz="3200" b="1" kern="150" dirty="0"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indent="342265" algn="ctr"/>
            <a:endParaRPr lang="ru-RU" sz="3200" b="1" kern="150" dirty="0">
              <a:effectLst/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algn="just"/>
            <a:r>
              <a:rPr lang="ru-RU" sz="3200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</a:rPr>
              <a:t>В настоящее время многие психологические тесты существуют в компьютерном варианте, их можно приобрести или скачать в Интернете:</a:t>
            </a:r>
          </a:p>
          <a:p>
            <a:pPr algn="just"/>
            <a:endParaRPr lang="ru-RU" sz="3200" kern="150" dirty="0"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algn="just"/>
            <a:endParaRPr lang="ru-RU" sz="3200" kern="150" dirty="0">
              <a:effectLst/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3200" u="none" strike="noStrike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  <a:hlinkClick r:id="rId2"/>
              </a:rPr>
              <a:t>http://www.psychometrica.ru/</a:t>
            </a:r>
            <a:r>
              <a:rPr lang="ru-RU" sz="3200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</a:rPr>
              <a:t> </a:t>
            </a:r>
            <a:endParaRPr lang="ru-RU" sz="3200" kern="150" dirty="0">
              <a:effectLst/>
              <a:latin typeface="Liberation Serif"/>
              <a:ea typeface="Noto Sans CJK SC"/>
              <a:cs typeface="Lohit Devanaga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3200" u="none" strike="noStrike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  <a:hlinkClick r:id="rId3"/>
              </a:rPr>
              <a:t>http://psytest.info/</a:t>
            </a:r>
            <a:endParaRPr lang="ru-RU" sz="3200" u="none" strike="noStrike" kern="150" dirty="0">
              <a:effectLst/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3200" u="none" strike="noStrike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  <a:hlinkClick r:id="rId4"/>
              </a:rPr>
              <a:t>http://vch.narod.ru/</a:t>
            </a:r>
            <a:endParaRPr lang="ru-RU" sz="3200" kern="150" dirty="0">
              <a:effectLst/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indent="342265" algn="just"/>
            <a:endParaRPr lang="ru-RU" sz="1800" kern="150" dirty="0">
              <a:effectLst/>
              <a:latin typeface="Liberation Serif"/>
              <a:ea typeface="Noto Sans CJK SC"/>
              <a:cs typeface="Lohit Devanagari"/>
            </a:endParaRPr>
          </a:p>
          <a:p>
            <a:pPr indent="342265" algn="just"/>
            <a:r>
              <a:rPr lang="en-US" sz="1800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</a:rPr>
              <a:t> </a:t>
            </a:r>
            <a:endParaRPr lang="ru-RU" sz="1800" kern="150" dirty="0">
              <a:effectLst/>
              <a:latin typeface="Liberation Serif"/>
              <a:ea typeface="Noto Sans CJK SC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2300939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EB94F-2193-45F7-893C-E47163EE0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B45495-9DDA-493A-A833-6E5A6597AD68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66E99D-3F36-417F-AAA1-D1F2652F96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2" t="10634" r="11741" b="4765"/>
          <a:stretch/>
        </p:blipFill>
        <p:spPr>
          <a:xfrm>
            <a:off x="172338" y="892824"/>
            <a:ext cx="8724702" cy="533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8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74D5F-CD13-4F66-A07D-AB90651A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4E140C-73D8-4C1E-B4C3-BF056F218516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9D6C38-2A75-4F63-B74A-AB178E1DF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" t="9908" r="2701" b="6151"/>
          <a:stretch/>
        </p:blipFill>
        <p:spPr>
          <a:xfrm>
            <a:off x="84840" y="1282046"/>
            <a:ext cx="8985364" cy="440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20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C8BA0-1C12-4C41-9777-A059A29D9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3624FE-5795-4451-ABAB-104774D28823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F59CEE-8103-4B73-8CF7-A71F6CA61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0" t="8809" r="10004" b="4136"/>
          <a:stretch/>
        </p:blipFill>
        <p:spPr>
          <a:xfrm>
            <a:off x="96245" y="910080"/>
            <a:ext cx="8871703" cy="532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8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B8DBC6A-4C7B-4DEF-A861-FE79E3B5FE07}"/>
              </a:ext>
            </a:extLst>
          </p:cNvPr>
          <p:cNvSpPr txBox="1"/>
          <p:nvPr/>
        </p:nvSpPr>
        <p:spPr>
          <a:xfrm>
            <a:off x="141402" y="103695"/>
            <a:ext cx="8842342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/>
            <a:r>
              <a:rPr lang="ru-RU" sz="4000" b="1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</a:rPr>
              <a:t>Диагностическая работа </a:t>
            </a:r>
          </a:p>
          <a:p>
            <a:pPr indent="342265" algn="just"/>
            <a:endParaRPr lang="ru-RU" sz="1800" kern="150" dirty="0">
              <a:effectLst/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indent="342265" algn="just"/>
            <a:r>
              <a:rPr lang="ru-RU" sz="3200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</a:rPr>
              <a:t>Интернет-конструкторы тестов:</a:t>
            </a:r>
          </a:p>
          <a:p>
            <a:pPr indent="342265" algn="just"/>
            <a:endParaRPr lang="ru-RU" sz="3200" kern="150" dirty="0">
              <a:effectLst/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indent="342265" algn="just"/>
            <a:r>
              <a:rPr lang="ru-RU" sz="3200" u="none" strike="noStrike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  <a:hlinkClick r:id="rId2"/>
              </a:rPr>
              <a:t>http://www.uchportal.ru/load/3-1-0-1</a:t>
            </a:r>
            <a:endParaRPr lang="ru-RU" sz="3200" u="none" strike="noStrike" kern="150" dirty="0">
              <a:effectLst/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indent="342265" algn="just"/>
            <a:endParaRPr lang="ru-RU" sz="3200" kern="150" dirty="0">
              <a:effectLst/>
              <a:latin typeface="Liberation Serif"/>
              <a:ea typeface="Noto Sans CJK SC"/>
              <a:cs typeface="Lohit Devanagari"/>
            </a:endParaRPr>
          </a:p>
          <a:p>
            <a:pPr indent="342265" algn="just"/>
            <a:r>
              <a:rPr lang="ru-RU" sz="3200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</a:rPr>
              <a:t> </a:t>
            </a:r>
            <a:r>
              <a:rPr lang="ru-RU" sz="3200" u="none" strike="noStrike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  <a:hlinkClick r:id="rId3"/>
              </a:rPr>
              <a:t>http://soft.softodrom.ru/ap/Konstruktor-testov-p4024</a:t>
            </a:r>
            <a:endParaRPr lang="ru-RU" sz="3200" u="none" strike="noStrike" kern="150" dirty="0">
              <a:effectLst/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indent="342265" algn="just"/>
            <a:endParaRPr lang="ru-RU" sz="3200" kern="150" dirty="0">
              <a:effectLst/>
              <a:latin typeface="Liberation Serif"/>
              <a:ea typeface="Noto Sans CJK SC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1174524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EE286-4600-4219-857A-15CF7CF1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1AB7F4-C8A9-4546-B8F0-3614DBA8F620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F5AEFB-6C8F-479C-B84A-6A51672B3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0" t="8992" r="3505" b="7617"/>
          <a:stretch/>
        </p:blipFill>
        <p:spPr>
          <a:xfrm>
            <a:off x="246960" y="1319753"/>
            <a:ext cx="8576529" cy="428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91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15C44F-766C-45A7-B38A-D5F0A96FB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0D487F-7BC6-4E30-8041-894233637573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BAECC9-814D-4B86-9D70-07545F89F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2" r="5378" b="5601"/>
          <a:stretch/>
        </p:blipFill>
        <p:spPr>
          <a:xfrm>
            <a:off x="0" y="1070078"/>
            <a:ext cx="9144000" cy="464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06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DA76C-D8E3-42EE-851F-6A4B5CC13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80" y="1789968"/>
            <a:ext cx="8229240" cy="2894760"/>
          </a:xfrm>
        </p:spPr>
        <p:txBody>
          <a:bodyPr/>
          <a:lstStyle/>
          <a:p>
            <a:pPr algn="ctr"/>
            <a:r>
              <a:rPr lang="ru-RU" sz="4000" b="1" dirty="0">
                <a:effectLst/>
                <a:latin typeface="Times New Roman" panose="02020603050405020304" pitchFamily="18" charset="0"/>
                <a:ea typeface="Noto Sans CJK SC"/>
              </a:rPr>
              <a:t>Коррекционно-развивающая работа</a:t>
            </a:r>
            <a:endParaRPr lang="ru-RU" sz="80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CC4FBB-876D-435F-97E6-249FC1799BD0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878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2"/>
          <p:cNvSpPr txBox="1"/>
          <p:nvPr/>
        </p:nvSpPr>
        <p:spPr>
          <a:xfrm>
            <a:off x="366120" y="320511"/>
            <a:ext cx="8417880" cy="608748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ru-RU" sz="2800" b="0" strike="noStrike" spc="-1" dirty="0">
                <a:latin typeface="Arial"/>
              </a:rPr>
              <a:t>    </a:t>
            </a:r>
            <a:r>
              <a:rPr lang="ru-RU" sz="3600" b="1" strike="noStrike" spc="-1" dirty="0">
                <a:latin typeface="Arial"/>
              </a:rPr>
              <a:t>Формы психологического сопровождения участников образовательных отношений остаются по-прежнему: </a:t>
            </a:r>
          </a:p>
          <a:p>
            <a:pPr algn="just"/>
            <a:endParaRPr lang="ru-RU" sz="3600" b="0" strike="noStrike" spc="-1" dirty="0">
              <a:latin typeface="Arial"/>
            </a:endParaRPr>
          </a:p>
          <a:p>
            <a:pPr marL="457200" indent="-457200" algn="just">
              <a:buFontTx/>
              <a:buChar char="-"/>
            </a:pPr>
            <a:r>
              <a:rPr lang="ru-RU" sz="3600" b="0" strike="noStrike" spc="-1" dirty="0">
                <a:latin typeface="Arial"/>
              </a:rPr>
              <a:t>профилактика, </a:t>
            </a:r>
          </a:p>
          <a:p>
            <a:pPr marL="457200" indent="-457200" algn="just">
              <a:buFontTx/>
              <a:buChar char="-"/>
            </a:pPr>
            <a:r>
              <a:rPr lang="ru-RU" sz="3600" b="0" strike="noStrike" spc="-1" dirty="0">
                <a:latin typeface="Arial"/>
              </a:rPr>
              <a:t>диагностика, </a:t>
            </a:r>
          </a:p>
          <a:p>
            <a:pPr marL="457200" indent="-457200" algn="just">
              <a:buFontTx/>
              <a:buChar char="-"/>
            </a:pPr>
            <a:r>
              <a:rPr lang="ru-RU" sz="3600" b="0" strike="noStrike" spc="-1" dirty="0">
                <a:latin typeface="Arial"/>
              </a:rPr>
              <a:t>консультирование, </a:t>
            </a:r>
          </a:p>
          <a:p>
            <a:pPr marL="457200" indent="-457200" algn="just">
              <a:buFontTx/>
              <a:buChar char="-"/>
            </a:pPr>
            <a:r>
              <a:rPr lang="ru-RU" sz="3600" b="0" strike="noStrike" spc="-1" dirty="0">
                <a:latin typeface="Arial"/>
              </a:rPr>
              <a:t>просвещение, </a:t>
            </a:r>
          </a:p>
          <a:p>
            <a:pPr marL="457200" indent="-457200" algn="just">
              <a:buFontTx/>
              <a:buChar char="-"/>
            </a:pPr>
            <a:r>
              <a:rPr lang="ru-RU" sz="3600" b="0" strike="noStrike" spc="-1" dirty="0">
                <a:latin typeface="Arial"/>
              </a:rPr>
              <a:t>коррекционно-развивающая работа,</a:t>
            </a:r>
          </a:p>
          <a:p>
            <a:pPr marL="457200" indent="-457200" algn="just">
              <a:buFontTx/>
              <a:buChar char="-"/>
            </a:pPr>
            <a:r>
              <a:rPr lang="ru-RU" sz="3600" b="0" strike="noStrike" spc="-1" dirty="0">
                <a:latin typeface="Arial"/>
              </a:rPr>
              <a:t>экспертиза. </a:t>
            </a:r>
          </a:p>
          <a:p>
            <a:pPr algn="just"/>
            <a:endParaRPr lang="ru-RU" sz="2800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961A91-F9CD-4222-A39B-B8C04E579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60" y="309960"/>
            <a:ext cx="8229240" cy="858964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Noto Sans CJK SC"/>
              </a:rPr>
              <a:t>О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Noto Sans CJK SC"/>
              </a:rPr>
              <a:t>нлайн-и мобильные тренажеры, развивающие игры</a:t>
            </a:r>
            <a:endParaRPr lang="ru-RU" sz="6600" b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BF16BF-92A0-4F30-BE6A-6FA60DC024F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338399" y="1762812"/>
            <a:ext cx="8579357" cy="4785227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ru-RU" sz="3600" u="none" strike="noStrike" kern="15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Noto Sans CJK SC"/>
                <a:cs typeface="Lohit Devanagari"/>
                <a:hlinkClick r:id="rId2"/>
              </a:rPr>
              <a:t>http://www.solnet.ee/games/g1.html</a:t>
            </a:r>
            <a:r>
              <a:rPr lang="ru-RU" sz="3600" u="none" strike="noStrike" kern="15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Noto Sans CJK SC"/>
                <a:cs typeface="Lohit Devanagari"/>
              </a:rPr>
              <a:t> </a:t>
            </a:r>
            <a:endParaRPr lang="ru-RU" sz="3600" kern="150" dirty="0">
              <a:effectLst/>
              <a:latin typeface="Liberation Serif"/>
              <a:ea typeface="Noto Sans CJK SC"/>
              <a:cs typeface="Lohit Devanagari"/>
            </a:endParaRPr>
          </a:p>
          <a:p>
            <a:pPr indent="0" algn="just">
              <a:buNone/>
            </a:pPr>
            <a:r>
              <a:rPr lang="ru-RU" sz="3600" u="none" strike="noStrike" kern="15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Noto Sans CJK SC"/>
                <a:cs typeface="Lohit Devanagari"/>
                <a:hlinkClick r:id="rId3"/>
              </a:rPr>
              <a:t>http://adalin.mospsy.ru/disc57.shtml</a:t>
            </a:r>
            <a:endParaRPr lang="ru-RU" sz="3600" u="none" strike="noStrike" kern="150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indent="0">
              <a:buNone/>
            </a:pPr>
            <a:r>
              <a:rPr lang="ru-RU" sz="3600" u="sng" kern="15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Noto Sans CJK SC"/>
                <a:cs typeface="Lohit Devanagari"/>
                <a:hlinkClick r:id="rId4"/>
              </a:rPr>
              <a:t>https://brainapps.ru/</a:t>
            </a:r>
            <a:r>
              <a:rPr lang="ru-RU" sz="3600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</a:rPr>
              <a:t> </a:t>
            </a:r>
            <a:endParaRPr lang="ru-RU" sz="3600" kern="150" dirty="0">
              <a:effectLst/>
              <a:latin typeface="Liberation Serif"/>
              <a:ea typeface="Noto Sans CJK SC"/>
              <a:cs typeface="Lohit Devanagari"/>
            </a:endParaRPr>
          </a:p>
          <a:p>
            <a:pPr indent="0" algn="just">
              <a:buNone/>
            </a:pPr>
            <a:endParaRPr lang="ru-RU" sz="3600" kern="150" dirty="0">
              <a:effectLst/>
              <a:latin typeface="Liberation Serif"/>
              <a:ea typeface="Noto Sans CJK SC"/>
              <a:cs typeface="Lohit Devanagari"/>
            </a:endParaRPr>
          </a:p>
          <a:p>
            <a:pPr marL="0" indent="0">
              <a:buNone/>
            </a:pPr>
            <a:r>
              <a:rPr lang="ru-RU" sz="3600" dirty="0">
                <a:effectLst/>
                <a:latin typeface="Times New Roman" panose="02020603050405020304" pitchFamily="18" charset="0"/>
                <a:ea typeface="Noto Sans CJK SC"/>
              </a:rPr>
              <a:t>  </a:t>
            </a:r>
            <a:endParaRPr lang="ru-RU" sz="3600" u="none" strike="noStrike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Noto Sans CJK SC"/>
            </a:endParaRPr>
          </a:p>
          <a:p>
            <a:pPr marL="0" indent="0">
              <a:buNone/>
            </a:pP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968820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5E18F8-BD39-48E7-A959-DB99FCD83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56A3C-340B-4F95-A8AD-2B13A5D3D4BB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C63CDC-6282-43BF-8587-54284C25A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6" t="9358" r="11237" b="5419"/>
          <a:stretch/>
        </p:blipFill>
        <p:spPr>
          <a:xfrm>
            <a:off x="71310" y="295820"/>
            <a:ext cx="9001380" cy="551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17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7F4E0-BE97-4C27-A4D8-7CAA6C792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39D304-4C47-4DFA-B23A-ADE235BDA0D6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2C73B1-3C5D-4B5B-9323-6E52D229B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8" t="16803" r="27011" b="4503"/>
          <a:stretch/>
        </p:blipFill>
        <p:spPr>
          <a:xfrm>
            <a:off x="35061" y="254523"/>
            <a:ext cx="9073878" cy="617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27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65D61-0A05-4FCD-9BD7-5DB5F668A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C9A07E-133E-4162-9F55-0BF693BE3F1C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9C0AAF-FFA6-4CBE-A2A3-76E8BCB22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0" t="10641" r="3711" b="5785"/>
          <a:stretch/>
        </p:blipFill>
        <p:spPr>
          <a:xfrm>
            <a:off x="78060" y="1319753"/>
            <a:ext cx="8970546" cy="4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61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A4691-EF88-409C-A7E6-A51265460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80" y="179108"/>
            <a:ext cx="8229240" cy="1243945"/>
          </a:xfrm>
        </p:spPr>
        <p:txBody>
          <a:bodyPr/>
          <a:lstStyle/>
          <a:p>
            <a:pPr algn="ctr"/>
            <a:r>
              <a:rPr lang="ru-RU" b="1" dirty="0"/>
              <a:t>Тренинговые занятия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718F8D-627D-4168-8D9E-E18D9F8A978F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40260" y="1563721"/>
            <a:ext cx="8046360" cy="397728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https://gppc.ru/dl/coreapp-ai/</a:t>
            </a:r>
            <a:r>
              <a:rPr lang="ru-RU" dirty="0"/>
              <a:t> </a:t>
            </a:r>
          </a:p>
          <a:p>
            <a:r>
              <a:rPr lang="en-US" dirty="0">
                <a:hlinkClick r:id="rId3"/>
              </a:rPr>
              <a:t>https://gppc.ru/dl/classroomscreen/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830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6998A5-EC6F-4C79-8777-290EF4520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1625EB-A538-432B-9E15-96D4F87E7A6D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D9CF18-8962-4C26-93ED-A0B11C363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6" t="8626" r="15155" b="5418"/>
          <a:stretch/>
        </p:blipFill>
        <p:spPr>
          <a:xfrm>
            <a:off x="73707" y="443060"/>
            <a:ext cx="8979542" cy="594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1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5128E-0BC7-4D6B-9067-C4723ABD7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40" y="348792"/>
            <a:ext cx="7870320" cy="1027128"/>
          </a:xfrm>
        </p:spPr>
        <p:txBody>
          <a:bodyPr/>
          <a:lstStyle/>
          <a:p>
            <a:pPr algn="ctr"/>
            <a:r>
              <a:rPr lang="ru-RU" dirty="0"/>
              <a:t>Электронный журнал учета видов деятельности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ADD2C1-73F5-4CF3-947E-3AFDE626DD4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097640" y="1657989"/>
            <a:ext cx="8046360" cy="397728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https://vk.com/wall-59899136_24289</a:t>
            </a:r>
            <a:r>
              <a:rPr lang="ru-RU" dirty="0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58ADFA-4C3C-4184-8578-078957EC3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8" t="11558" r="24329" b="19347"/>
          <a:stretch/>
        </p:blipFill>
        <p:spPr>
          <a:xfrm>
            <a:off x="1173779" y="2315111"/>
            <a:ext cx="7097703" cy="419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86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22CF87-4D6B-49AC-B33B-AECDEA62B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70477A-5E45-4210-B6B6-BCAF2E6FF821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96BAD4-29D8-4B18-8008-88B70C684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0" t="8355" r="11030" b="9816"/>
          <a:stretch/>
        </p:blipFill>
        <p:spPr>
          <a:xfrm>
            <a:off x="179457" y="910080"/>
            <a:ext cx="8716325" cy="51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26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6FC21-5C9A-4FB2-B652-1099BCE1B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BA9F65-554B-4799-8AAB-80EEB37DA76F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2BD52A-E527-4F22-B848-2CB35AE41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5" t="8809" r="12004" b="4685"/>
          <a:stretch/>
        </p:blipFill>
        <p:spPr>
          <a:xfrm>
            <a:off x="199034" y="433240"/>
            <a:ext cx="8745931" cy="551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2F32D-E867-416D-9A60-D6100B35D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774760-CC0D-405D-98DE-253CA51AAB46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597A3B-DCA2-40AA-A38A-940A12111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18" t="9542" r="12005" b="4319"/>
          <a:stretch/>
        </p:blipFill>
        <p:spPr>
          <a:xfrm>
            <a:off x="97827" y="815338"/>
            <a:ext cx="8799213" cy="551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08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A55A3D-0F98-4714-936B-E7EF869B9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6E5271-EF25-4063-8BA5-00089C6D51DB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1">
            <a:extLst>
              <a:ext uri="{FF2B5EF4-FFF2-40B4-BE49-F238E27FC236}">
                <a16:creationId xmlns:a16="http://schemas.microsoft.com/office/drawing/2014/main" id="{8443B915-5CDC-485A-B256-D533A94A6C4F}"/>
              </a:ext>
            </a:extLst>
          </p:cNvPr>
          <p:cNvPicPr/>
          <p:nvPr/>
        </p:nvPicPr>
        <p:blipFill rotWithShape="1">
          <a:blip r:embed="rId2">
            <a:lum/>
            <a:alphaModFix/>
          </a:blip>
          <a:srcRect l="10257" t="8284" r="11181" b="4354"/>
          <a:stretch/>
        </p:blipFill>
        <p:spPr>
          <a:xfrm>
            <a:off x="-499620" y="820964"/>
            <a:ext cx="10086680" cy="542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30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9E5D9-F444-4D45-ACE6-5101CCCA5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5866B7-934B-4B0E-BA48-156F311F1D2E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251401-3A6A-4770-A277-1BC5D00A3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27" t="9358" r="12989" b="4869"/>
          <a:stretch/>
        </p:blipFill>
        <p:spPr>
          <a:xfrm>
            <a:off x="255973" y="659876"/>
            <a:ext cx="8770555" cy="556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05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39789-C993-4BF2-8920-862F798D8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60" y="17695"/>
            <a:ext cx="8229240" cy="896671"/>
          </a:xfrm>
        </p:spPr>
        <p:txBody>
          <a:bodyPr/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Noto Sans CJK SC"/>
              </a:rPr>
              <a:t>Microsoft Office</a:t>
            </a:r>
            <a:r>
              <a:rPr lang="ru-RU" sz="2800" dirty="0">
                <a:effectLst/>
                <a:latin typeface="Times New Roman" panose="02020603050405020304" pitchFamily="18" charset="0"/>
                <a:ea typeface="Noto Sans CJK SC"/>
              </a:rPr>
              <a:t> 365 </a:t>
            </a:r>
            <a:r>
              <a:rPr lang="en-US" sz="2800" dirty="0" err="1">
                <a:latin typeface="Times New Roman" panose="02020603050405020304" pitchFamily="18" charset="0"/>
                <a:ea typeface="Noto Sans CJK SC"/>
              </a:rPr>
              <a:t>Tims</a:t>
            </a:r>
            <a:endParaRPr lang="ru-RU" sz="2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9094D3-B9B7-40A6-B295-40332D10DE12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35A53F-6AA6-4103-BCE2-800AB070C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1" r="2701" b="8167"/>
          <a:stretch/>
        </p:blipFill>
        <p:spPr>
          <a:xfrm>
            <a:off x="0" y="1510325"/>
            <a:ext cx="9144000" cy="467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10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667D1-06E2-454D-8F3E-7AA5A60D9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80" y="179109"/>
            <a:ext cx="8229240" cy="1159104"/>
          </a:xfrm>
        </p:spPr>
        <p:txBody>
          <a:bodyPr/>
          <a:lstStyle/>
          <a:p>
            <a:pPr algn="ctr"/>
            <a:r>
              <a:rPr lang="en-US" sz="3600" dirty="0">
                <a:effectLst/>
                <a:latin typeface="Times New Roman" panose="02020603050405020304" pitchFamily="18" charset="0"/>
                <a:ea typeface="Noto Sans CJK SC"/>
              </a:rPr>
              <a:t>Microsoft Office</a:t>
            </a:r>
            <a:r>
              <a:rPr lang="ru-RU" sz="3600" dirty="0">
                <a:effectLst/>
                <a:latin typeface="Times New Roman" panose="02020603050405020304" pitchFamily="18" charset="0"/>
                <a:ea typeface="Noto Sans CJK SC"/>
              </a:rPr>
              <a:t> 365 </a:t>
            </a:r>
            <a:r>
              <a:rPr lang="en-US" sz="3600" dirty="0">
                <a:effectLst/>
                <a:latin typeface="Times New Roman" panose="02020603050405020304" pitchFamily="18" charset="0"/>
                <a:ea typeface="Noto Sans CJK SC"/>
              </a:rPr>
              <a:t>Forms</a:t>
            </a:r>
            <a:endParaRPr lang="ru-RU" sz="7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0E5116-A51F-431D-A7EE-B041BD7EF78C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18C7DC-371E-4B7B-8E22-ABD72617E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52" b="9267"/>
          <a:stretch/>
        </p:blipFill>
        <p:spPr>
          <a:xfrm>
            <a:off x="0" y="1721520"/>
            <a:ext cx="9144000" cy="418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9B3D3-190D-48D1-A8BD-21E6E30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158A04-9FBB-48AD-8FDF-971886D882EC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DF9E2D-A267-468D-9C0D-640A1D912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14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BD221-C020-46CE-89FD-F57A66B7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80" y="1139518"/>
            <a:ext cx="8229240" cy="2894760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985578-F198-4450-8E16-2418F84E1ED2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438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E1E1A2-B018-4544-B1D7-42E4CC38BD02}"/>
              </a:ext>
            </a:extLst>
          </p:cNvPr>
          <p:cNvSpPr txBox="1"/>
          <p:nvPr/>
        </p:nvSpPr>
        <p:spPr>
          <a:xfrm>
            <a:off x="313441" y="461816"/>
            <a:ext cx="8517118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/>
            <a:r>
              <a:rPr lang="ru-RU" sz="4400" b="1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</a:rPr>
              <a:t>Просветительская работа:</a:t>
            </a:r>
          </a:p>
          <a:p>
            <a:pPr indent="342265" algn="ctr"/>
            <a:endParaRPr lang="ru-RU" sz="4400" b="1" kern="150" dirty="0">
              <a:effectLst/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indent="342265"/>
            <a:r>
              <a:rPr lang="ru-RU" sz="3200" b="1" kern="150" dirty="0">
                <a:latin typeface="Times New Roman" panose="02020603050405020304" pitchFamily="18" charset="0"/>
                <a:ea typeface="Noto Sans CJK SC"/>
                <a:cs typeface="Lohit Devanagari"/>
              </a:rPr>
              <a:t>- вопросы самопознания;</a:t>
            </a:r>
          </a:p>
          <a:p>
            <a:pPr marL="457200" indent="-457200">
              <a:buFontTx/>
              <a:buChar char="-"/>
            </a:pPr>
            <a:r>
              <a:rPr lang="ru-RU" sz="3200" b="1" kern="150" dirty="0">
                <a:latin typeface="Times New Roman" panose="02020603050405020304" pitchFamily="18" charset="0"/>
                <a:ea typeface="Noto Sans CJK SC"/>
                <a:cs typeface="Lohit Devanagari"/>
              </a:rPr>
              <a:t>конфликтология;</a:t>
            </a:r>
          </a:p>
          <a:p>
            <a:pPr marL="457200" indent="-457200">
              <a:buFontTx/>
              <a:buChar char="-"/>
            </a:pPr>
            <a:r>
              <a:rPr lang="ru-RU" sz="3200" b="1" kern="150" dirty="0">
                <a:latin typeface="Times New Roman" panose="02020603050405020304" pitchFamily="18" charset="0"/>
                <a:ea typeface="Noto Sans CJK SC"/>
                <a:cs typeface="Lohit Devanagari"/>
              </a:rPr>
              <a:t>семейная психология;</a:t>
            </a:r>
          </a:p>
          <a:p>
            <a:pPr marL="457200" indent="-457200">
              <a:buFontTx/>
              <a:buChar char="-"/>
            </a:pPr>
            <a:r>
              <a:rPr lang="ru-RU" sz="3200" b="1" kern="150" dirty="0">
                <a:latin typeface="Times New Roman" panose="02020603050405020304" pitchFamily="18" charset="0"/>
                <a:ea typeface="Noto Sans CJK SC"/>
                <a:cs typeface="Lohit Devanagari"/>
              </a:rPr>
              <a:t>профориентация.</a:t>
            </a:r>
          </a:p>
          <a:p>
            <a:pPr marL="457200" indent="-457200">
              <a:buFontTx/>
              <a:buChar char="-"/>
            </a:pPr>
            <a:endParaRPr lang="ru-RU" sz="3200" b="1" kern="150" dirty="0">
              <a:effectLst/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indent="342265" algn="ctr"/>
            <a:endParaRPr lang="ru-RU" sz="3200" b="1" kern="150" dirty="0"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indent="342265" algn="ctr"/>
            <a:endParaRPr lang="ru-RU" sz="3200" b="1" kern="150" dirty="0">
              <a:effectLst/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indent="342265" algn="just"/>
            <a:endParaRPr lang="ru-RU" sz="1800" kern="150" dirty="0">
              <a:effectLst/>
              <a:latin typeface="Liberation Serif"/>
              <a:ea typeface="Noto Sans CJK SC"/>
              <a:cs typeface="Lohit Devanagari"/>
            </a:endParaRPr>
          </a:p>
          <a:p>
            <a:pPr indent="342265" algn="just"/>
            <a:r>
              <a:rPr lang="en-US" sz="1800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</a:rPr>
              <a:t> </a:t>
            </a:r>
            <a:endParaRPr lang="ru-RU" sz="1800" kern="150" dirty="0">
              <a:effectLst/>
              <a:latin typeface="Liberation Serif"/>
              <a:ea typeface="Noto Sans CJK SC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4098387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F7687A-FC37-4A95-B091-ACA9A2F73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80" y="0"/>
            <a:ext cx="8229240" cy="867266"/>
          </a:xfrm>
        </p:spPr>
        <p:txBody>
          <a:bodyPr/>
          <a:lstStyle/>
          <a:p>
            <a:r>
              <a:rPr lang="ru-RU" dirty="0"/>
              <a:t>Профориентация: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38646A-5E3D-4DEA-964B-3A055F080BF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29840" y="1148941"/>
            <a:ext cx="8046360" cy="3977280"/>
          </a:xfrm>
        </p:spPr>
        <p:txBody>
          <a:bodyPr/>
          <a:lstStyle/>
          <a:p>
            <a:r>
              <a:rPr lang="ru-RU" dirty="0"/>
              <a:t>1. Тестирование: </a:t>
            </a:r>
            <a:r>
              <a:rPr lang="en-US" dirty="0">
                <a:hlinkClick r:id="rId2"/>
              </a:rPr>
              <a:t>https://prof-test24.ru/test/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1B7F0C-A5F0-4973-8DCE-60F6F3D4D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19" t="10275" r="22473" b="7068"/>
          <a:stretch/>
        </p:blipFill>
        <p:spPr>
          <a:xfrm>
            <a:off x="1480008" y="1762813"/>
            <a:ext cx="5995448" cy="489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2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BF843-3A48-4D51-85BB-FEAA0EB0D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75" y="-990939"/>
            <a:ext cx="8229240" cy="2894760"/>
          </a:xfrm>
        </p:spPr>
        <p:txBody>
          <a:bodyPr/>
          <a:lstStyle/>
          <a:p>
            <a:r>
              <a:rPr lang="ru-RU" dirty="0"/>
              <a:t>Знакомство с профессиями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34D471-068A-4EBD-A9A7-A84A7884BF9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294094" y="1064520"/>
            <a:ext cx="8046360" cy="397728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https://proektoria.online/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9E1F03-D8F2-41A1-A582-1D514C2181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" t="8441" r="3609" b="5235"/>
          <a:stretch/>
        </p:blipFill>
        <p:spPr>
          <a:xfrm>
            <a:off x="294094" y="2090000"/>
            <a:ext cx="8567102" cy="44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95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DDA1C6-BDCB-4913-94F6-76C6E7A0A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00" y="367646"/>
            <a:ext cx="8229240" cy="866872"/>
          </a:xfrm>
        </p:spPr>
        <p:txBody>
          <a:bodyPr/>
          <a:lstStyle/>
          <a:p>
            <a:r>
              <a:rPr lang="ru-RU" dirty="0"/>
              <a:t>Карта профессий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F3516E-5442-4E47-98B9-B7AA5AC709D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274500" y="1440360"/>
            <a:ext cx="8046360" cy="3977280"/>
          </a:xfrm>
        </p:spPr>
        <p:txBody>
          <a:bodyPr/>
          <a:lstStyle/>
          <a:p>
            <a:r>
              <a:rPr lang="ru-RU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https://bilet.worldskills.ru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91A4D6-342B-441F-9685-14DB66156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1" r="12004" b="4685"/>
          <a:stretch/>
        </p:blipFill>
        <p:spPr>
          <a:xfrm>
            <a:off x="274500" y="1923068"/>
            <a:ext cx="8046360" cy="44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12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E1E1A2-B018-4544-B1D7-42E4CC38BD02}"/>
              </a:ext>
            </a:extLst>
          </p:cNvPr>
          <p:cNvSpPr txBox="1"/>
          <p:nvPr/>
        </p:nvSpPr>
        <p:spPr>
          <a:xfrm>
            <a:off x="313441" y="443567"/>
            <a:ext cx="8517118" cy="741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/>
            <a:r>
              <a:rPr lang="ru-RU" sz="4400" b="1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</a:rPr>
              <a:t>Профилактическая работа:</a:t>
            </a:r>
          </a:p>
          <a:p>
            <a:pPr indent="342265" algn="ctr"/>
            <a:r>
              <a:rPr lang="ru-RU" sz="4400" b="1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ru-RU" sz="3200" b="1" kern="150" dirty="0">
                <a:latin typeface="Times New Roman" panose="02020603050405020304" pitchFamily="18" charset="0"/>
                <a:ea typeface="Noto Sans CJK SC"/>
                <a:cs typeface="Lohit Devanagari"/>
              </a:rPr>
              <a:t>профилактика употребления ПАВ;</a:t>
            </a:r>
          </a:p>
          <a:p>
            <a:pPr marL="457200" indent="-457200">
              <a:buFontTx/>
              <a:buChar char="-"/>
            </a:pPr>
            <a:r>
              <a:rPr lang="ru-RU" sz="3200" b="1" kern="150" dirty="0">
                <a:latin typeface="Times New Roman" panose="02020603050405020304" pitchFamily="18" charset="0"/>
                <a:ea typeface="Noto Sans CJK SC"/>
                <a:cs typeface="Lohit Devanagari"/>
              </a:rPr>
              <a:t>профилактика суицидального поведения;</a:t>
            </a:r>
          </a:p>
          <a:p>
            <a:pPr marL="457200" indent="-457200">
              <a:buFontTx/>
              <a:buChar char="-"/>
            </a:pPr>
            <a:r>
              <a:rPr lang="ru-RU" sz="3200" b="1" kern="150" dirty="0">
                <a:latin typeface="Times New Roman" panose="02020603050405020304" pitchFamily="18" charset="0"/>
                <a:ea typeface="Noto Sans CJK SC"/>
                <a:cs typeface="Lohit Devanagari"/>
              </a:rPr>
              <a:t>профилактика агрессивного поведения;</a:t>
            </a:r>
          </a:p>
          <a:p>
            <a:pPr marL="457200" indent="-457200">
              <a:buFontTx/>
              <a:buChar char="-"/>
            </a:pPr>
            <a:r>
              <a:rPr lang="ru-RU" sz="3200" b="1" kern="150" dirty="0">
                <a:latin typeface="Times New Roman" panose="02020603050405020304" pitchFamily="18" charset="0"/>
                <a:ea typeface="Noto Sans CJK SC"/>
                <a:cs typeface="Lohit Devanagari"/>
              </a:rPr>
              <a:t>профилактика правонарушений;</a:t>
            </a:r>
          </a:p>
          <a:p>
            <a:pPr marL="457200" indent="-457200">
              <a:buFontTx/>
              <a:buChar char="-"/>
            </a:pPr>
            <a:r>
              <a:rPr lang="ru-RU" sz="3200" b="1" kern="150" dirty="0">
                <a:latin typeface="Times New Roman" panose="02020603050405020304" pitchFamily="18" charset="0"/>
                <a:ea typeface="Noto Sans CJK SC"/>
                <a:cs typeface="Lohit Devanagari"/>
              </a:rPr>
              <a:t>профилактика травли и </a:t>
            </a:r>
            <a:r>
              <a:rPr lang="ru-RU" sz="3200" b="1" kern="150" dirty="0" err="1">
                <a:latin typeface="Times New Roman" panose="02020603050405020304" pitchFamily="18" charset="0"/>
                <a:ea typeface="Noto Sans CJK SC"/>
                <a:cs typeface="Lohit Devanagari"/>
              </a:rPr>
              <a:t>буллинга</a:t>
            </a:r>
            <a:r>
              <a:rPr lang="ru-RU" sz="3200" b="1" kern="150" dirty="0">
                <a:latin typeface="Times New Roman" panose="02020603050405020304" pitchFamily="18" charset="0"/>
                <a:ea typeface="Noto Sans CJK SC"/>
                <a:cs typeface="Lohit Devanagari"/>
              </a:rPr>
              <a:t>;</a:t>
            </a:r>
          </a:p>
          <a:p>
            <a:pPr marL="457200" indent="-457200">
              <a:buFontTx/>
              <a:buChar char="-"/>
            </a:pPr>
            <a:r>
              <a:rPr lang="ru-RU" sz="3200" b="1" kern="150" dirty="0">
                <a:latin typeface="Times New Roman" panose="02020603050405020304" pitchFamily="18" charset="0"/>
                <a:ea typeface="Noto Sans CJK SC"/>
                <a:cs typeface="Lohit Devanagari"/>
              </a:rPr>
              <a:t>профилактика дезадаптации;</a:t>
            </a:r>
          </a:p>
          <a:p>
            <a:pPr marL="457200" indent="-457200">
              <a:buFontTx/>
              <a:buChar char="-"/>
            </a:pPr>
            <a:r>
              <a:rPr lang="ru-RU" sz="3200" b="1" kern="150" dirty="0" err="1">
                <a:latin typeface="Times New Roman" panose="02020603050405020304" pitchFamily="18" charset="0"/>
                <a:ea typeface="Noto Sans CJK SC"/>
                <a:cs typeface="Lohit Devanagari"/>
              </a:rPr>
              <a:t>медиабезопасность</a:t>
            </a:r>
            <a:r>
              <a:rPr lang="ru-RU" sz="3200" b="1" kern="150" dirty="0">
                <a:latin typeface="Times New Roman" panose="02020603050405020304" pitchFamily="18" charset="0"/>
                <a:ea typeface="Noto Sans CJK SC"/>
                <a:cs typeface="Lohit Devanagari"/>
              </a:rPr>
              <a:t>;</a:t>
            </a:r>
          </a:p>
          <a:p>
            <a:pPr marL="457200" indent="-457200">
              <a:buFontTx/>
              <a:buChar char="-"/>
            </a:pPr>
            <a:r>
              <a:rPr lang="ru-RU" sz="3200" b="1" kern="150" dirty="0">
                <a:latin typeface="Times New Roman" panose="02020603050405020304" pitchFamily="18" charset="0"/>
                <a:ea typeface="Noto Sans CJK SC"/>
                <a:cs typeface="Lohit Devanagari"/>
              </a:rPr>
              <a:t>профилактика социального пессимизма.</a:t>
            </a:r>
          </a:p>
          <a:p>
            <a:pPr marL="457200" indent="-457200">
              <a:buFontTx/>
              <a:buChar char="-"/>
            </a:pPr>
            <a:endParaRPr lang="ru-RU" sz="3200" b="1" kern="150" dirty="0"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marL="457200" indent="-457200">
              <a:buFontTx/>
              <a:buChar char="-"/>
            </a:pPr>
            <a:endParaRPr lang="ru-RU" sz="3200" b="1" kern="150" dirty="0"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indent="342265" algn="ctr"/>
            <a:endParaRPr lang="ru-RU" sz="3200" b="1" kern="150" dirty="0">
              <a:effectLst/>
              <a:latin typeface="Times New Roman" panose="02020603050405020304" pitchFamily="18" charset="0"/>
              <a:ea typeface="Noto Sans CJK SC"/>
              <a:cs typeface="Lohit Devanagari"/>
            </a:endParaRPr>
          </a:p>
          <a:p>
            <a:pPr indent="342265" algn="just"/>
            <a:endParaRPr lang="ru-RU" sz="1800" kern="150" dirty="0">
              <a:effectLst/>
              <a:latin typeface="Liberation Serif"/>
              <a:ea typeface="Noto Sans CJK SC"/>
              <a:cs typeface="Lohit Devanagari"/>
            </a:endParaRPr>
          </a:p>
          <a:p>
            <a:pPr indent="342265" algn="just"/>
            <a:r>
              <a:rPr lang="en-US" sz="1800" kern="150" dirty="0">
                <a:effectLst/>
                <a:latin typeface="Times New Roman" panose="02020603050405020304" pitchFamily="18" charset="0"/>
                <a:ea typeface="Noto Sans CJK SC"/>
                <a:cs typeface="Lohit Devanagari"/>
              </a:rPr>
              <a:t> </a:t>
            </a:r>
            <a:endParaRPr lang="ru-RU" sz="1800" kern="150" dirty="0">
              <a:effectLst/>
              <a:latin typeface="Liberation Serif"/>
              <a:ea typeface="Noto Sans CJK SC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110329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9A84D-DE07-4BD7-BE65-7C1275DAC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60" y="443060"/>
            <a:ext cx="8229240" cy="661001"/>
          </a:xfrm>
        </p:spPr>
        <p:txBody>
          <a:bodyPr/>
          <a:lstStyle/>
          <a:p>
            <a:r>
              <a:rPr lang="ru-RU" dirty="0"/>
              <a:t>Психологическая готовность к сдаче ГИА: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F5FFC8-5F3A-43F5-9955-88B9C49D885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29840" y="1440360"/>
            <a:ext cx="8046360" cy="39772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E454BB-52CE-48A2-982D-601EEB031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18" y="1440360"/>
            <a:ext cx="7072692" cy="530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5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</TotalTime>
  <Words>295</Words>
  <Application>Microsoft Office PowerPoint</Application>
  <PresentationFormat>Экран (4:3)</PresentationFormat>
  <Paragraphs>82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34</vt:i4>
      </vt:variant>
    </vt:vector>
  </HeadingPairs>
  <TitlesOfParts>
    <vt:vector size="45" baseType="lpstr">
      <vt:lpstr>Arial</vt:lpstr>
      <vt:lpstr>Calibri</vt:lpstr>
      <vt:lpstr>Liberation Sans Narrow</vt:lpstr>
      <vt:lpstr>Liberation Serif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Профориентация:</vt:lpstr>
      <vt:lpstr>Знакомство с профессиями</vt:lpstr>
      <vt:lpstr>Карта профессий</vt:lpstr>
      <vt:lpstr>Презентация PowerPoint</vt:lpstr>
      <vt:lpstr>Психологическая готовность к сдаче ГИА: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Коррекционно-развивающая работа</vt:lpstr>
      <vt:lpstr>Онлайн-и мобильные тренажеры, развивающие игры</vt:lpstr>
      <vt:lpstr>Презентация PowerPoint</vt:lpstr>
      <vt:lpstr>Презентация PowerPoint</vt:lpstr>
      <vt:lpstr>Презентация PowerPoint</vt:lpstr>
      <vt:lpstr>Тренинговые занятия</vt:lpstr>
      <vt:lpstr>Презентация PowerPoint</vt:lpstr>
      <vt:lpstr>Электронный журнал учета видов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Microsoft Office 365 Tims</vt:lpstr>
      <vt:lpstr>Microsoft Office 365 Forms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Лена</dc:creator>
  <dc:description/>
  <cp:lastModifiedBy>Ситникова Наталья Сергеевна</cp:lastModifiedBy>
  <cp:revision>29</cp:revision>
  <dcterms:created xsi:type="dcterms:W3CDTF">2020-04-20T14:21:34Z</dcterms:created>
  <dcterms:modified xsi:type="dcterms:W3CDTF">2020-10-19T17:19:25Z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18</vt:i4>
  </property>
</Properties>
</file>