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2" r:id="rId2"/>
    <p:sldId id="265" r:id="rId3"/>
    <p:sldId id="269" r:id="rId4"/>
    <p:sldId id="257" r:id="rId5"/>
    <p:sldId id="264" r:id="rId6"/>
    <p:sldId id="270" r:id="rId7"/>
    <p:sldId id="263" r:id="rId8"/>
    <p:sldId id="271" r:id="rId9"/>
    <p:sldId id="272" r:id="rId10"/>
    <p:sldId id="273" r:id="rId11"/>
  </p:sldIdLst>
  <p:sldSz cx="9144000" cy="6858000" type="screen4x3"/>
  <p:notesSz cx="6858000" cy="9144000"/>
  <p:embeddedFontLst>
    <p:embeddedFont>
      <p:font typeface="Windsor"/>
      <p:regular r:id="rId12"/>
    </p:embeddedFont>
    <p:embeddedFont>
      <p:font typeface="Candara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-1224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0400" y="499533"/>
            <a:ext cx="6858000" cy="4207933"/>
          </a:xfrm>
        </p:spPr>
        <p:txBody>
          <a:bodyPr anchor="ctr"/>
          <a:lstStyle>
            <a:lvl1pPr algn="ctr">
              <a:defRPr sz="6000">
                <a:solidFill>
                  <a:srgbClr val="53568B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0400" y="4862149"/>
            <a:ext cx="6553200" cy="1665652"/>
          </a:xfrm>
        </p:spPr>
        <p:txBody>
          <a:bodyPr anchor="ctr"/>
          <a:lstStyle>
            <a:lvl1pPr marL="0" indent="0" algn="ctr">
              <a:buNone/>
              <a:defRPr sz="2400" i="1">
                <a:solidFill>
                  <a:srgbClr val="53568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79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89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6143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118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59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07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291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3291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3568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7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12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162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83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307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308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308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1616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1616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12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12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52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318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9868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318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65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779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58329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779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BF8-776A-4E4B-AD6A-F34423A1302A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F7F32-3AA5-4A22-8C7E-9587C8CEC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2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9594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4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9594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87BF8-776A-4E4B-AD6A-F34423A1302A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9894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8894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F7F32-3AA5-4A22-8C7E-9587C8CEC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99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53568B"/>
          </a:solidFill>
          <a:latin typeface="Windsor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rgbClr val="53568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rgbClr val="53568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rgbClr val="53568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53568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53568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disk.yandex.ru/d/-_dmpIWkHFjyE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0409" y="1188776"/>
            <a:ext cx="7513983" cy="2752910"/>
          </a:xfrm>
        </p:spPr>
        <p:txBody>
          <a:bodyPr>
            <a:normAutofit/>
          </a:bodyPr>
          <a:lstStyle/>
          <a:p>
            <a:r>
              <a:rPr lang="ru-RU" sz="4800" dirty="0"/>
              <a:t>«Организация работы пункта</a:t>
            </a:r>
            <a:br>
              <a:rPr lang="ru-RU" sz="4800" dirty="0"/>
            </a:br>
            <a:r>
              <a:rPr lang="ru-RU" sz="4800" dirty="0"/>
              <a:t>психологической помощи»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6A559DE-70C6-40C3-A048-FE68DE71D6FC}"/>
              </a:ext>
            </a:extLst>
          </p:cNvPr>
          <p:cNvSpPr txBox="1"/>
          <p:nvPr/>
        </p:nvSpPr>
        <p:spPr>
          <a:xfrm>
            <a:off x="4345041" y="4289551"/>
            <a:ext cx="490935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Орлова Дарья Владимировна,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педагог-психолог МАОУ «ОЦ «НЬЮТОН»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г.Челябинска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Школы молодого педагога-психолога</a:t>
            </a:r>
          </a:p>
        </p:txBody>
      </p:sp>
    </p:spTree>
    <p:extLst>
      <p:ext uri="{BB962C8B-B14F-4D97-AF65-F5344CB8AC3E}">
        <p14:creationId xmlns:p14="http://schemas.microsoft.com/office/powerpoint/2010/main" val="414681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0409" y="1188776"/>
            <a:ext cx="7513983" cy="2752910"/>
          </a:xfrm>
        </p:spPr>
        <p:txBody>
          <a:bodyPr>
            <a:normAutofit/>
          </a:bodyPr>
          <a:lstStyle/>
          <a:p>
            <a:r>
              <a:rPr lang="ru-RU" sz="4800" dirty="0"/>
              <a:t>«Организация работы пункта</a:t>
            </a:r>
            <a:br>
              <a:rPr lang="ru-RU" sz="4800" dirty="0"/>
            </a:br>
            <a:r>
              <a:rPr lang="ru-RU" sz="4800" dirty="0"/>
              <a:t>психологической помощи»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6A559DE-70C6-40C3-A048-FE68DE71D6FC}"/>
              </a:ext>
            </a:extLst>
          </p:cNvPr>
          <p:cNvSpPr txBox="1"/>
          <p:nvPr/>
        </p:nvSpPr>
        <p:spPr>
          <a:xfrm>
            <a:off x="4345041" y="4289551"/>
            <a:ext cx="490935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Орлова Дарья Владимировна,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педагог-психолог МАОУ «ОЦ «НЬЮТОН»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г.Челябинска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Школы молодого педагога-психолога</a:t>
            </a:r>
          </a:p>
        </p:txBody>
      </p:sp>
    </p:spTree>
    <p:extLst>
      <p:ext uri="{BB962C8B-B14F-4D97-AF65-F5344CB8AC3E}">
        <p14:creationId xmlns:p14="http://schemas.microsoft.com/office/powerpoint/2010/main" val="42424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27E950-DCA3-4625-8DDF-B6FB61C52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ru-RU" sz="4000" dirty="0" smtClean="0">
                <a:latin typeface="Windsor"/>
                <a:cs typeface="Times New Roman" pitchFamily="18" charset="0"/>
              </a:rPr>
              <a:t>Основн</a:t>
            </a:r>
            <a:r>
              <a:rPr lang="ru-RU" sz="4000" dirty="0" smtClean="0">
                <a:latin typeface="Windsor"/>
                <a:cs typeface="Times New Roman" pitchFamily="18" charset="0"/>
              </a:rPr>
              <a:t>ая</a:t>
            </a:r>
            <a:r>
              <a:rPr lang="ru-RU" sz="4000" dirty="0" smtClean="0">
                <a:latin typeface="Windsor"/>
                <a:cs typeface="Times New Roman" pitchFamily="18" charset="0"/>
              </a:rPr>
              <a:t> цель </a:t>
            </a:r>
            <a:r>
              <a:rPr lang="ru-RU" sz="4000" dirty="0">
                <a:latin typeface="Windsor"/>
                <a:cs typeface="Times New Roman" pitchFamily="18" charset="0"/>
              </a:rPr>
              <a:t>работы в период подготовке к ГИА </a:t>
            </a:r>
            <a:endParaRPr lang="ru-RU" sz="4000" dirty="0">
              <a:latin typeface="Windsor"/>
            </a:endParaRPr>
          </a:p>
        </p:txBody>
      </p:sp>
      <p:pic>
        <p:nvPicPr>
          <p:cNvPr id="4" name="Picture 8" descr="http://pstu.ru/_res/news/2224img.jpg">
            <a:extLst>
              <a:ext uri="{FF2B5EF4-FFF2-40B4-BE49-F238E27FC236}">
                <a16:creationId xmlns:a16="http://schemas.microsoft.com/office/drawing/2014/main" xmlns="" id="{F8E9E2B2-884E-4FC4-BC80-4E0739D255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7" r="28424"/>
          <a:stretch/>
        </p:blipFill>
        <p:spPr bwMode="auto"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ketchy line">
            <a:extLst>
              <a:ext uri="{FF2B5EF4-FFF2-40B4-BE49-F238E27FC236}">
                <a16:creationId xmlns:a16="http://schemas.microsoft.com/office/drawing/2014/main" xmlns="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1502A1-C105-411C-8633-5E3B550CD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321" y="2706624"/>
            <a:ext cx="4688333" cy="3938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условий для психологической готовности к экзаменам: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профилактики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экзаменационного стресса и выработки индивидуальной стратегии подготовки к экзаменам каждым учащимся, в зависимости от его типа психофизиологических качеств и индивидуальных особенностей.</a:t>
            </a:r>
          </a:p>
          <a:p>
            <a:pPr marL="0" indent="0">
              <a:buNone/>
            </a:pP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320457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0F35586-1EA9-4E86-B56F-C7E60F4D9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700" dirty="0"/>
              <a:t>Расписание ОГЭ-2022</a:t>
            </a: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D2544F-3D93-4DDB-8265-CFED5A92B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0" i="0" dirty="0">
                <a:effectLst/>
                <a:latin typeface="Times New Roman" pitchFamily="18" charset="0"/>
                <a:cs typeface="Times New Roman" pitchFamily="18" charset="0"/>
              </a:rPr>
              <a:t>20 мая (</a:t>
            </a:r>
            <a:r>
              <a:rPr lang="ru-RU" b="0" i="0" dirty="0" err="1">
                <a:effectLst/>
                <a:latin typeface="Times New Roman" pitchFamily="18" charset="0"/>
                <a:cs typeface="Times New Roman" pitchFamily="18" charset="0"/>
              </a:rPr>
              <a:t>пт</a:t>
            </a:r>
            <a:r>
              <a:rPr lang="ru-RU" b="0" i="0" dirty="0"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иностранные </a:t>
            </a:r>
            <a:r>
              <a:rPr lang="ru-RU" b="0" i="0" dirty="0">
                <a:effectLst/>
                <a:latin typeface="Times New Roman" pitchFamily="18" charset="0"/>
                <a:cs typeface="Times New Roman" pitchFamily="18" charset="0"/>
              </a:rPr>
              <a:t>языки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0" i="0" dirty="0">
                <a:effectLst/>
                <a:latin typeface="Times New Roman" pitchFamily="18" charset="0"/>
                <a:cs typeface="Times New Roman" pitchFamily="18" charset="0"/>
              </a:rPr>
              <a:t>21 мая (</a:t>
            </a:r>
            <a:r>
              <a:rPr lang="ru-RU" b="0" i="0" dirty="0" err="1">
                <a:effectLst/>
                <a:latin typeface="Times New Roman" pitchFamily="18" charset="0"/>
                <a:cs typeface="Times New Roman" pitchFamily="18" charset="0"/>
              </a:rPr>
              <a:t>сб</a:t>
            </a:r>
            <a:r>
              <a:rPr lang="ru-RU" b="0" i="0" dirty="0"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иностранные </a:t>
            </a:r>
            <a:r>
              <a:rPr lang="ru-RU" b="0" i="0" dirty="0">
                <a:effectLst/>
                <a:latin typeface="Times New Roman" pitchFamily="18" charset="0"/>
                <a:cs typeface="Times New Roman" pitchFamily="18" charset="0"/>
              </a:rPr>
              <a:t>языки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0" i="0" dirty="0">
                <a:effectLst/>
                <a:latin typeface="Times New Roman" pitchFamily="18" charset="0"/>
                <a:cs typeface="Times New Roman" pitchFamily="18" charset="0"/>
              </a:rPr>
              <a:t>24 мая (</a:t>
            </a:r>
            <a:r>
              <a:rPr lang="ru-RU" b="0" i="0" dirty="0" err="1">
                <a:effectLst/>
                <a:latin typeface="Times New Roman" pitchFamily="18" charset="0"/>
                <a:cs typeface="Times New Roman" pitchFamily="18" charset="0"/>
              </a:rPr>
              <a:t>вт</a:t>
            </a:r>
            <a:r>
              <a:rPr lang="ru-RU" b="0" i="0" dirty="0"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математика</a:t>
            </a:r>
            <a:r>
              <a:rPr lang="ru-RU" b="0" i="0" dirty="0">
                <a:effectLst/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0" i="0" dirty="0">
                <a:effectLst/>
                <a:latin typeface="Times New Roman" pitchFamily="18" charset="0"/>
                <a:cs typeface="Times New Roman" pitchFamily="18" charset="0"/>
              </a:rPr>
              <a:t>27 мая (</a:t>
            </a:r>
            <a:r>
              <a:rPr lang="ru-RU" b="0" i="0" dirty="0" err="1">
                <a:effectLst/>
                <a:latin typeface="Times New Roman" pitchFamily="18" charset="0"/>
                <a:cs typeface="Times New Roman" pitchFamily="18" charset="0"/>
              </a:rPr>
              <a:t>пт</a:t>
            </a:r>
            <a:r>
              <a:rPr lang="ru-RU" b="0" i="0" dirty="0"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обществознание</a:t>
            </a:r>
            <a:r>
              <a:rPr lang="ru-RU" b="0" i="0" dirty="0">
                <a:effectLst/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0" i="0" dirty="0">
                <a:effectLst/>
                <a:latin typeface="Times New Roman" pitchFamily="18" charset="0"/>
                <a:cs typeface="Times New Roman" pitchFamily="18" charset="0"/>
              </a:rPr>
              <a:t>1 июня (ср)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история</a:t>
            </a:r>
            <a:r>
              <a:rPr lang="ru-RU" b="0" i="0" dirty="0">
                <a:effectLst/>
                <a:latin typeface="Times New Roman" pitchFamily="18" charset="0"/>
                <a:cs typeface="Times New Roman" pitchFamily="18" charset="0"/>
              </a:rPr>
              <a:t>, физика, биология, химия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0" i="0" dirty="0">
                <a:effectLst/>
                <a:latin typeface="Times New Roman" pitchFamily="18" charset="0"/>
                <a:cs typeface="Times New Roman" pitchFamily="18" charset="0"/>
              </a:rPr>
              <a:t>7 июня (</a:t>
            </a:r>
            <a:r>
              <a:rPr lang="ru-RU" b="0" i="0" dirty="0" err="1">
                <a:effectLst/>
                <a:latin typeface="Times New Roman" pitchFamily="18" charset="0"/>
                <a:cs typeface="Times New Roman" pitchFamily="18" charset="0"/>
              </a:rPr>
              <a:t>вт</a:t>
            </a:r>
            <a:r>
              <a:rPr lang="ru-RU" b="0" i="0" dirty="0"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биология</a:t>
            </a:r>
            <a:r>
              <a:rPr lang="ru-RU" b="0" i="0" dirty="0">
                <a:effectLst/>
                <a:latin typeface="Times New Roman" pitchFamily="18" charset="0"/>
                <a:cs typeface="Times New Roman" pitchFamily="18" charset="0"/>
              </a:rPr>
              <a:t>, информатика и ИКТ, география, химия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0" i="0" dirty="0">
                <a:effectLst/>
                <a:latin typeface="Times New Roman" pitchFamily="18" charset="0"/>
                <a:cs typeface="Times New Roman" pitchFamily="18" charset="0"/>
              </a:rPr>
              <a:t>10 июня (</a:t>
            </a:r>
            <a:r>
              <a:rPr lang="ru-RU" b="0" i="0" dirty="0" err="1">
                <a:effectLst/>
                <a:latin typeface="Times New Roman" pitchFamily="18" charset="0"/>
                <a:cs typeface="Times New Roman" pitchFamily="18" charset="0"/>
              </a:rPr>
              <a:t>пт</a:t>
            </a:r>
            <a:r>
              <a:rPr lang="ru-RU" b="0" i="0" dirty="0"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литература</a:t>
            </a:r>
            <a:r>
              <a:rPr lang="ru-RU" b="0" i="0" dirty="0">
                <a:effectLst/>
                <a:latin typeface="Times New Roman" pitchFamily="18" charset="0"/>
                <a:cs typeface="Times New Roman" pitchFamily="18" charset="0"/>
              </a:rPr>
              <a:t>, физика, информатика и ИКТ, география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0" i="0" dirty="0">
                <a:effectLst/>
                <a:latin typeface="Times New Roman" pitchFamily="18" charset="0"/>
                <a:cs typeface="Times New Roman" pitchFamily="18" charset="0"/>
              </a:rPr>
              <a:t>15 июня (ср)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русский </a:t>
            </a:r>
            <a:r>
              <a:rPr lang="ru-RU" b="0" i="0" dirty="0">
                <a:effectLst/>
                <a:latin typeface="Times New Roman" pitchFamily="18" charset="0"/>
                <a:cs typeface="Times New Roman" pitchFamily="18" charset="0"/>
              </a:rPr>
              <a:t>язык</a:t>
            </a:r>
          </a:p>
        </p:txBody>
      </p:sp>
    </p:spTree>
    <p:extLst>
      <p:ext uri="{BB962C8B-B14F-4D97-AF65-F5344CB8AC3E}">
        <p14:creationId xmlns:p14="http://schemas.microsoft.com/office/powerpoint/2010/main" val="167213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0F35586-1EA9-4E86-B56F-C7E60F4D9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700" dirty="0"/>
              <a:t>Расписание ЕГЭ-2022</a:t>
            </a: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D2544F-3D93-4DDB-8265-CFED5A92B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Autofit/>
          </a:bodyPr>
          <a:lstStyle/>
          <a:p>
            <a:r>
              <a:rPr lang="ru-RU" b="0" i="0" dirty="0">
                <a:effectLst/>
                <a:latin typeface="Times New Roman" pitchFamily="18" charset="0"/>
                <a:cs typeface="Times New Roman" pitchFamily="18" charset="0"/>
              </a:rPr>
              <a:t>26 мая — география, литература, 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химия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0" i="0" dirty="0">
                <a:effectLst/>
                <a:latin typeface="Times New Roman" pitchFamily="18" charset="0"/>
                <a:cs typeface="Times New Roman" pitchFamily="18" charset="0"/>
              </a:rPr>
              <a:t>30 и 31 мая — русский 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язык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0" i="0" dirty="0">
                <a:effectLst/>
                <a:latin typeface="Times New Roman" pitchFamily="18" charset="0"/>
                <a:cs typeface="Times New Roman" pitchFamily="18" charset="0"/>
              </a:rPr>
              <a:t>2 июня — математика (профильный уровень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0" i="0" dirty="0">
                <a:effectLst/>
                <a:latin typeface="Times New Roman" pitchFamily="18" charset="0"/>
                <a:cs typeface="Times New Roman" pitchFamily="18" charset="0"/>
              </a:rPr>
              <a:t>3 июня — математика (базовый уровень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0" i="0" dirty="0">
                <a:effectLst/>
                <a:latin typeface="Times New Roman" pitchFamily="18" charset="0"/>
                <a:cs typeface="Times New Roman" pitchFamily="18" charset="0"/>
              </a:rPr>
              <a:t>6 июня — история, 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физика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0" i="0" dirty="0">
                <a:effectLst/>
                <a:latin typeface="Times New Roman" pitchFamily="18" charset="0"/>
                <a:cs typeface="Times New Roman" pitchFamily="18" charset="0"/>
              </a:rPr>
              <a:t>9 июня — 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обществознание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0" i="0" dirty="0">
                <a:effectLst/>
                <a:latin typeface="Times New Roman" pitchFamily="18" charset="0"/>
                <a:cs typeface="Times New Roman" pitchFamily="18" charset="0"/>
              </a:rPr>
              <a:t>14 июня — биология, иностранные языки (письменная часть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0" i="0" dirty="0">
                <a:effectLst/>
                <a:latin typeface="Times New Roman" pitchFamily="18" charset="0"/>
                <a:cs typeface="Times New Roman" pitchFamily="18" charset="0"/>
              </a:rPr>
              <a:t>16 и 17 июня — иностранные языки («говорение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»)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0" i="0" dirty="0">
                <a:effectLst/>
                <a:latin typeface="Times New Roman" pitchFamily="18" charset="0"/>
                <a:cs typeface="Times New Roman" pitchFamily="18" charset="0"/>
              </a:rPr>
              <a:t>20 и 21 июня — информатика и ИКТ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76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27E950-DCA3-4625-8DDF-B6FB61C52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360" y="596689"/>
            <a:ext cx="7886700" cy="3975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Деятельность пункта </a:t>
            </a:r>
            <a:r>
              <a:rPr lang="ru-RU"/>
              <a:t>психологической помощи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1502A1-C105-411C-8633-5E3B550CD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49" y="1678118"/>
            <a:ext cx="8282711" cy="4679467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направлена на обеспечение стабильной эмоционально-волевой регуляции участников образовательного процесса в период проведения государственной итоговой аттестации.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30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3" y="401955"/>
            <a:ext cx="711517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D30EE0-F487-4402-97E2-EEB3822C5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72" y="1630017"/>
            <a:ext cx="7886700" cy="40286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>
              <a:latin typeface="Windsor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"/>
            <a:ext cx="4919122" cy="653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54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Аналитический отчет о работе ППП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Территориальное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расположении ППП: образовательное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учреждение.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Информационная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справка о кадровом составе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ППП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Анализ выполнения поставленных целей и задач перед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ППП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Перечень и ранжирование запросов от участников государственной итоговой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аттестации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Анализ работы специалистов по запросам участников государственной итоговой аттестации с указанием причин запроса, результатами деятельности, возникшими проблемами,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рекомендациями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Примененные методики (автор, название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Сводная таблица «Статистический анализ результатов деятельности ППП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60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Методические материалы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https://disk.yandex.ru/d</a:t>
            </a:r>
            <a:r>
              <a:rPr lang="en-US" dirty="0" smtClean="0">
                <a:hlinkClick r:id="rId2"/>
              </a:rPr>
              <a:t>/-_dmpIWkHFjyEA</a:t>
            </a:r>
            <a:r>
              <a:rPr lang="ru-RU" dirty="0" smtClean="0"/>
              <a:t> 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Социальный педагог\Desktop\ГМО шмп\2022 13.04\75676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760" y="3162300"/>
            <a:ext cx="3482225" cy="344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40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ndara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700</TotalTime>
  <Words>201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Windsor</vt:lpstr>
      <vt:lpstr>Times New Roman</vt:lpstr>
      <vt:lpstr>Wingdings</vt:lpstr>
      <vt:lpstr>Candara</vt:lpstr>
      <vt:lpstr>Тема Office</vt:lpstr>
      <vt:lpstr>«Организация работы пункта психологической помощи»</vt:lpstr>
      <vt:lpstr>Основная цель работы в период подготовке к ГИА </vt:lpstr>
      <vt:lpstr>Расписание ОГЭ-2022</vt:lpstr>
      <vt:lpstr>Расписание ЕГЭ-2022</vt:lpstr>
      <vt:lpstr>Деятельность пункта психологической помощи</vt:lpstr>
      <vt:lpstr>Презентация PowerPoint</vt:lpstr>
      <vt:lpstr>Презентация PowerPoint</vt:lpstr>
      <vt:lpstr>Аналитический отчет о работе ППП</vt:lpstr>
      <vt:lpstr>Методические материалы</vt:lpstr>
      <vt:lpstr>«Организация работы пункта психологической помощи»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Рустам Бегалиев</dc:creator>
  <cp:lastModifiedBy>1</cp:lastModifiedBy>
  <cp:revision>62</cp:revision>
  <dcterms:created xsi:type="dcterms:W3CDTF">2017-01-28T03:39:37Z</dcterms:created>
  <dcterms:modified xsi:type="dcterms:W3CDTF">2022-04-13T04:56:40Z</dcterms:modified>
</cp:coreProperties>
</file>