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2" r:id="rId12"/>
    <p:sldId id="266" r:id="rId13"/>
    <p:sldId id="267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73710" autoAdjust="0"/>
  </p:normalViewPr>
  <p:slideViewPr>
    <p:cSldViewPr>
      <p:cViewPr varScale="1">
        <p:scale>
          <a:sx n="75" d="100"/>
          <a:sy n="75" d="100"/>
        </p:scale>
        <p:origin x="-93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431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60B4B-A415-4754-A237-86EE3910C41E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091133-8533-482D-846A-D10DB5577CF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Социальный интеллект / </a:t>
            </a:r>
            <a:r>
              <a:rPr lang="en-US" dirty="0" smtClean="0"/>
              <a:t>Social intelligence </a:t>
            </a:r>
            <a:r>
              <a:rPr lang="ru-RU" dirty="0" smtClean="0"/>
              <a:t>– интегральная интеллектуальная способность, определяющая успешность общения и социальной адаптации, которая объединяет и регулирует познавательные процессы, связанные с отражением социальных объектов (человека как партнера по общению или группы людей).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Энциклопедический психологический словарь-справочник. 1000 понятий определений терминов. Минск.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Харвест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2021 г.. Александрова Р.А., Бакланова Е.А., Баранов Е.Г.,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Веракса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А.Н. и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соавт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Эмоциональный интеллект / </a:t>
            </a:r>
            <a:r>
              <a:rPr lang="ru-RU" dirty="0" err="1" smtClean="0"/>
              <a:t>emotional</a:t>
            </a:r>
            <a:r>
              <a:rPr lang="ru-RU" dirty="0" smtClean="0"/>
              <a:t> </a:t>
            </a:r>
            <a:r>
              <a:rPr lang="ru-RU" dirty="0" err="1" smtClean="0"/>
              <a:t>intelligence</a:t>
            </a:r>
            <a:r>
              <a:rPr lang="ru-RU" dirty="0" smtClean="0"/>
              <a:t> — сумма навыков и способностей человека распознавать эмоции, понимать намерения, мотивацию и желания других людей и свои собственные, а также способность управлять своими эмоциями и эмоциями других людей в целях решения практических задач [</a:t>
            </a:r>
            <a:r>
              <a:rPr lang="ru-RU" dirty="0" err="1" smtClean="0"/>
              <a:t>Smith</a:t>
            </a:r>
            <a:r>
              <a:rPr lang="ru-RU" dirty="0" smtClean="0"/>
              <a:t>, M.K. (2002)]. Относится к гибким навыкам.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Психологическая наблюдательность чаще всего в современной психологии рассматривается, как способность точно понимать индивидуально-психологические особенности другого человека по его внешности и невербальному поведению (Е.В. Морозова, 1995, И.В.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Кулькова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1996 и др.).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Психологическая наблюдательность предполагает наличие у наблюдателя хорошо развитых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перцептивных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эмпатийных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когнитивных и прогностических компонентов психики. Иными словами включает в себя умение воспринимать, чувствовать, понимать и предвидеть поведение другого человека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Регуш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Л.А., 1996).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Социальная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эмпатия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может рассматриваться как механизм социального восприятия (социальной перцепции), представляющий собой эмоциональное сопереживание другому человеку. Она проявляется в форме отклика одного человека на переживание другого.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91133-8533-482D-846A-D10DB5577CFE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Ребятам</a:t>
            </a:r>
            <a:r>
              <a:rPr lang="ru-RU" baseline="0" dirty="0" smtClean="0"/>
              <a:t> просто нужно повернуть голову в одну сторону, но при этом никаких сигналов подавать нельзя. Ни руками, не звуками и т.д.</a:t>
            </a:r>
          </a:p>
          <a:p>
            <a:r>
              <a:rPr lang="ru-RU" baseline="0" dirty="0" smtClean="0"/>
              <a:t>Фиксировать на листке можно: с кем играл; совпало / не совпало.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91133-8533-482D-846A-D10DB5577CFE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Ответы: </a:t>
            </a:r>
          </a:p>
          <a:p>
            <a:r>
              <a:rPr lang="ru-RU" dirty="0" smtClean="0"/>
              <a:t>Раздражение, желание получить, наконец, результат. </a:t>
            </a:r>
          </a:p>
          <a:p>
            <a:r>
              <a:rPr lang="ru-RU" dirty="0" smtClean="0"/>
              <a:t>Убежденность в том, что сказано достаточно. </a:t>
            </a:r>
          </a:p>
          <a:p>
            <a:r>
              <a:rPr lang="ru-RU" dirty="0" smtClean="0"/>
              <a:t>Усталость. </a:t>
            </a:r>
          </a:p>
          <a:p>
            <a:r>
              <a:rPr lang="ru-RU" dirty="0" smtClean="0"/>
              <a:t>Неуверенность, желание получить поддержку. </a:t>
            </a:r>
          </a:p>
          <a:p>
            <a:r>
              <a:rPr lang="ru-RU" dirty="0" smtClean="0"/>
              <a:t>Сожаление, чувство вины, (возмущение). </a:t>
            </a:r>
          </a:p>
          <a:p>
            <a:r>
              <a:rPr lang="ru-RU" dirty="0" smtClean="0"/>
              <a:t>Перегруженность работой, нехватка времени. </a:t>
            </a:r>
          </a:p>
          <a:p>
            <a:r>
              <a:rPr lang="ru-RU" dirty="0" smtClean="0"/>
              <a:t>Восхищение, зависть. </a:t>
            </a:r>
          </a:p>
          <a:p>
            <a:r>
              <a:rPr lang="ru-RU" dirty="0" smtClean="0"/>
              <a:t>Упадок духа, желание "выйти из игры". </a:t>
            </a:r>
          </a:p>
          <a:p>
            <a:r>
              <a:rPr lang="ru-RU" dirty="0" smtClean="0"/>
              <a:t>Горечь, обида. </a:t>
            </a:r>
          </a:p>
          <a:p>
            <a:r>
              <a:rPr lang="ru-RU" dirty="0" smtClean="0"/>
              <a:t>Скептицизм, сомнение.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91133-8533-482D-846A-D10DB5577CFE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Можно усложнить игру. Сделать так,</a:t>
            </a:r>
            <a:r>
              <a:rPr lang="ru-RU" baseline="0" dirty="0" smtClean="0"/>
              <a:t> чтобы никто не знал, кто контрабандист, кроме самих контрабандистов. Для этого нужно раздать листочки с ролями. В этом случае в обсуждении процесса игры можно предложить высказать предположения о контрабандистах сначала всем туристам, а только потом таможенникам.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91133-8533-482D-846A-D10DB5577CFE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Пример: </a:t>
            </a:r>
          </a:p>
          <a:p>
            <a:r>
              <a:rPr lang="ru-RU" dirty="0" smtClean="0"/>
              <a:t>1ый</a:t>
            </a:r>
            <a:r>
              <a:rPr lang="ru-RU" baseline="0" dirty="0" smtClean="0"/>
              <a:t> ребенок: мое настроение похоже на серый цвет. Настроение моего соседа (2ой ребенок), как мне кажется, похоже на синий цвет.</a:t>
            </a:r>
          </a:p>
          <a:p>
            <a:r>
              <a:rPr lang="ru-RU" baseline="0" dirty="0" smtClean="0"/>
              <a:t>2ой ребенок: мое настроение похоже на красный цвет. Настроение моего соседа (3ий ребенок), на мой взгляд, похоже на белый цвет.</a:t>
            </a:r>
          </a:p>
          <a:p>
            <a:r>
              <a:rPr lang="ru-RU" baseline="0" dirty="0" smtClean="0"/>
              <a:t>3ий ребенок: мое настроение белого цвета. Настроение моего соседа (4ый ребенок) похоже на фиолетовый цвет.</a:t>
            </a:r>
          </a:p>
          <a:p>
            <a:r>
              <a:rPr lang="ru-RU" baseline="0" dirty="0" smtClean="0"/>
              <a:t>И т.д.</a:t>
            </a:r>
          </a:p>
          <a:p>
            <a:r>
              <a:rPr lang="ru-RU" baseline="0" dirty="0" smtClean="0"/>
              <a:t>Если группа знакома, то используются имена.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91133-8533-482D-846A-D10DB5577CFE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В ходе упражнения участники получают возможность поставить себя на место другого человека. В ходе обсуждения нередко возникает идея о том, что в определенный момент характер следующего движения партнера становится понятным еще до того, как партнер начнет его выполнение.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/>
              <a:t>Вариация на упражнение «Зеркало»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Сейчас мы предлагаем выполнить несколько несложных заданий, точнее - сымитировать их выполнение. Внимательно прослушайте задания. Их всего четыре. Задания следующие: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 пришиваем пуговицу;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 собираемся в дорогу;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 печем пирог;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4) выступаем в цирке.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Особенность этих заданий в том, что каждое из них вы будете выполнять попарно, причем напарники встанут друг против друга, и один из них станет на время зеркалом, т.е. будет копировать все движения своего партнера. Затем партнеры меняются ролями. Но сначала давайте разобьемся на пары. Пожалуйста. Пары готовы, приступаем к заданиям. Итак, все пары по очереди выполняют задания по своему выбору. Один из них - исполнитель, а другой - его зеркальное отражение, подражающее всем движениям исполнителя. Остальные участники группы - зрители, они наблюдают за игрой пары и выставляют партнеру, играющему роль зеркала, оценку за артистизм. Затем партнеры в паре меняются ролями. Пары по очереди меняются, таким образом перед группой выступают все ее участники. Каждый выступает в двух ролях: в роли исполнителя и в роли зеркала. Группа оценивает актеров, играющих роль зеркала, по пятибалльной системе. Затем оценки всех участников будут суммироваться и каждый сможет узнать об успешности своей работы в роли зеркала. Итак, начинаем представление. Пожалуйста. Спасибо. Подведем итоги. Каждый участник вычисляет для себя суммарную групповую оценку, полученную им в роли зеркала. </a:t>
            </a:r>
          </a:p>
          <a:p>
            <a:r>
              <a:rPr lang="en-US" dirty="0" smtClean="0"/>
              <a:t>https://azps.ru/training/2/trn39.html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91133-8533-482D-846A-D10DB5577CFE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 зависимости от конкретной</a:t>
            </a:r>
            <a:r>
              <a:rPr lang="ru-RU" baseline="0" dirty="0" smtClean="0"/>
              <a:t> цели обсуждение данного упражнения может проходит по-разному. В контексте развития </a:t>
            </a:r>
            <a:r>
              <a:rPr lang="ru-RU" baseline="0" dirty="0" err="1" smtClean="0"/>
              <a:t>эмпатии</a:t>
            </a:r>
            <a:r>
              <a:rPr lang="ru-RU" baseline="0" dirty="0" smtClean="0"/>
              <a:t> достаточно демонстрации «скрытых» и демонстрируемых чувств. Если стоит задача развития и коммуникативных навыков (например, навыков прогнозирования и понимания поведения другого человека), то можно в обсуждение добавить вопрос «Какие выводы можно сделать из этого упражнения (опыта)». </a:t>
            </a:r>
          </a:p>
          <a:p>
            <a:r>
              <a:rPr lang="ru-RU" b="1" baseline="0" dirty="0" smtClean="0"/>
              <a:t>Основные идеи, которые могут прозвучать (психолог может озвучить сам в ходе обсуждения):</a:t>
            </a:r>
          </a:p>
          <a:p>
            <a:r>
              <a:rPr lang="ru-RU" baseline="0" dirty="0" smtClean="0"/>
              <a:t>Все иногда показывают не то, что чувствуют.</a:t>
            </a:r>
          </a:p>
          <a:p>
            <a:r>
              <a:rPr lang="ru-RU" dirty="0" smtClean="0"/>
              <a:t>«Скрытые» эмоции влияют на состояние и поведение человека.</a:t>
            </a:r>
          </a:p>
          <a:p>
            <a:r>
              <a:rPr lang="ru-RU" dirty="0" smtClean="0"/>
              <a:t>«Скрытые» эмоции могут быть причиной «непонятного», «странного» поведения человека.</a:t>
            </a:r>
          </a:p>
          <a:p>
            <a:r>
              <a:rPr lang="ru-RU" dirty="0" smtClean="0"/>
              <a:t>«Скрытые» эмоции оказывают</a:t>
            </a:r>
            <a:r>
              <a:rPr lang="ru-RU" baseline="0" dirty="0" smtClean="0"/>
              <a:t> сильное влияние на дальнейшие отношения с человеком.</a:t>
            </a:r>
          </a:p>
          <a:p>
            <a:r>
              <a:rPr lang="ru-RU" baseline="0" dirty="0" smtClean="0"/>
              <a:t>И т.д.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91133-8533-482D-846A-D10DB5577CFE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Примеры признаков: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Цвет волос, глаз, одежды;</a:t>
            </a:r>
            <a:r>
              <a:rPr lang="ru-RU" baseline="0" dirty="0" smtClean="0"/>
              <a:t> по определенному типу одежды, обуви, наличию / отсутствию украшений и т.д.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Если группа хорошо знакома, то можно и по интересам и увлечениям, предпочтениям, наличию братьев / сестер, домашних животных и т.д.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91133-8533-482D-846A-D10DB5577CFE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Усложненный вариант</a:t>
            </a:r>
          </a:p>
          <a:p>
            <a:pPr fontAlgn="base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Группа разбивается на пары. В каждой паре один вначале играет роль "натурщика", второй -"скульптора", затем они меняются ролями. Исходное положение: "скульпторы" стоят спиной к "натурщикам". По первому сигналу руководителя занятия "натурщики" принимают определенную позу и мимическое выражение , по второму сигналу -"скульпторы" поворачиваются и в течение 5 секунд рассматривают своих партнеров. По третьему сигналу "скульпторы" отворачиваются, а "натурщики" быстро меняют свою позу. По новой команде руководителя занятия "скульпторы" подходят к "натурщикам" и начинают "лепить" исходные позы и мимику. Упражнение может быть выполнено и коллективно. В этом случае выделяются 2-3 "натурщика", а остальные члены группы выступают в роли "скульпторов" и восстанавливают исходные позы совместными усилиями.</a:t>
            </a:r>
          </a:p>
          <a:p>
            <a:pPr fontAlgn="base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Упражнение можно усложнить следующим образом. Из группы выбирается один "скульптор". Руководитель произносит команду "Замерли" и вся группа неподвижно застывает.</a:t>
            </a:r>
          </a:p>
          <a:p>
            <a:pPr fontAlgn="base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Каждый должен запомнить принятую им позу и мимику, а "скульптор" пытается запомнить позу и мимику всех. Через определенный промежуток времени (его продолжительность определяет ведущий, обычно в интервале 1 -2 минуты, в зависимости от величины группы), внимательно запечатлев мизансцену, "скульптор"отворачивается. В это время (около 10 сек.) участники делают несколько изменений в своих позах, мимике, одежде. После того, как изменения внесены, "скульптор" вновь поворачивается к группе. Его задача - обнаружить эти перемены.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91133-8533-482D-846A-D10DB5577CFE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</a:t>
            </a:r>
            <a:r>
              <a:rPr lang="ru-RU" baseline="0" dirty="0" smtClean="0"/>
              <a:t> процессе выполнения нужно проиграть ситуацию реально, а не просто представить, как бы они договаривались. </a:t>
            </a:r>
            <a:r>
              <a:rPr lang="ru-RU" dirty="0" smtClean="0"/>
              <a:t>Время</a:t>
            </a:r>
            <a:r>
              <a:rPr lang="ru-RU" baseline="0" dirty="0" smtClean="0"/>
              <a:t> на выполнение по условиям упражнения не ограничено. Однако исходя из специфик группы, можно делать ограничение (но не менее 10-15 минут). </a:t>
            </a:r>
            <a:r>
              <a:rPr lang="ru-RU" dirty="0" smtClean="0"/>
              <a:t>После завершения упражнения происходит</a:t>
            </a:r>
            <a:r>
              <a:rPr lang="ru-RU" baseline="0" dirty="0" smtClean="0"/>
              <a:t> обсуждение. Примерные вопросы:</a:t>
            </a:r>
          </a:p>
          <a:p>
            <a:r>
              <a:rPr lang="ru-RU" baseline="0" dirty="0" smtClean="0"/>
              <a:t>Удалось ли договориться? Расскажите, как проходил процесс взаимодействия. Что помогло Вам прийти к единому решению? </a:t>
            </a:r>
          </a:p>
          <a:p>
            <a:r>
              <a:rPr lang="ru-RU" baseline="0" dirty="0" smtClean="0"/>
              <a:t>После данного упражнения можно выходить на тему ролей в группе. Тогда следует задать вопросы по типу:</a:t>
            </a:r>
          </a:p>
          <a:p>
            <a:r>
              <a:rPr lang="ru-RU" baseline="0" dirty="0" smtClean="0"/>
              <a:t>Кто проявлял инициативу во взаимодействии? Кто просто соглашался с решением? Как преодолевали затруднения в процессе обсуждения? И т.д.</a:t>
            </a:r>
          </a:p>
          <a:p>
            <a:r>
              <a:rPr lang="ru-RU" baseline="0" dirty="0" smtClean="0"/>
              <a:t>Комментарий: Чаще всего справляются быстро те группы, в которых один человек принимает решение, а все остальные просто соглашаются. Это тоже необходимо проговорить.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91133-8533-482D-846A-D10DB5577CFE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Рефлексия и обсуждения не обязательны.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91133-8533-482D-846A-D10DB5577CFE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91133-8533-482D-846A-D10DB5577CFE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84784"/>
            <a:ext cx="7772400" cy="20882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Развитие психологической </a:t>
            </a:r>
            <a:r>
              <a:rPr lang="ru-RU" sz="3600" dirty="0" err="1" smtClean="0"/>
              <a:t>сензитивности</a:t>
            </a:r>
            <a:r>
              <a:rPr lang="ru-RU" sz="3600" dirty="0" smtClean="0"/>
              <a:t> (наблюдательности) </a:t>
            </a:r>
            <a:br>
              <a:rPr lang="ru-RU" sz="3600" dirty="0" smtClean="0"/>
            </a:br>
            <a:r>
              <a:rPr lang="ru-RU" sz="3600" dirty="0" smtClean="0"/>
              <a:t>и </a:t>
            </a:r>
            <a:r>
              <a:rPr lang="ru-RU" sz="3600" dirty="0" err="1" smtClean="0"/>
              <a:t>эмпатии</a:t>
            </a:r>
            <a:r>
              <a:rPr lang="ru-RU" sz="3600" dirty="0" smtClean="0"/>
              <a:t> у подростков (7-8 класс)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15816" y="4509120"/>
            <a:ext cx="5680720" cy="1176536"/>
          </a:xfrm>
        </p:spPr>
        <p:txBody>
          <a:bodyPr>
            <a:normAutofit/>
          </a:bodyPr>
          <a:lstStyle/>
          <a:p>
            <a:pPr algn="r"/>
            <a:r>
              <a:rPr lang="ru-RU" sz="2000" dirty="0" smtClean="0"/>
              <a:t>Педагог-психолог: Жукова Наталья Юрьевна, </a:t>
            </a:r>
          </a:p>
          <a:p>
            <a:pPr algn="r"/>
            <a:r>
              <a:rPr lang="ru-RU" sz="2000" dirty="0" smtClean="0"/>
              <a:t>МБОУ «Школа-интернат спортивного профиля       г. Челябинска»</a:t>
            </a:r>
            <a:endParaRPr lang="ru-RU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Упражнение «Угадай признак»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Цель – развитие психологической наблюдательности.</a:t>
            </a:r>
          </a:p>
          <a:p>
            <a:r>
              <a:rPr lang="ru-RU" dirty="0" smtClean="0"/>
              <a:t>Навыки: выделение общей и конкретной информации из контекста.</a:t>
            </a:r>
          </a:p>
          <a:p>
            <a:r>
              <a:rPr lang="ru-RU" dirty="0" smtClean="0"/>
              <a:t>Ход упражнения: </a:t>
            </a:r>
          </a:p>
          <a:p>
            <a:pPr marL="0" indent="0">
              <a:buNone/>
            </a:pPr>
            <a:r>
              <a:rPr lang="ru-RU" dirty="0" smtClean="0"/>
              <a:t>Выбирается доброволец, который будет распознавать признак по которому остальные участники группы разделятся на подгруппы. Когда доброволец покинет помещение группа должна выбрать один признак и разделиться. Далее доброволец  входит в класс, внимательно изучает подгруппы и высказывает предположение о признаке.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Подборка упражнений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fontAlgn="base">
              <a:buNone/>
            </a:pPr>
            <a:r>
              <a:rPr lang="ru-RU" dirty="0" smtClean="0"/>
              <a:t>Упражнения на развитие наблюдательности</a:t>
            </a:r>
            <a:endParaRPr lang="ru-RU" dirty="0" smtClean="0"/>
          </a:p>
          <a:p>
            <a:pPr fontAlgn="base"/>
            <a:r>
              <a:rPr lang="ru-RU" dirty="0" smtClean="0"/>
              <a:t>Несколько человек выстраиваются в ряд. Испытуемый входит в аудиторию и рассматривает их 15 сек. После чего он выходит из комнаты. В это время стоящие меняются местами, одеждой, изменяют позы и </a:t>
            </a:r>
            <a:r>
              <a:rPr lang="ru-RU" dirty="0" smtClean="0"/>
              <a:t>др. Задача </a:t>
            </a:r>
            <a:r>
              <a:rPr lang="ru-RU" dirty="0" smtClean="0"/>
              <a:t>испытуемого - устранить внесенные </a:t>
            </a:r>
            <a:r>
              <a:rPr lang="ru-RU" dirty="0" smtClean="0"/>
              <a:t>изменения. Время </a:t>
            </a:r>
            <a:r>
              <a:rPr lang="ru-RU" dirty="0" smtClean="0"/>
              <a:t>экспозиции от упражнения к упражнению должно уменьшаться.</a:t>
            </a:r>
          </a:p>
          <a:p>
            <a:pPr fontAlgn="base"/>
            <a:endParaRPr lang="ru-RU" dirty="0" smtClean="0"/>
          </a:p>
          <a:p>
            <a:pPr fontAlgn="base"/>
            <a:r>
              <a:rPr lang="ru-RU" dirty="0" smtClean="0"/>
              <a:t>Испытуемый </a:t>
            </a:r>
            <a:r>
              <a:rPr lang="ru-RU" dirty="0" smtClean="0"/>
              <a:t>в течение 15-20 сек. внимательно смотрит на своих товарищей, а затем выходит из аудитории. Во время его отсутствия члены группы пересаживаются на другие </a:t>
            </a:r>
            <a:r>
              <a:rPr lang="ru-RU" dirty="0" smtClean="0"/>
              <a:t>места. По </a:t>
            </a:r>
            <a:r>
              <a:rPr lang="ru-RU" dirty="0" smtClean="0"/>
              <a:t>возвращению в аудиторию испытуемый должен указать на происшедшие перемещения.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09120"/>
          </a:xfrm>
        </p:spPr>
        <p:txBody>
          <a:bodyPr>
            <a:normAutofit fontScale="62500" lnSpcReduction="20000"/>
          </a:bodyPr>
          <a:lstStyle/>
          <a:p>
            <a:pPr fontAlgn="base">
              <a:buNone/>
            </a:pPr>
            <a:r>
              <a:rPr lang="ru-RU" b="1" dirty="0" smtClean="0"/>
              <a:t>Упражнение «Зеркало молчащее и </a:t>
            </a:r>
            <a:r>
              <a:rPr lang="ru-RU" b="1" dirty="0" smtClean="0"/>
              <a:t>говорящее»</a:t>
            </a:r>
            <a:endParaRPr lang="ru-RU" b="1" dirty="0" smtClean="0"/>
          </a:p>
          <a:p>
            <a:pPr fontAlgn="base"/>
            <a:r>
              <a:rPr lang="ru-RU" dirty="0" smtClean="0"/>
              <a:t> </a:t>
            </a:r>
            <a:r>
              <a:rPr lang="ru-RU" dirty="0" smtClean="0"/>
              <a:t>Цель</a:t>
            </a:r>
            <a:r>
              <a:rPr lang="ru-RU" dirty="0" smtClean="0"/>
              <a:t>: развитие навыков вербальной и невербальной </a:t>
            </a:r>
            <a:r>
              <a:rPr lang="ru-RU" dirty="0" err="1" smtClean="0"/>
              <a:t>эмпатии</a:t>
            </a:r>
            <a:r>
              <a:rPr lang="ru-RU" dirty="0" smtClean="0"/>
              <a:t> и экспрессии, обратная связь.</a:t>
            </a:r>
          </a:p>
          <a:p>
            <a:pPr fontAlgn="base"/>
            <a:r>
              <a:rPr lang="ru-RU" dirty="0" smtClean="0"/>
              <a:t> </a:t>
            </a:r>
            <a:r>
              <a:rPr lang="ru-RU" dirty="0" smtClean="0"/>
              <a:t>Один </a:t>
            </a:r>
            <a:r>
              <a:rPr lang="ru-RU" dirty="0" smtClean="0"/>
              <a:t>из участников (водящий) садится на стул – это основной игрок, он будет «смотреть в зеркала» и определять, кто стоит за его спиной. Второй игрок располагается за спиной первого. Два участника, изображающие зеркала, становятся напротив основного игрока. Одно «зеркало» молчащее: оно будет «отражать» того, кто стоит за спиной основного игрока, только при помощи мимики и жестов. Второе «зеркало» – говорящее: оно будет «отражать» только при помощи слов, не называя имен, не упоминая узнаваемых деталей одежды и внешности. Начинает «молчащее зеркало». Если основной игрок не может сразу угадать, кто стоит за его спиной, присоединяется «говорящее зеркало» и произносит лишь одну фразу или слово, наиболее характерное для того, кто стоит за спиной водящего. Если и теперь основной игрок не угадывает, опять присоединяется «молчащее зеркало» и т. д. Задача основного игрока – угадать как можно скорее. После успешного угадывания игроки меняются местами.</a:t>
            </a:r>
          </a:p>
          <a:p>
            <a:pPr fontAlgn="base"/>
            <a:r>
              <a:rPr lang="ru-RU" dirty="0" smtClean="0"/>
              <a:t> </a:t>
            </a:r>
            <a:r>
              <a:rPr lang="ru-RU" dirty="0" smtClean="0"/>
              <a:t>По </a:t>
            </a:r>
            <a:r>
              <a:rPr lang="ru-RU" dirty="0" smtClean="0"/>
              <a:t>окончании провести рефлексию упражнения.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/>
              <a:t>Упражнение «Дискуссия»</a:t>
            </a:r>
          </a:p>
          <a:p>
            <a:r>
              <a:rPr lang="ru-RU" dirty="0" smtClean="0"/>
              <a:t>Цель – совершенствование взаимопонимания партнеров по общению на невербальном уровне.</a:t>
            </a:r>
          </a:p>
          <a:p>
            <a:r>
              <a:rPr lang="ru-RU" dirty="0" smtClean="0"/>
              <a:t>Инструкция. Группа разбивается на «тройки». В каждой тройке распределяются обязанности. Один из участников играет роль «</a:t>
            </a:r>
            <a:r>
              <a:rPr lang="ru-RU" dirty="0" err="1" smtClean="0"/>
              <a:t>глухого-и-немого</a:t>
            </a:r>
            <a:r>
              <a:rPr lang="ru-RU" dirty="0" smtClean="0"/>
              <a:t>»: он ничего не слышит, не может говорить, но в его распоряжении – зрение, жесты, пантомимика; второй участник играет роль «</a:t>
            </a:r>
            <a:r>
              <a:rPr lang="ru-RU" dirty="0" err="1" smtClean="0"/>
              <a:t>глухого-и</a:t>
            </a:r>
            <a:r>
              <a:rPr lang="ru-RU" dirty="0" err="1" smtClean="0"/>
              <a:t>-паралитика</a:t>
            </a:r>
            <a:r>
              <a:rPr lang="ru-RU" dirty="0" smtClean="0"/>
              <a:t>»: он может говорить и видеть; третий «</a:t>
            </a:r>
            <a:r>
              <a:rPr lang="ru-RU" dirty="0" err="1" smtClean="0"/>
              <a:t>слепой-и</a:t>
            </a:r>
            <a:r>
              <a:rPr lang="ru-RU" dirty="0" err="1" smtClean="0"/>
              <a:t>-немой</a:t>
            </a:r>
            <a:r>
              <a:rPr lang="ru-RU" dirty="0" smtClean="0"/>
              <a:t>»: он способен только слышать и показывать. Всей тройке предлагается задание, например договориться о месте, времени и цели встречи.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/>
              <a:t>Упражнение «Да»</a:t>
            </a:r>
          </a:p>
          <a:p>
            <a:r>
              <a:rPr lang="ru-RU" dirty="0" smtClean="0"/>
              <a:t>Цель – развитие навыков </a:t>
            </a:r>
            <a:r>
              <a:rPr lang="ru-RU" dirty="0" err="1" smtClean="0"/>
              <a:t>эмпатии</a:t>
            </a:r>
            <a:r>
              <a:rPr lang="ru-RU" dirty="0" smtClean="0"/>
              <a:t> и рефлексии.</a:t>
            </a:r>
          </a:p>
          <a:p>
            <a:r>
              <a:rPr lang="ru-RU" dirty="0" smtClean="0"/>
              <a:t>Инструкция. Группа разбивается на пары. Один из участников говорит фразу, выражающую его состояние, настроения или ощущения. После чего второй должен задавать ему вопросы, чтобы уточнить и выяснить детали. Например: «Странно, но я заметил за собой, что когда нахожусь в таком состоянии, то … цвет моей одежды примерно одинаков (например, серый) / мне нравится слушать спокойную музыку / мне хочется побыть одному / дела решаются сами собой и т.д.». Упражнение считается выполненным, если в ответ на расспросы участник получает три удовлетворительных ответа – «да».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Упражнение «Я тебя понимаю»</a:t>
            </a:r>
          </a:p>
          <a:p>
            <a:r>
              <a:rPr lang="ru-RU" dirty="0" smtClean="0"/>
              <a:t>Цель:  развитие психологической наблюдательности, формирование умения давать обратную связь.</a:t>
            </a:r>
          </a:p>
          <a:p>
            <a:r>
              <a:rPr lang="ru-RU" dirty="0" smtClean="0"/>
              <a:t>Инструкция. Группа разбивается на пары. Один из участников описывает в течение 2-3 минут в устной форме его состояние, настроение, чувства, желания в данный момент. Тот, чье состояние описывает партнер, должен или подтвердить правильность предположений, или опровергнуть их. </a:t>
            </a:r>
          </a:p>
          <a:p>
            <a:r>
              <a:rPr lang="ru-RU" dirty="0" smtClean="0"/>
              <a:t>Работа может происходить как в парах, так и в общем круге.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Упражнение «Лицом к лицу»</a:t>
            </a:r>
          </a:p>
          <a:p>
            <a:r>
              <a:rPr lang="ru-RU" dirty="0" smtClean="0"/>
              <a:t>Цель: развитие </a:t>
            </a:r>
            <a:r>
              <a:rPr lang="ru-RU" dirty="0" err="1" smtClean="0"/>
              <a:t>эмпатии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Инструкция. В парах ребята садятся спиной друг к другу. По сигналу ведущего необходимо повернуть голову таким образом, чтобы увидеть лицо, а не затылок партнера. После трёх попыток пары переформировываются. Результаты попыток можно фиксировать на листочке.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600200"/>
            <a:ext cx="8424936" cy="4997152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sz="4000" b="1" dirty="0" smtClean="0"/>
              <a:t>Упражнение </a:t>
            </a:r>
            <a:r>
              <a:rPr lang="ru-RU" sz="4000" b="1" dirty="0" smtClean="0"/>
              <a:t>«Основное чувство» </a:t>
            </a:r>
          </a:p>
          <a:p>
            <a:r>
              <a:rPr lang="ru-RU" sz="3800" dirty="0" smtClean="0"/>
              <a:t>Цель</a:t>
            </a:r>
            <a:r>
              <a:rPr lang="ru-RU" sz="3800" dirty="0" smtClean="0"/>
              <a:t>: определение лексических (вербальных) и синтаксических индикаторов разных чувств, выражаемых собеседником. </a:t>
            </a:r>
            <a:endParaRPr lang="ru-RU" sz="3800" dirty="0" smtClean="0"/>
          </a:p>
          <a:p>
            <a:r>
              <a:rPr lang="ru-RU" sz="3800" dirty="0" smtClean="0"/>
              <a:t>Инструкция. Участники </a:t>
            </a:r>
            <a:r>
              <a:rPr lang="ru-RU" sz="3800" dirty="0" smtClean="0"/>
              <a:t>группы индивидуально должны определить, какое основное чувство выражается в следующих сообщениях: </a:t>
            </a:r>
            <a:endParaRPr lang="ru-RU" sz="3800" dirty="0" smtClean="0"/>
          </a:p>
          <a:p>
            <a:pPr marL="723900" indent="-279400">
              <a:buFont typeface="Wingdings" pitchFamily="2" charset="2"/>
              <a:buChar char="Ø"/>
            </a:pPr>
            <a:r>
              <a:rPr lang="ru-RU" sz="3800" dirty="0" smtClean="0"/>
              <a:t>Я </a:t>
            </a:r>
            <a:r>
              <a:rPr lang="ru-RU" sz="3800" dirty="0" smtClean="0"/>
              <a:t>сыт по горло Вашими извинениями. </a:t>
            </a:r>
            <a:endParaRPr lang="ru-RU" sz="3800" dirty="0" smtClean="0"/>
          </a:p>
          <a:p>
            <a:pPr marL="723900" indent="-279400">
              <a:buFont typeface="Wingdings" pitchFamily="2" charset="2"/>
              <a:buChar char="Ø"/>
            </a:pPr>
            <a:r>
              <a:rPr lang="ru-RU" sz="3800" dirty="0" smtClean="0"/>
              <a:t>Хорошо</a:t>
            </a:r>
            <a:r>
              <a:rPr lang="ru-RU" sz="3800" dirty="0" smtClean="0"/>
              <a:t>, я извиняюсь! Что еще Вы от меня хотите? </a:t>
            </a:r>
            <a:endParaRPr lang="ru-RU" sz="3800" dirty="0" smtClean="0"/>
          </a:p>
          <a:p>
            <a:pPr marL="723900" indent="-279400">
              <a:buFont typeface="Wingdings" pitchFamily="2" charset="2"/>
              <a:buChar char="Ø"/>
            </a:pPr>
            <a:r>
              <a:rPr lang="ru-RU" sz="3800" dirty="0" smtClean="0"/>
              <a:t>Если </a:t>
            </a:r>
            <a:r>
              <a:rPr lang="ru-RU" sz="3800" dirty="0" smtClean="0"/>
              <a:t>бы я и попытался, я все равно не смог бы подготовить </a:t>
            </a:r>
            <a:r>
              <a:rPr lang="ru-RU" sz="3800" dirty="0" smtClean="0"/>
              <a:t>все вовремя. </a:t>
            </a:r>
          </a:p>
          <a:p>
            <a:pPr marL="723900" indent="-279400">
              <a:buFont typeface="Wingdings" pitchFamily="2" charset="2"/>
              <a:buChar char="Ø"/>
            </a:pPr>
            <a:r>
              <a:rPr lang="ru-RU" sz="3800" dirty="0" smtClean="0"/>
              <a:t>Вы </a:t>
            </a:r>
            <a:r>
              <a:rPr lang="ru-RU" sz="3800" dirty="0" smtClean="0"/>
              <a:t>хотите меня проверить? </a:t>
            </a:r>
            <a:endParaRPr lang="ru-RU" sz="3800" dirty="0" smtClean="0"/>
          </a:p>
          <a:p>
            <a:pPr marL="723900" indent="-279400">
              <a:buFont typeface="Wingdings" pitchFamily="2" charset="2"/>
              <a:buChar char="Ø"/>
            </a:pPr>
            <a:r>
              <a:rPr lang="ru-RU" sz="3800" dirty="0" smtClean="0"/>
              <a:t>Я </a:t>
            </a:r>
            <a:r>
              <a:rPr lang="ru-RU" sz="3800" dirty="0" smtClean="0"/>
              <a:t>бы с ней так не обошелся! </a:t>
            </a:r>
            <a:endParaRPr lang="ru-RU" sz="3800" dirty="0" smtClean="0"/>
          </a:p>
          <a:p>
            <a:pPr marL="723900" indent="-279400">
              <a:buFont typeface="Wingdings" pitchFamily="2" charset="2"/>
              <a:buChar char="Ø"/>
            </a:pPr>
            <a:r>
              <a:rPr lang="ru-RU" sz="3800" dirty="0" smtClean="0"/>
              <a:t>Не </a:t>
            </a:r>
            <a:r>
              <a:rPr lang="ru-RU" sz="3800" dirty="0" smtClean="0"/>
              <a:t>могли бы Вы перенести </a:t>
            </a:r>
            <a:r>
              <a:rPr lang="ru-RU" sz="3800" dirty="0" smtClean="0"/>
              <a:t>нашу встречу по поводу проектов? </a:t>
            </a:r>
            <a:r>
              <a:rPr lang="ru-RU" sz="3800" dirty="0" smtClean="0"/>
              <a:t>У меня в пятницу </a:t>
            </a:r>
            <a:r>
              <a:rPr lang="ru-RU" sz="3800" dirty="0" smtClean="0"/>
              <a:t>ещё важная работа (контрольная). </a:t>
            </a:r>
          </a:p>
          <a:p>
            <a:pPr marL="723900" indent="-279400">
              <a:buFont typeface="Wingdings" pitchFamily="2" charset="2"/>
              <a:buChar char="Ø"/>
            </a:pPr>
            <a:r>
              <a:rPr lang="ru-RU" sz="3800" dirty="0" smtClean="0"/>
              <a:t>Кажется</a:t>
            </a:r>
            <a:r>
              <a:rPr lang="ru-RU" sz="3800" dirty="0" smtClean="0"/>
              <a:t>, он все делает лучше, не смотря на то, что у него нет такого </a:t>
            </a:r>
            <a:r>
              <a:rPr lang="ru-RU" sz="3800" dirty="0" smtClean="0"/>
              <a:t>опыта (способностей), </a:t>
            </a:r>
            <a:r>
              <a:rPr lang="ru-RU" sz="3800" dirty="0" smtClean="0"/>
              <a:t>как у меня. </a:t>
            </a:r>
            <a:endParaRPr lang="ru-RU" sz="3800" dirty="0" smtClean="0"/>
          </a:p>
          <a:p>
            <a:pPr marL="723900" indent="-279400">
              <a:buFont typeface="Wingdings" pitchFamily="2" charset="2"/>
              <a:buChar char="Ø"/>
            </a:pPr>
            <a:r>
              <a:rPr lang="ru-RU" sz="3800" dirty="0" smtClean="0"/>
              <a:t>Я </a:t>
            </a:r>
            <a:r>
              <a:rPr lang="ru-RU" sz="3800" dirty="0" smtClean="0"/>
              <a:t>не могу понять этих людей. Может, хватит им угождать! </a:t>
            </a:r>
            <a:endParaRPr lang="ru-RU" sz="3800" dirty="0" smtClean="0"/>
          </a:p>
          <a:p>
            <a:pPr marL="723900" indent="-279400">
              <a:buFont typeface="Wingdings" pitchFamily="2" charset="2"/>
              <a:buChar char="Ø"/>
            </a:pPr>
            <a:r>
              <a:rPr lang="ru-RU" sz="3800" dirty="0" smtClean="0"/>
              <a:t>Я </a:t>
            </a:r>
            <a:r>
              <a:rPr lang="ru-RU" sz="3800" dirty="0" smtClean="0"/>
              <a:t>никогда больше не буду ей помогать. Даже ни слова благодарности за все, что я </a:t>
            </a:r>
            <a:r>
              <a:rPr lang="ru-RU" sz="3800" dirty="0" smtClean="0"/>
              <a:t>сделала </a:t>
            </a:r>
            <a:r>
              <a:rPr lang="ru-RU" sz="3800" dirty="0" smtClean="0"/>
              <a:t>для нее! </a:t>
            </a:r>
            <a:endParaRPr lang="ru-RU" sz="3800" dirty="0" smtClean="0"/>
          </a:p>
          <a:p>
            <a:pPr marL="723900" indent="-279400">
              <a:buFont typeface="Wingdings" pitchFamily="2" charset="2"/>
              <a:buChar char="Ø"/>
            </a:pPr>
            <a:r>
              <a:rPr lang="ru-RU" sz="3800" dirty="0" smtClean="0"/>
              <a:t>Мы </a:t>
            </a:r>
            <a:r>
              <a:rPr lang="ru-RU" sz="3800" dirty="0" smtClean="0"/>
              <a:t>могли бы попробовать снова, но, честно говоря, я думаю, что этого делать не стоит. </a:t>
            </a:r>
          </a:p>
          <a:p>
            <a:r>
              <a:rPr lang="ru-RU" sz="3800" dirty="0" smtClean="0"/>
              <a:t>После индивидуальной работы, ответы обсуждаются в группе.</a:t>
            </a:r>
            <a:endParaRPr lang="ru-RU" sz="3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568952" cy="514116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/>
              <a:t>Игра «Таможня»</a:t>
            </a:r>
          </a:p>
          <a:p>
            <a:r>
              <a:rPr lang="ru-RU" dirty="0" smtClean="0"/>
              <a:t>Цель: развитие наблюдательности.</a:t>
            </a:r>
          </a:p>
          <a:p>
            <a:r>
              <a:rPr lang="ru-RU" dirty="0" smtClean="0"/>
              <a:t>Инструкция. Необходимо выбрать трех добровольцев – они и будут «таможенниками». Они должны выйти за дверь. Среди остальных ребят выберите двух «контрабандистов», которые пытаются провести через границу фальшивые деньги в больших размерах. Их задача, не вызвав подозрений у таможенников, перейти границу. «Таможенники» возвращаются в класс и допрашивают всех «туристов» по очереди. «Туристы» дружно клянутся, что они ничего противозаконного не перевозят. Задача таможенников – найти контрабандистов. При этом они могут лишь задавать вопросы, внимательно наблюдать за поведением туристов и советоваться друг с другом, то есть применять только психологические методы работы.</a:t>
            </a:r>
          </a:p>
          <a:p>
            <a:r>
              <a:rPr lang="ru-RU" dirty="0" smtClean="0"/>
              <a:t>После обсудите игру. Что помогло догадаться, кто преступник? Какое поведение заставляло подозревать обычных «туристов»? И т.д.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Психолого-возрастные особенности подростков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207824" cy="499715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Период </a:t>
            </a:r>
            <a:r>
              <a:rPr lang="ru-RU" dirty="0" smtClean="0"/>
              <a:t>становления личности. </a:t>
            </a:r>
            <a:endParaRPr lang="ru-RU" dirty="0" smtClean="0"/>
          </a:p>
          <a:p>
            <a:r>
              <a:rPr lang="ru-RU" dirty="0" smtClean="0"/>
              <a:t>Ведущей </a:t>
            </a:r>
            <a:r>
              <a:rPr lang="ru-RU" dirty="0" smtClean="0"/>
              <a:t>деятельностью является общение. </a:t>
            </a:r>
            <a:endParaRPr lang="ru-RU" dirty="0" smtClean="0"/>
          </a:p>
          <a:p>
            <a:r>
              <a:rPr lang="ru-RU" dirty="0" smtClean="0"/>
              <a:t>В общении осваиваются </a:t>
            </a:r>
            <a:r>
              <a:rPr lang="ru-RU" dirty="0" smtClean="0"/>
              <a:t>нормы социального поведения, морали, </a:t>
            </a:r>
            <a:r>
              <a:rPr lang="ru-RU" dirty="0" smtClean="0"/>
              <a:t>устанавливаются </a:t>
            </a:r>
            <a:r>
              <a:rPr lang="ru-RU" dirty="0" smtClean="0"/>
              <a:t>отношения равенства и уважения друг к другу. </a:t>
            </a:r>
            <a:endParaRPr lang="ru-RU" dirty="0" smtClean="0"/>
          </a:p>
          <a:p>
            <a:r>
              <a:rPr lang="ru-RU" dirty="0" smtClean="0"/>
              <a:t>Складываются </a:t>
            </a:r>
            <a:r>
              <a:rPr lang="ru-RU" dirty="0" smtClean="0"/>
              <a:t>две системы взаимоотношений: одна – со взрослыми, другая – со сверстниками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Общение </a:t>
            </a:r>
            <a:r>
              <a:rPr lang="ru-RU" dirty="0" smtClean="0"/>
              <a:t>со сверстниками приобретает </a:t>
            </a:r>
            <a:r>
              <a:rPr lang="ru-RU" dirty="0" smtClean="0"/>
              <a:t>исключительную </a:t>
            </a:r>
            <a:r>
              <a:rPr lang="ru-RU" dirty="0" smtClean="0"/>
              <a:t>значимость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Противоречивость в сфере общения: пристальное внимание к конкретным людям сочетается с погруженностью в свой внутренний мир, переживания.</a:t>
            </a:r>
          </a:p>
          <a:p>
            <a:r>
              <a:rPr lang="ru-RU" dirty="0" smtClean="0"/>
              <a:t>Повышенные ранимость, чувствительность, эмоциональная возбудимость приводят к конфликтам.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понятия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772816"/>
            <a:ext cx="8496944" cy="4896544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Социальный интеллект /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social intelligence </a:t>
            </a:r>
            <a:r>
              <a:rPr lang="ru-RU" dirty="0" smtClean="0"/>
              <a:t>– интегральная интеллектуальная способность, определяющая успешность общения и социальной адаптации, которая объединяет и регулирует познавательные процессы, связанные с отражением социальных объектов (человека как партнера по общению или группы людей).</a:t>
            </a:r>
          </a:p>
          <a:p>
            <a:r>
              <a:rPr lang="ru-RU" dirty="0" smtClean="0"/>
              <a:t>Эмоциональный интеллект / </a:t>
            </a:r>
            <a:r>
              <a:rPr lang="ru-RU" dirty="0" err="1" smtClean="0"/>
              <a:t>emotional</a:t>
            </a:r>
            <a:r>
              <a:rPr lang="ru-RU" dirty="0" smtClean="0"/>
              <a:t> </a:t>
            </a:r>
            <a:r>
              <a:rPr lang="ru-RU" dirty="0" err="1" smtClean="0"/>
              <a:t>intelligence</a:t>
            </a:r>
            <a:r>
              <a:rPr lang="ru-RU" dirty="0" smtClean="0"/>
              <a:t> – сумма навыков и способностей человека распознавать эмоции, понимать намерения, мотивацию и желания других людей и свои собственные, а также способность управлять своими эмоциями и эмоциями других людей в целях решения практических задач. Относится к гибким навыкам.</a:t>
            </a:r>
          </a:p>
          <a:p>
            <a:r>
              <a:rPr lang="ru-RU" dirty="0" smtClean="0"/>
              <a:t>Психологическая наблюдательность – способность точно понимать индивидуально-психологические особенности другого человека по его внешности и невербальному поведению.</a:t>
            </a:r>
          </a:p>
          <a:p>
            <a:r>
              <a:rPr lang="ru-RU" dirty="0" smtClean="0"/>
              <a:t>Социальная </a:t>
            </a:r>
            <a:r>
              <a:rPr lang="ru-RU" dirty="0" err="1" smtClean="0"/>
              <a:t>эмпатия</a:t>
            </a:r>
            <a:r>
              <a:rPr lang="ru-RU" dirty="0" smtClean="0"/>
              <a:t> – механизм социального восприятия (социальной перцепции), представляющий собой эмоциональное сопереживание другому человеку. Она проявляется в форме отклика одного человека на переживание другого.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Модель социального интеллекта Дж. </a:t>
            </a:r>
            <a:r>
              <a:rPr lang="ru-RU" sz="2800" dirty="0" err="1" smtClean="0"/>
              <a:t>Гилфорда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1700808"/>
            <a:ext cx="8153400" cy="4824536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chemeClr val="accent1"/>
                </a:solidFill>
              </a:rPr>
              <a:t>Познание элементов поведения </a:t>
            </a:r>
            <a:r>
              <a:rPr lang="ru-RU" dirty="0" smtClean="0"/>
              <a:t>– способность выделять из контекста вербальную и невербальную экспрессию поведения.</a:t>
            </a:r>
          </a:p>
          <a:p>
            <a:r>
              <a:rPr lang="ru-RU" dirty="0" smtClean="0">
                <a:solidFill>
                  <a:schemeClr val="accent1"/>
                </a:solidFill>
              </a:rPr>
              <a:t>Познание классов поведения </a:t>
            </a:r>
            <a:r>
              <a:rPr lang="ru-RU" dirty="0" smtClean="0"/>
              <a:t>– способность воспринимать общие свойства в потоке информации.</a:t>
            </a:r>
          </a:p>
          <a:p>
            <a:r>
              <a:rPr lang="ru-RU" dirty="0" smtClean="0">
                <a:solidFill>
                  <a:schemeClr val="accent1"/>
                </a:solidFill>
              </a:rPr>
              <a:t>Познание отношений поведения </a:t>
            </a:r>
            <a:r>
              <a:rPr lang="ru-RU" dirty="0" smtClean="0"/>
              <a:t>– способность понимать отношения, возникающие между единицами информации о поведении.</a:t>
            </a:r>
          </a:p>
          <a:p>
            <a:r>
              <a:rPr lang="ru-RU" dirty="0" smtClean="0"/>
              <a:t>Познание систем поведения – способность понимать логику развития ситуаций взаимодействия между людьми и смысл их поведения в конкретных ситуациях.</a:t>
            </a:r>
          </a:p>
          <a:p>
            <a:r>
              <a:rPr lang="ru-RU" dirty="0" smtClean="0"/>
              <a:t>Познание преобразований поведения – способность понимать изменение значения сходного поведения.</a:t>
            </a:r>
          </a:p>
          <a:p>
            <a:r>
              <a:rPr lang="ru-RU" dirty="0" smtClean="0"/>
              <a:t>Познание результатов поведения – способность прогнозировать последствия поведения, основываясь на исходной информации.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Смешанная модель эмоционального интеллекта </a:t>
            </a:r>
            <a:br>
              <a:rPr lang="ru-RU" sz="2800" dirty="0" smtClean="0"/>
            </a:br>
            <a:r>
              <a:rPr lang="ru-RU" sz="2800" dirty="0" smtClean="0"/>
              <a:t>Д. </a:t>
            </a:r>
            <a:r>
              <a:rPr lang="ru-RU" sz="2800" dirty="0" err="1" smtClean="0"/>
              <a:t>Гоулмана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1844824"/>
            <a:ext cx="8153400" cy="449580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Самопознание – способность идентифицировать свои эмоции, свою мотивацию при принятии решений, узнавать свои слабые и сильные стороны, определять свои цели и жизненные ценности.</a:t>
            </a:r>
          </a:p>
          <a:p>
            <a:r>
              <a:rPr lang="ru-RU" dirty="0" smtClean="0"/>
              <a:t>Саморегуляция – способность контролировать свои эмоции, сдерживать импульсы.</a:t>
            </a:r>
          </a:p>
          <a:p>
            <a:r>
              <a:rPr lang="ru-RU" dirty="0" smtClean="0"/>
              <a:t>Мотивация – способность стремиться к достижению цели ради факта её достижения.</a:t>
            </a:r>
          </a:p>
          <a:p>
            <a:r>
              <a:rPr lang="ru-RU" dirty="0" err="1" smtClean="0">
                <a:solidFill>
                  <a:schemeClr val="accent1"/>
                </a:solidFill>
              </a:rPr>
              <a:t>Эмпатия</a:t>
            </a:r>
            <a:r>
              <a:rPr lang="ru-RU" dirty="0" smtClean="0"/>
              <a:t> – способность учитывать чувства других людей при принятии решений, а также способность сопереживать другим людям.</a:t>
            </a:r>
          </a:p>
          <a:p>
            <a:r>
              <a:rPr lang="ru-RU" dirty="0" smtClean="0"/>
              <a:t>Социальные навыки – способность выстраивать отношения с людьми, манипулировать людьми, подталкивать их в желаемом направлении.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Тренинг развития психологической наблюдательности и </a:t>
            </a:r>
            <a:r>
              <a:rPr lang="ru-RU" dirty="0" err="1" smtClean="0"/>
              <a:t>эмпатии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Отдельный цикл (курс) занятий, раздел программы.</a:t>
            </a:r>
          </a:p>
          <a:p>
            <a:r>
              <a:rPr lang="ru-RU" dirty="0" smtClean="0"/>
              <a:t>Встроен в тренинг развития коммуникативных способностей (отдельные упражнения в каждом занятии).</a:t>
            </a:r>
          </a:p>
          <a:p>
            <a:endParaRPr lang="ru-RU" dirty="0"/>
          </a:p>
        </p:txBody>
      </p:sp>
      <p:pic>
        <p:nvPicPr>
          <p:cNvPr id="3074" name="Picture 2" descr="Эмпатия: понятие, как развить качество, диагностика, виды и уровни,  положительные и отрицательные качества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4149080"/>
            <a:ext cx="3456384" cy="2290499"/>
          </a:xfrm>
          <a:prstGeom prst="rect">
            <a:avLst/>
          </a:prstGeom>
          <a:noFill/>
        </p:spPr>
      </p:pic>
      <p:pic>
        <p:nvPicPr>
          <p:cNvPr id="3078" name="Picture 6" descr="https://cdn.lifehacker.ru/wp-content/uploads/2018/11/E004BB23-0638-4906-9E79-C6431FB51B8C_1542267738-630x315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4293096"/>
            <a:ext cx="4032447" cy="20162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олесо эмоций Роберта Плутчика: как пользоваться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44443" y="2492896"/>
            <a:ext cx="3099557" cy="295232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Упражнение «Цвет настроения»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568952" cy="506916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Цель – развитие </a:t>
            </a:r>
            <a:r>
              <a:rPr lang="ru-RU" dirty="0" err="1" smtClean="0"/>
              <a:t>эмпатии</a:t>
            </a:r>
            <a:r>
              <a:rPr lang="ru-RU" dirty="0" smtClean="0"/>
              <a:t>, рефлексии.</a:t>
            </a:r>
          </a:p>
          <a:p>
            <a:r>
              <a:rPr lang="ru-RU" dirty="0" smtClean="0"/>
              <a:t>Навыки: умения распознавать собственные чувства, чувства другого.</a:t>
            </a:r>
          </a:p>
          <a:p>
            <a:r>
              <a:rPr lang="ru-RU" dirty="0" smtClean="0"/>
              <a:t>Ход упражнения: 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Выполняется по «цепочке». Первый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ребенок сравнивает свое настроение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 с цветом. Далее высказывает свое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мнение о цвете настроения соседа.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И так далее.</a:t>
            </a:r>
          </a:p>
          <a:p>
            <a:pPr marL="0" indent="0">
              <a:buNone/>
            </a:pPr>
            <a:endParaRPr lang="ru-RU" sz="2600" dirty="0" smtClean="0"/>
          </a:p>
          <a:p>
            <a:pPr marL="0" indent="0">
              <a:buNone/>
            </a:pPr>
            <a:r>
              <a:rPr lang="ru-RU" sz="2600" dirty="0" smtClean="0"/>
              <a:t>Упражнение не предполагает рефлексии по поводу цвета настроения, комментариев по поводу совпадения / не совпадения цвета предполагаемого другим участником.</a:t>
            </a:r>
            <a:endParaRPr lang="ru-RU" sz="2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Упражнение «Зеркало»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1600200"/>
            <a:ext cx="6264696" cy="499715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Цель – развитие психологической наблюдательности, социального интеллекта. </a:t>
            </a:r>
          </a:p>
          <a:p>
            <a:r>
              <a:rPr lang="ru-RU" dirty="0" smtClean="0"/>
              <a:t>Навыки: моторная рефлексия и антиципация (прогнозирование).</a:t>
            </a:r>
          </a:p>
          <a:p>
            <a:r>
              <a:rPr lang="ru-RU" dirty="0" smtClean="0"/>
              <a:t>Ход упражнения:</a:t>
            </a:r>
          </a:p>
          <a:p>
            <a:pPr marL="0" indent="0">
              <a:buNone/>
            </a:pPr>
            <a:r>
              <a:rPr lang="ru-RU" dirty="0" smtClean="0"/>
              <a:t>Каждому участнику предлагается выбрать себе пару. "Пусть каждая пара займет удобное место так, чтобы не мешать никому. Встаньте друг против друга (лицом друг к другу). Договоритесь, кто будет начинать задание, а кто продолжит. Итак, сейчас тот, кто начинает, будет делать различные движения руками, головой, глазами, всем телом. Второму участнику необходимо с максимальной точностью повторять все движения партнера. Через некоторое время по моему сигналу партнеры поменяются ролями". </a:t>
            </a:r>
          </a:p>
        </p:txBody>
      </p:sp>
      <p:pic>
        <p:nvPicPr>
          <p:cNvPr id="43010" name="Picture 2" descr="29 раз, когда люди сфотографировали своих питомцев, уставившихся на себя в  зеркало"/>
          <p:cNvPicPr>
            <a:picLocks noChangeAspect="1" noChangeArrowheads="1"/>
          </p:cNvPicPr>
          <p:nvPr/>
        </p:nvPicPr>
        <p:blipFill>
          <a:blip r:embed="rId3" cstate="print"/>
          <a:srcRect t="10878" r="67600" b="5728"/>
          <a:stretch>
            <a:fillRect/>
          </a:stretch>
        </p:blipFill>
        <p:spPr bwMode="auto">
          <a:xfrm>
            <a:off x="6804248" y="2276872"/>
            <a:ext cx="2160240" cy="33123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Упражнение «Маска»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600200"/>
            <a:ext cx="8208912" cy="4925144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0"/>
              </a:spcBef>
            </a:pPr>
            <a:r>
              <a:rPr lang="ru-RU" dirty="0" smtClean="0"/>
              <a:t>Цель – развитие рефлексии, </a:t>
            </a:r>
            <a:r>
              <a:rPr lang="ru-RU" dirty="0" err="1" smtClean="0"/>
              <a:t>эмпатии</a:t>
            </a:r>
            <a:r>
              <a:rPr lang="ru-RU" dirty="0" smtClean="0"/>
              <a:t>.</a:t>
            </a:r>
          </a:p>
          <a:p>
            <a:pPr>
              <a:spcBef>
                <a:spcPts val="0"/>
              </a:spcBef>
            </a:pPr>
            <a:r>
              <a:rPr lang="ru-RU" dirty="0" smtClean="0"/>
              <a:t>Навыки: умения распознавать собственные </a:t>
            </a:r>
          </a:p>
          <a:p>
            <a:pPr>
              <a:spcBef>
                <a:spcPts val="0"/>
              </a:spcBef>
              <a:buNone/>
            </a:pPr>
            <a:r>
              <a:rPr lang="ru-RU" dirty="0" smtClean="0"/>
              <a:t>чувства, чувства другого, умение выражать </a:t>
            </a:r>
          </a:p>
          <a:p>
            <a:pPr>
              <a:spcBef>
                <a:spcPts val="0"/>
              </a:spcBef>
              <a:buNone/>
            </a:pPr>
            <a:r>
              <a:rPr lang="ru-RU" dirty="0" smtClean="0"/>
              <a:t>чувства.</a:t>
            </a:r>
          </a:p>
          <a:p>
            <a:pPr>
              <a:spcBef>
                <a:spcPts val="0"/>
              </a:spcBef>
            </a:pPr>
            <a:r>
              <a:rPr lang="ru-RU" dirty="0" smtClean="0"/>
              <a:t>Материалы: шаблон «Маска», карандаши, </a:t>
            </a:r>
          </a:p>
          <a:p>
            <a:pPr>
              <a:spcBef>
                <a:spcPts val="0"/>
              </a:spcBef>
              <a:buNone/>
            </a:pPr>
            <a:r>
              <a:rPr lang="ru-RU" dirty="0" smtClean="0"/>
              <a:t>фломастеры.</a:t>
            </a:r>
          </a:p>
          <a:p>
            <a:pPr>
              <a:spcBef>
                <a:spcPts val="0"/>
              </a:spcBef>
            </a:pPr>
            <a:r>
              <a:rPr lang="ru-RU" dirty="0" smtClean="0"/>
              <a:t>Ход упражнения: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Каждый придумывает ситуацию, в который он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показывал окружающим не те чувства, которые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испытывал на самом деле.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Нужно оформить маску, изображающую то чувство, которое они демонстрировали окружающим в выбранной ситуации. На обратной стороне маски они изображают то чувство, которое испытывали на самом деле.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Ребята демонстрируют свои маски и рассказывают о них.</a:t>
            </a:r>
            <a:endParaRPr lang="ru-RU" dirty="0"/>
          </a:p>
        </p:txBody>
      </p:sp>
      <p:pic>
        <p:nvPicPr>
          <p:cNvPr id="41986" name="Picture 2" descr="венецианская маска рисунок карандашом легко: 2 тыс изображений найдено в  Яндекс Картинках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1772816"/>
            <a:ext cx="1979712" cy="28155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291</TotalTime>
  <Words>2934</Words>
  <Application>Microsoft Office PowerPoint</Application>
  <PresentationFormat>Экран (4:3)</PresentationFormat>
  <Paragraphs>175</Paragraphs>
  <Slides>18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Обычная</vt:lpstr>
      <vt:lpstr>Развитие психологической сензитивности (наблюдательности)  и эмпатии у подростков (7-8 класс)</vt:lpstr>
      <vt:lpstr>Психолого-возрастные особенности подростков</vt:lpstr>
      <vt:lpstr>Основные понятия</vt:lpstr>
      <vt:lpstr>Модель социального интеллекта Дж. Гилфорда</vt:lpstr>
      <vt:lpstr>Смешанная модель эмоционального интеллекта  Д. Гоулмана</vt:lpstr>
      <vt:lpstr>Тренинг развития психологической наблюдательности и эмпатии</vt:lpstr>
      <vt:lpstr>Упражнение «Цвет настроения»</vt:lpstr>
      <vt:lpstr>Упражнение «Зеркало»</vt:lpstr>
      <vt:lpstr>Упражнение «Маска»</vt:lpstr>
      <vt:lpstr>Упражнение «Угадай признак»</vt:lpstr>
      <vt:lpstr>Подборка упражнений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психологической сензитивности (наблюдательности)  и эмпатии у подростков (7-8 класс)</dc:title>
  <dc:creator>Dom</dc:creator>
  <cp:lastModifiedBy>Dom</cp:lastModifiedBy>
  <cp:revision>35</cp:revision>
  <dcterms:created xsi:type="dcterms:W3CDTF">2023-02-20T15:33:36Z</dcterms:created>
  <dcterms:modified xsi:type="dcterms:W3CDTF">2023-02-21T17:57:12Z</dcterms:modified>
</cp:coreProperties>
</file>