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2" r:id="rId4"/>
    <p:sldId id="261" r:id="rId5"/>
    <p:sldId id="258" r:id="rId6"/>
    <p:sldId id="260" r:id="rId7"/>
    <p:sldId id="263" r:id="rId8"/>
    <p:sldId id="264" r:id="rId9"/>
    <p:sldId id="265" r:id="rId10"/>
    <p:sldId id="266" r:id="rId11"/>
    <p:sldId id="267" r:id="rId12"/>
    <p:sldId id="273" r:id="rId13"/>
    <p:sldId id="274" r:id="rId14"/>
    <p:sldId id="275" r:id="rId15"/>
    <p:sldId id="268" r:id="rId16"/>
    <p:sldId id="272" r:id="rId17"/>
    <p:sldId id="270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12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02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322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12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22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058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127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8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88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471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90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07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7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214423"/>
            <a:ext cx="8643966" cy="23860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проблемы профессиональной ориентации обучающихся общеобразовательной организации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3886200"/>
            <a:ext cx="6480720" cy="206308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Глазунова Е.С. Педагог-психолог ОЦ №3 </a:t>
            </a:r>
          </a:p>
          <a:p>
            <a:pPr algn="l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Кейлер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А.В. Педагог-психолог ОЦ «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НЬЮТОН»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Социальный педагог\Desktop\Картинки\Без названи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869160"/>
            <a:ext cx="1814457" cy="1466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48680"/>
            <a:ext cx="7886700" cy="56282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Модель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пути становится нелинейной, не однозначной, распределенной во времени и пространстве. В современном изменяющемся мире выбор профессии перестает быть однократным и статичным, превращается в непрерывный процесс направленный на удовлетворение потребностей личности в профессиональном самоопределении и потребностей общества. В связи с этим необходимо быть готовыми к требованиям непрерывного образования и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непрерывности поддержки профессионального самоопределения.</a:t>
            </a: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52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Психолого-педагогическая диагностика. Необходимо смещать акценты в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профориентационной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работе с диагностики на специально организованное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самоопределение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контексте жизненного и личностного становления. </a:t>
            </a:r>
          </a:p>
          <a:p>
            <a:pPr marL="0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6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712968" cy="720079"/>
          </a:xfrm>
        </p:spPr>
        <p:txBody>
          <a:bodyPr>
            <a:noAutofit/>
          </a:bodyPr>
          <a:lstStyle/>
          <a:p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профессиональной направленности</a:t>
            </a:r>
            <a:endParaRPr lang="ru-RU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Методика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изучения статусов профессиональной идентичности (А.А.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Азбель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А.Г.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Грецов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«Матрица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выбора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профессии» </a:t>
            </a:r>
          </a:p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Дифференциально-диагностический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опросник (Е.А.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Климов)</a:t>
            </a:r>
          </a:p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Опросник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готовности (Л.Н.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Кабардова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оценки склонности к различным сферам профессиональной деятельности (Л.А.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Йовайши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Карта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 (А.Е.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Голомшток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изучения профессиональной направленности (определение профессионально ориентированного типа личности) (Дж.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Холланд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«Профессиональные занятия» (Дж.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Барретт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модификация А.В. Фефилова)</a:t>
            </a:r>
          </a:p>
        </p:txBody>
      </p:sp>
    </p:spTree>
    <p:extLst>
      <p:ext uri="{BB962C8B-B14F-4D97-AF65-F5344CB8AC3E}">
        <p14:creationId xmlns:p14="http://schemas.microsoft.com/office/powerpoint/2010/main" val="141021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407846" cy="1325563"/>
          </a:xfrm>
        </p:spPr>
        <p:txBody>
          <a:bodyPr>
            <a:normAutofit/>
          </a:bodyPr>
          <a:lstStyle/>
          <a:p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индивидуально- психологических особенностей</a:t>
            </a:r>
            <a:endParaRPr lang="ru-RU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82638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Тест-опросник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диагностики темперамента Г.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Айзенка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(EPI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«Большая пятерка личностных качеств» (А.Г.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Грецов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«Семь качеств личности» (Р.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Кеттелл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модификация А.Г.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Грецова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«Свойства личности» (Дж.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Барретт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24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65127"/>
            <a:ext cx="8568952" cy="1263674"/>
          </a:xfrm>
        </p:spPr>
        <p:txBody>
          <a:bodyPr>
            <a:noAutofit/>
          </a:bodyPr>
          <a:lstStyle/>
          <a:p>
            <a:r>
              <a:rPr lang="ru-RU" sz="3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профессиональных способностей</a:t>
            </a:r>
            <a:endParaRPr lang="ru-RU" sz="3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16938"/>
            <a:ext cx="8568952" cy="48245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-Методика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типа мышления и уровня креативности («Профиль мышления», В.А.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Ганзен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К.Б. Малышев, Л.В.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Огинец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Диагностика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 сигнальных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</a:t>
            </a:r>
          </a:p>
          <a:p>
            <a:pPr marL="0" indent="0">
              <a:buNone/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Краткий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ориентировочный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</a:p>
          <a:p>
            <a:pPr marL="0" indent="0">
              <a:buNone/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«Владение словом» (Дж.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Барретт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«Вычислительные способности» (Дж.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Барретт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«Критический анализ» (Дж.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Барретт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Опросник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коммуникативно-организаторских склонностей (В.В. Синявский, Б.А.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Федоришин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Тест-опросник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эмпатических тенденций (А.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Меграбиан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Н. Эпштейн)</a:t>
            </a:r>
          </a:p>
        </p:txBody>
      </p:sp>
    </p:spTree>
    <p:extLst>
      <p:ext uri="{BB962C8B-B14F-4D97-AF65-F5344CB8AC3E}">
        <p14:creationId xmlns:p14="http://schemas.microsoft.com/office/powerpoint/2010/main" val="39358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92696"/>
            <a:ext cx="78867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организации не располагают в достаточной мере современными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профориентационными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средствами и технологиями, удовлетворяющими индивидуальные запросы школьников. 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в мире существует около 7000 профессий, но среди выпускников школ из года в год популярностью пользуются только:  экономист, юрист, программист. </a:t>
            </a:r>
          </a:p>
        </p:txBody>
      </p:sp>
    </p:spTree>
    <p:extLst>
      <p:ext uri="{BB962C8B-B14F-4D97-AF65-F5344CB8AC3E}">
        <p14:creationId xmlns:p14="http://schemas.microsoft.com/office/powerpoint/2010/main" val="81705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3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проблемы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5328592"/>
          </a:xfrm>
        </p:spPr>
        <p:txBody>
          <a:bodyPr>
            <a:normAutofit/>
          </a:bodyPr>
          <a:lstStyle/>
          <a:p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Нестабильные всплески интереса к профессиям и труду.</a:t>
            </a:r>
          </a:p>
          <a:p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навыков определения, своих личных предрасположенностей и способностей применительно к выбираемым профессиям.</a:t>
            </a:r>
          </a:p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Гнетущая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сделать выбор профессии самостоятельно и нести за него ответственность.</a:t>
            </a:r>
          </a:p>
          <a:p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Увеличившиеся требования к выпускникам школ и их недостаточный уровень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психологической готовности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профессиональному определению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Массовое позднее взросление молодого поколения.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652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836711"/>
            <a:ext cx="8119814" cy="360041"/>
          </a:xfrm>
        </p:spPr>
        <p:txBody>
          <a:bodyPr>
            <a:noAutofit/>
          </a:bodyPr>
          <a:lstStyle/>
          <a:p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 деятельности педагога-психолога с позиции профориентации: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824536"/>
          </a:xfrm>
        </p:spPr>
        <p:txBody>
          <a:bodyPr>
            <a:normAutofit fontScale="92500" lnSpcReduction="10000"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профессионального интереса и склонностей обучающихся;</a:t>
            </a:r>
          </a:p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мониторинга готовности обучающегося к профильному и профессиональному самоопределению через анкетирование обучающихся и их родителей;</a:t>
            </a:r>
          </a:p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тренинговых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занятий по профориентации обучающихся;</a:t>
            </a:r>
          </a:p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психологического просвещения для родителей и педагогов;</a:t>
            </a:r>
          </a:p>
          <a:p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существление психологических консультаций с учётом возрастных особенностей обучающихся;</a:t>
            </a:r>
          </a:p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помощи классному руководителю в анализе и оценке интересов и склонностей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30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Список используемой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Татьянченко</a:t>
            </a:r>
            <a:r>
              <a:rPr lang="ru-RU" dirty="0" smtClean="0"/>
              <a:t>, Д.В. Профориентация: основы, проблемы, тенденции, ресурсы / Текст: методическое пособие для руководителей образовательных организаций / Д.В. </a:t>
            </a:r>
            <a:r>
              <a:rPr lang="ru-RU" dirty="0" err="1" smtClean="0"/>
              <a:t>Татьянченко</a:t>
            </a:r>
            <a:r>
              <a:rPr lang="ru-RU" dirty="0" smtClean="0"/>
              <a:t>; НИЦ «Центр управления образовательными проектами ФГБОУ ВО «</a:t>
            </a:r>
            <a:r>
              <a:rPr lang="ru-RU" dirty="0" err="1" smtClean="0"/>
              <a:t>ЮУрГГПУ</a:t>
            </a:r>
            <a:r>
              <a:rPr lang="ru-RU" dirty="0" smtClean="0"/>
              <a:t>». – Челябинск, 2016. – 55 с.</a:t>
            </a:r>
          </a:p>
          <a:p>
            <a:pPr algn="just"/>
            <a:r>
              <a:rPr lang="ru-RU" dirty="0"/>
              <a:t>Диагностика профессионального самоопределения: учеб.-метод. </a:t>
            </a:r>
            <a:r>
              <a:rPr lang="ru-RU" dirty="0" smtClean="0"/>
              <a:t>пособие </a:t>
            </a:r>
            <a:r>
              <a:rPr lang="ru-RU" dirty="0"/>
              <a:t>/ сост. Я.С. </a:t>
            </a:r>
            <a:r>
              <a:rPr lang="ru-RU" dirty="0" err="1"/>
              <a:t>Сунцова</a:t>
            </a:r>
            <a:r>
              <a:rPr lang="ru-RU" dirty="0"/>
              <a:t>. – Ижевск: Издательство «</a:t>
            </a:r>
            <a:r>
              <a:rPr lang="ru-RU" dirty="0" smtClean="0"/>
              <a:t>Удмуртский университет</a:t>
            </a:r>
            <a:r>
              <a:rPr lang="ru-RU" dirty="0"/>
              <a:t>», 2009. - 112 с. </a:t>
            </a:r>
            <a:endParaRPr lang="ru-RU" dirty="0" smtClean="0"/>
          </a:p>
          <a:p>
            <a:pPr algn="just"/>
            <a:r>
              <a:rPr lang="ru-RU" dirty="0" err="1"/>
              <a:t>Швецова</a:t>
            </a:r>
            <a:r>
              <a:rPr lang="ru-RU" dirty="0"/>
              <a:t>, Н. В. Современные методы и технологии сопровождения профориентации в школе / Н. В. </a:t>
            </a:r>
            <a:r>
              <a:rPr lang="ru-RU" dirty="0" err="1"/>
              <a:t>Швецова</a:t>
            </a:r>
            <a:r>
              <a:rPr lang="ru-RU" dirty="0"/>
              <a:t>. — Текст : непосредственный // Молодой ученый. — 2021. — № 44 (386). — С. 202-205. — URL: https://moluch.ru/archive/386/85033/ (дата обращения: 20.12.2022).</a:t>
            </a:r>
          </a:p>
        </p:txBody>
      </p:sp>
    </p:spTree>
    <p:extLst>
      <p:ext uri="{BB962C8B-B14F-4D97-AF65-F5344CB8AC3E}">
        <p14:creationId xmlns:p14="http://schemas.microsoft.com/office/powerpoint/2010/main" val="146414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368009"/>
            <a:ext cx="2232248" cy="759618"/>
          </a:xfrm>
        </p:spPr>
        <p:txBody>
          <a:bodyPr>
            <a:normAutofit/>
          </a:bodyPr>
          <a:lstStyle/>
          <a:p>
            <a:r>
              <a:rPr lang="ru-RU" sz="3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124745"/>
            <a:ext cx="7886700" cy="505221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 профессиональная ориентация, профессиональное  самоопределение 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этапы профессионального  самоопределение 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 –правовая база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и барьеры профессиональной ориентации</a:t>
            </a:r>
          </a:p>
          <a:p>
            <a:pPr marL="514350" indent="-514350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 педагога-психолога с позиции профессиональной ориентации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Профессиональная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- это система сопровождения человека по свободному и самостоятельному выбору, перемене профессии с учетом его склонностей, интересов, возможностей, имеющихся общественных потребностей, перспектив развития, а также с учетом необходимости полноценного распределения трудовых ресурсов в интересах экономики страны, отдельной отрасли, региона.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самоопределение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интегральное качество специалиста, включающее уровень овладения им знаниями, навыками, умениями профессиональной деятельности на основе сформированных способностей к саморазвитию, творчеству, оперативной адаптации в быстро меняющейся обстановке, а также решению задач, выходящих за пределы основного вида профессиональной деятельности. </a:t>
            </a:r>
          </a:p>
          <a:p>
            <a:pPr algn="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(Шматко В.Н. )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8640"/>
            <a:ext cx="8643998" cy="6169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самоопределение в настоящее время признается значимой составляющей образования. В быстро меняющемся обществе оно превращается в непрерывный процесс выстраивания индивидом, исходя из имеющихся личных возможностей и потребностей, своей профессиональной траектории. Для повышения результативности человеку, особенно только собирающемуся вступать во взрослую жизнь, требуется содействие как в выборе профессии и  помощь для разработки персонального образовательно-профессионального сценария.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6760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Организационно-педагогическое сопровождение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комплексная система работы, направленная на повышение эффективности сопровождения профессионального самоопределения обучающихся, и включающую в себя организационно-управленческое, научно-методическое, информационно- аналитическое и материально-техническое обеспечение педагогического сопровождение профессионального самоопределения обучающихся на региональном уровне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011222"/>
          </a:xfrm>
        </p:spPr>
        <p:txBody>
          <a:bodyPr>
            <a:normAutofit/>
          </a:bodyPr>
          <a:lstStyle/>
          <a:p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профессионального самоопределения (И.Кон)</a:t>
            </a:r>
            <a:endParaRPr lang="ru-RU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825625"/>
            <a:ext cx="8158192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детская игра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подростковая фантазия 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–предварительный выбор 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практическое принятие решения.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база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68761"/>
            <a:ext cx="8119814" cy="49082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ФЗ «Об образовании в Российской Федерации»</a:t>
            </a:r>
          </a:p>
          <a:p>
            <a:pPr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Государственная программа РФ «Развития образования»</a:t>
            </a:r>
          </a:p>
          <a:p>
            <a:pPr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проекты «Образование», «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Проектория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«Билет в будущее» </a:t>
            </a:r>
          </a:p>
          <a:p>
            <a:pPr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Указ Президента РФ от 07.05.2018 N 204 (ред. от 19.07.2018) «О национальных целях и стратегических задачах развития Российской Федерации на период до 2024 года».</a:t>
            </a:r>
          </a:p>
          <a:p>
            <a:pPr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Концепция организационно-педагогического сопровождения профессионального самоопределения  обучающихся Челябинской области . Утвержденная приказом от 14 августа 2020 года N 01/1739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60649"/>
            <a:ext cx="7886700" cy="64807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и барьеры профориентации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08722"/>
            <a:ext cx="7886700" cy="52682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Образование переходит от индустриального к постиндустриальному. В то же время основные характеристики, определяющие школу индустриальной эпохи - стандартизация, специализация, синхронизация, концентрация, централизация сохраняется по сей день. 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Запросы рынка труда требуют гибкости в приобретении новых компетенций. Поэтому необходимо формировать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надпредметные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навыки или универсальные компетенции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 Skills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(адаптивность, решительность, креативность, коммуникабельность, умение быстро включаться и работать в команде)</a:t>
            </a:r>
          </a:p>
        </p:txBody>
      </p:sp>
    </p:spTree>
    <p:extLst>
      <p:ext uri="{BB962C8B-B14F-4D97-AF65-F5344CB8AC3E}">
        <p14:creationId xmlns:p14="http://schemas.microsoft.com/office/powerpoint/2010/main" val="362302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426</TotalTime>
  <Words>999</Words>
  <Application>Microsoft Office PowerPoint</Application>
  <PresentationFormat>Экран (4:3)</PresentationFormat>
  <Paragraphs>72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Психолого-педагогические проблемы профессиональной ориентации обучающихся общеобразовательной организации  </vt:lpstr>
      <vt:lpstr>План:</vt:lpstr>
      <vt:lpstr>Презентация PowerPoint</vt:lpstr>
      <vt:lpstr>Презентация PowerPoint</vt:lpstr>
      <vt:lpstr>Презентация PowerPoint</vt:lpstr>
      <vt:lpstr>Презентация PowerPoint</vt:lpstr>
      <vt:lpstr>Этапы профессионального самоопределения (И.Кон)</vt:lpstr>
      <vt:lpstr>Нормативно-правовая база </vt:lpstr>
      <vt:lpstr>Проблемы и барьеры профориентации </vt:lpstr>
      <vt:lpstr>Презентация PowerPoint</vt:lpstr>
      <vt:lpstr>Презентация PowerPoint</vt:lpstr>
      <vt:lpstr>Диагностика профессиональной направленности</vt:lpstr>
      <vt:lpstr>Диагностика индивидуально- психологических особенностей</vt:lpstr>
      <vt:lpstr>Диагностика профессиональных способностей</vt:lpstr>
      <vt:lpstr>Презентация PowerPoint</vt:lpstr>
      <vt:lpstr>Психологические проблемы</vt:lpstr>
      <vt:lpstr>Основные функции деятельности педагога-психолога с позиции профориентации:</vt:lpstr>
      <vt:lpstr>Список используемой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Психолого-педагогические проблемы профессиональной ориентации обучающихся общеобразовательной организации</dc:title>
  <dc:creator>1</dc:creator>
  <cp:lastModifiedBy>1</cp:lastModifiedBy>
  <cp:revision>32</cp:revision>
  <dcterms:created xsi:type="dcterms:W3CDTF">2022-12-19T09:57:41Z</dcterms:created>
  <dcterms:modified xsi:type="dcterms:W3CDTF">2022-12-21T08:20:12Z</dcterms:modified>
</cp:coreProperties>
</file>