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9" r:id="rId5"/>
    <p:sldId id="270" r:id="rId6"/>
    <p:sldId id="268" r:id="rId7"/>
    <p:sldId id="257" r:id="rId8"/>
    <p:sldId id="267" r:id="rId9"/>
    <p:sldId id="261" r:id="rId10"/>
    <p:sldId id="262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10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5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9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9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9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8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1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842BA3-FD3A-4548-B2A4-DFECED393C61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54BFB9-0C24-4C58-A0B6-3A7942CD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5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ab209\Downloads\&#1084;&#1077;&#1090;&#1086;&#1076;&#1080;&#1095;&#1082;&#1080;%20&#1087;&#1086;%20&#1088;&#1072;&#1079;&#1085;&#1099;&#1084;%20&#1092;&#1086;&#1088;&#1084;&#1072;&#1084;%20&#1086;&#1090;&#1082;&#1083;&#1086;&#1085;&#1077;&#1085;&#1080;&#1081;.pdf" TargetMode="External"/><Relationship Id="rId2" Type="http://schemas.openxmlformats.org/officeDocument/2006/relationships/hyperlink" Target="https://mgppu.ru/about/publications/deviant_behaviour?ysclid=l9mfg1c974623536819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1149F-E348-497C-A428-4D2CB6559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Impact" panose="020B0806030902050204" pitchFamily="34" charset="0"/>
              </a:rPr>
              <a:t>Алгоритм по раннему выявлению и реагированию на деструктивное поведение несовершеннолетних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257DAE-2035-4ECE-95CA-BCF45D35D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27" y="4356100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Педагог-психолог</a:t>
            </a:r>
          </a:p>
          <a:p>
            <a:pPr algn="r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 МАОУ «Лицей №142 </a:t>
            </a:r>
            <a:r>
              <a:rPr lang="ru-RU" dirty="0" err="1">
                <a:solidFill>
                  <a:schemeClr val="tx1"/>
                </a:solidFill>
              </a:rPr>
              <a:t>г.Челябинска</a:t>
            </a:r>
            <a:r>
              <a:rPr lang="ru-RU" dirty="0">
                <a:solidFill>
                  <a:schemeClr val="tx1"/>
                </a:solidFill>
              </a:rPr>
              <a:t>»: </a:t>
            </a:r>
          </a:p>
          <a:p>
            <a:pPr algn="r">
              <a:lnSpc>
                <a:spcPct val="100000"/>
              </a:lnSpc>
            </a:pPr>
            <a:r>
              <a:rPr lang="ru-RU" dirty="0" err="1">
                <a:solidFill>
                  <a:schemeClr val="tx1"/>
                </a:solidFill>
              </a:rPr>
              <a:t>Гавырина</a:t>
            </a:r>
            <a:r>
              <a:rPr lang="ru-RU" dirty="0">
                <a:solidFill>
                  <a:schemeClr val="tx1"/>
                </a:solidFill>
              </a:rPr>
              <a:t> Полина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36674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CC769-F1C9-4B11-8B1B-391CD584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04" y="51369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Impact" panose="020B0806030902050204" pitchFamily="34" charset="0"/>
              </a:rPr>
              <a:t>Результаты: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BBF2C-9D03-4F8F-9FB7-2536E6030E34}"/>
              </a:ext>
            </a:extLst>
          </p:cNvPr>
          <p:cNvSpPr txBox="1"/>
          <p:nvPr/>
        </p:nvSpPr>
        <p:spPr>
          <a:xfrm>
            <a:off x="838200" y="1400870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от 0 до 18 балов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низкая степень риска отклоняющегося поведения обучающегося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– от 19 до 36 баллов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умеренная степень риска отклоняющегося поведения обучающегося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– от 37 до 54 баллов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значительная степень риска отклоняющегося поведения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– от 55 до 74 баллов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высокая степень риска отклоняющегося поведения обучающегося </a:t>
            </a:r>
          </a:p>
        </p:txBody>
      </p:sp>
    </p:spTree>
    <p:extLst>
      <p:ext uri="{BB962C8B-B14F-4D97-AF65-F5344CB8AC3E}">
        <p14:creationId xmlns:p14="http://schemas.microsoft.com/office/powerpoint/2010/main" val="369277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1CCE-A89C-86FB-2240-0999EF35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материалы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2CDEC-3A0A-3764-07A6-6D0FB1B5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6"/>
            <a:ext cx="10364452" cy="41529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Навигатор профилактики девиантного поведения | МГППУ (mgppu.ru)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sz="1800" kern="50" cap="none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Сборник организационных документов и методических рекомендаций для педагогов  и специалистов школ «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Работа с учащимися групп социального риска в условиях общеобразовательной школы</a:t>
            </a:r>
            <a:r>
              <a:rPr lang="ru-RU" sz="1800" b="1" kern="50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» </a:t>
            </a:r>
            <a:endParaRPr lang="ru-RU" sz="1800" b="1" kern="50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endParaRPr lang="ru-RU" sz="1800" kern="50" cap="none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>
              <a:lnSpc>
                <a:spcPct val="100000"/>
              </a:lnSpc>
            </a:pPr>
            <a:r>
              <a:rPr lang="ru-RU" sz="1800" kern="50" cap="none" dirty="0">
                <a:effectLst/>
                <a:latin typeface="Times New Roman" panose="02020603050405020304" pitchFamily="18" charset="0"/>
                <a:ea typeface="DejaVu Sans"/>
                <a:cs typeface="DejaVu Sans"/>
                <a:hlinkClick r:id="rId3"/>
              </a:rPr>
              <a:t> </a:t>
            </a:r>
            <a:r>
              <a:rPr lang="ru-RU" sz="1800" kern="50" cap="none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Министерство образования Иркутской области ГКУ «Центр профилактики, реабилитации и коррекции». Методические рекомендации, направленные на профилактику агрессивного поведения обучающихся, в том числе </a:t>
            </a:r>
            <a:r>
              <a:rPr lang="ru-RU" sz="1800" kern="50" cap="none" dirty="0" err="1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буллинга</a:t>
            </a:r>
            <a:r>
              <a:rPr lang="ru-RU" sz="1800" kern="50" cap="none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, конфликтов, </a:t>
            </a:r>
            <a:r>
              <a:rPr lang="ru-RU" sz="1800" kern="50" cap="none" dirty="0" err="1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аутоагрессивного</a:t>
            </a:r>
            <a:r>
              <a:rPr lang="ru-RU" sz="1800" kern="50" cap="none" dirty="0">
                <a:effectLst/>
                <a:latin typeface="Times New Roman" panose="02020603050405020304" pitchFamily="18" charset="0"/>
                <a:ea typeface="DejaVu Sans"/>
                <a:cs typeface="DejaVu Sans"/>
              </a:rPr>
              <a:t> поведения.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DejaVu Sans"/>
              <a:cs typeface="DejaVu Sans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DCF982-4EA5-99E4-70A1-85291A01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" y="3412843"/>
            <a:ext cx="984801" cy="10636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079B5-B63E-7B39-9ACD-1F7FFF5E5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52" y="2098107"/>
            <a:ext cx="973617" cy="1009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D9192-E138-5304-6C94-15267DAB4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54" y="4899852"/>
            <a:ext cx="994315" cy="7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CB6D968-90E7-4F34-883F-35F424875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29750"/>
              </p:ext>
            </p:extLst>
          </p:nvPr>
        </p:nvGraphicFramePr>
        <p:xfrm>
          <a:off x="1326776" y="719666"/>
          <a:ext cx="9968754" cy="563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377">
                  <a:extLst>
                    <a:ext uri="{9D8B030D-6E8A-4147-A177-3AD203B41FA5}">
                      <a16:colId xmlns:a16="http://schemas.microsoft.com/office/drawing/2014/main" val="1180610141"/>
                    </a:ext>
                  </a:extLst>
                </a:gridCol>
                <a:gridCol w="4984377">
                  <a:extLst>
                    <a:ext uri="{9D8B030D-6E8A-4147-A177-3AD203B41FA5}">
                      <a16:colId xmlns:a16="http://schemas.microsoft.com/office/drawing/2014/main" val="2908345375"/>
                    </a:ext>
                  </a:extLst>
                </a:gridCol>
              </a:tblGrid>
              <a:tr h="2818155">
                <a:tc>
                  <a:txBody>
                    <a:bodyPr/>
                    <a:lstStyle/>
                    <a:p>
                      <a:r>
                        <a:rPr lang="ru-RU" sz="4400" dirty="0"/>
                        <a:t>1</a:t>
                      </a:r>
                      <a:r>
                        <a:rPr lang="ru-RU" sz="2400" dirty="0"/>
                        <a:t>(5 своих плюсов)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  <a:r>
                        <a:rPr lang="en-US" sz="1800" dirty="0"/>
                        <a:t>(</a:t>
                      </a:r>
                      <a:r>
                        <a:rPr lang="ru-RU" sz="1800" dirty="0"/>
                        <a:t>минусы переделать в плюсы)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22734"/>
                  </a:ext>
                </a:extLst>
              </a:tr>
              <a:tr h="2818155">
                <a:tc>
                  <a:txBody>
                    <a:bodyPr/>
                    <a:lstStyle/>
                    <a:p>
                      <a:r>
                        <a:rPr lang="ru-RU" sz="4400" dirty="0"/>
                        <a:t>2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(5 своих минусов)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4(плюсы переделать в минусы)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5366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8A28B8B-47E1-4CE8-A284-C492B7ADADE0}"/>
              </a:ext>
            </a:extLst>
          </p:cNvPr>
          <p:cNvCxnSpPr>
            <a:cxnSpLocks/>
          </p:cNvCxnSpPr>
          <p:nvPr/>
        </p:nvCxnSpPr>
        <p:spPr>
          <a:xfrm flipV="1">
            <a:off x="5741894" y="2949389"/>
            <a:ext cx="1434353" cy="9592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9E300A4-E088-475B-98A6-A139DE5382DC}"/>
              </a:ext>
            </a:extLst>
          </p:cNvPr>
          <p:cNvCxnSpPr>
            <a:cxnSpLocks/>
          </p:cNvCxnSpPr>
          <p:nvPr/>
        </p:nvCxnSpPr>
        <p:spPr>
          <a:xfrm>
            <a:off x="5432611" y="3219574"/>
            <a:ext cx="1604683" cy="636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6DA9356-281F-6459-ED1D-F8AB9D774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1632537"/>
            <a:ext cx="3988904" cy="52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1DEF35-2EE8-B5AC-3D73-BB34E2EE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1895062"/>
            <a:ext cx="5135217" cy="51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94AF-4C4C-7179-E043-D1548C23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8885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«Не бывает трудных детей, бывают дети, которым трудно»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6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F23D5-FFBB-7164-5501-08FAE28E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70310"/>
            <a:ext cx="10364451" cy="1596177"/>
          </a:xfrm>
        </p:spPr>
        <p:txBody>
          <a:bodyPr>
            <a:normAutofit/>
          </a:bodyPr>
          <a:lstStyle/>
          <a:p>
            <a:pPr indent="201613"/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702CA-5328-B12F-A885-5B1A43BC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55" y="181197"/>
            <a:ext cx="11993845" cy="4814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Деструктивное поведение </a:t>
            </a:r>
            <a:r>
              <a:rPr lang="ru-RU" sz="3200" dirty="0"/>
              <a:t>– </a:t>
            </a:r>
            <a:r>
              <a:rPr lang="ru-RU" sz="3200" cap="none" dirty="0"/>
              <a:t>форма активности личности, связанная с разрушением субъектом структур, как «составляющих» его организм, так и заключающих его в «себе»  (общество).</a:t>
            </a:r>
          </a:p>
          <a:p>
            <a:r>
              <a:rPr lang="ru-RU" sz="3200" cap="none" dirty="0"/>
              <a:t>Деструкция может быть направлена человеком на самого себя или вовне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495EC2-6FE5-79F3-519C-64A5D28A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005"/>
            <a:ext cx="5533917" cy="31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D8357F-1742-5C02-D70F-80FEC97E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16" y="3429000"/>
            <a:ext cx="43041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F0D6B-7B85-E0E2-42B4-944343EE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E8E5A-341C-0725-2E4D-F5266E83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AFFDA-314F-5669-3380-7EE598BE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41" y="0"/>
            <a:ext cx="5963156" cy="69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065DA-2939-FC18-F187-251348A9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C1E2D-97E0-4ED9-F10D-1A3FD7FB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50251-E990-0A0B-2FDA-84ED5716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48" y="-4237"/>
            <a:ext cx="6215269" cy="69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7EE0-7523-64C0-8F56-F6A088FF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14938"/>
            <a:ext cx="10364451" cy="706698"/>
          </a:xfrm>
        </p:spPr>
        <p:txBody>
          <a:bodyPr/>
          <a:lstStyle/>
          <a:p>
            <a:r>
              <a:rPr lang="ru-RU" dirty="0"/>
              <a:t>Типы деструктивной модели поведения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61C0124-01D3-A66E-A3C1-FDAFF300AA29}"/>
              </a:ext>
            </a:extLst>
          </p:cNvPr>
          <p:cNvSpPr/>
          <p:nvPr/>
        </p:nvSpPr>
        <p:spPr>
          <a:xfrm>
            <a:off x="2911373" y="981451"/>
            <a:ext cx="7118313" cy="7674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Социально-психологическая дезадаптация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A15EFDE-37B8-5BDD-263D-9162E81D1C45}"/>
              </a:ext>
            </a:extLst>
          </p:cNvPr>
          <p:cNvSpPr/>
          <p:nvPr/>
        </p:nvSpPr>
        <p:spPr>
          <a:xfrm>
            <a:off x="2911373" y="1770099"/>
            <a:ext cx="7118312" cy="7674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Раннее (отклоняющееся) поведение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D1BBE8-A58D-9C55-4796-78018D0A2318}"/>
              </a:ext>
            </a:extLst>
          </p:cNvPr>
          <p:cNvSpPr/>
          <p:nvPr/>
        </p:nvSpPr>
        <p:spPr>
          <a:xfrm>
            <a:off x="2911373" y="2526205"/>
            <a:ext cx="7118312" cy="767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Рискованное поведение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D3BFCB9-9FE9-3FB4-FACB-A7004E585E6C}"/>
              </a:ext>
            </a:extLst>
          </p:cNvPr>
          <p:cNvSpPr/>
          <p:nvPr/>
        </p:nvSpPr>
        <p:spPr>
          <a:xfrm>
            <a:off x="2911373" y="3327996"/>
            <a:ext cx="7118312" cy="7674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Суицидальное,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78730EE-D1D4-379E-0EFF-872C0520395F}"/>
              </a:ext>
            </a:extLst>
          </p:cNvPr>
          <p:cNvSpPr/>
          <p:nvPr/>
        </p:nvSpPr>
        <p:spPr>
          <a:xfrm>
            <a:off x="2911373" y="4129788"/>
            <a:ext cx="7118312" cy="767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(зависимое) поведение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226C235-B87E-8AC7-9B08-2889D2A44184}"/>
              </a:ext>
            </a:extLst>
          </p:cNvPr>
          <p:cNvSpPr/>
          <p:nvPr/>
        </p:nvSpPr>
        <p:spPr>
          <a:xfrm>
            <a:off x="2911373" y="4931580"/>
            <a:ext cx="7118312" cy="767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Агрессивное поведение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8D57857-66B4-4EE6-2D24-4DDE38029DE1}"/>
              </a:ext>
            </a:extLst>
          </p:cNvPr>
          <p:cNvSpPr/>
          <p:nvPr/>
        </p:nvSpPr>
        <p:spPr>
          <a:xfrm>
            <a:off x="2911373" y="5699025"/>
            <a:ext cx="7118312" cy="7674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58607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54B5F-D09E-48CD-827D-A82554E8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B3EF35-D81B-470E-AC51-4EA244337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6" y="817396"/>
            <a:ext cx="11782119" cy="5212345"/>
          </a:xfrm>
        </p:spPr>
      </p:pic>
    </p:spTree>
    <p:extLst>
      <p:ext uri="{BB962C8B-B14F-4D97-AF65-F5344CB8AC3E}">
        <p14:creationId xmlns:p14="http://schemas.microsoft.com/office/powerpoint/2010/main" val="33095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8A712E-F5D4-5133-6581-3BD225B4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921026"/>
            <a:ext cx="11873949" cy="5936974"/>
          </a:xfrm>
        </p:spPr>
        <p:txBody>
          <a:bodyPr numCol="2"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аппетита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сна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состоянии здоровья: частые простуды, кашель, насморк и пр.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интереса к школе, снижение успеваемости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 занятий без уважительной причины или "по болезни"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когнитивных функций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нестабильность; резкие перепады настроения: 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межличностных коммуникаций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специфических интересов: к оружию, лекарствам, шок-контенту и пр.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риску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Неустойчивая моральная система ("плохо" и "хорошо")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 к окружающим людям и животным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Самовольные уходы из дома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Специфический словарь</a:t>
            </a:r>
          </a:p>
          <a:p>
            <a:pPr marL="0" indent="0">
              <a:spcBef>
                <a:spcPts val="0"/>
              </a:spcBef>
              <a:buNone/>
            </a:pPr>
            <a:endParaRPr lang="ru-RU" sz="7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7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7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жизненная философия: оправдание убийств, нездоровая заинтересованность вопросами смерти, идеализация смерти, право человека на употребление наркотиков и пр.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повреждение и самоповреждения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скорости речи и движений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Неопрятность и неряшливость внешнего вида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Экстравагантность внешности: крашеные волосы, пирсинг, татуировки, одежда с агрессивными надписями и изображениями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к оружию больше, чем характерно для возраста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контакта со сверстниками/одноклассниками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увлечений, соответствующих возрасту вне интернета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специфических символов/логотипов на одежде и личных вещах</a:t>
            </a:r>
          </a:p>
          <a:p>
            <a:pPr>
              <a:spcBef>
                <a:spcPts val="0"/>
              </a:spcBef>
            </a:pPr>
            <a:r>
              <a:rPr lang="ru-RU" sz="7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 социально опасном положении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2D9C3-4500-D2F8-ABDA-5825921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84211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Маркеры отклоняющегося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063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F4F5D-9BC9-447F-86E0-23B07806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4" y="961336"/>
            <a:ext cx="11128513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  <a:cs typeface="Aharoni" panose="02010803020104030203" pitchFamily="2" charset="-79"/>
              </a:rPr>
              <a:t>Форма заполняется классным руководителем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88D24-4E26-467F-ADF5-956F1494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631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– никогда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иногда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часто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– всегда</a:t>
            </a:r>
          </a:p>
        </p:txBody>
      </p:sp>
    </p:spTree>
    <p:extLst>
      <p:ext uri="{BB962C8B-B14F-4D97-AF65-F5344CB8AC3E}">
        <p14:creationId xmlns:p14="http://schemas.microsoft.com/office/powerpoint/2010/main" val="69804325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622</TotalTime>
  <Words>472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Impact</vt:lpstr>
      <vt:lpstr>Times New Roman</vt:lpstr>
      <vt:lpstr>Tw Cen MT</vt:lpstr>
      <vt:lpstr>Капля</vt:lpstr>
      <vt:lpstr>Алгоритм по раннему выявлению и реагированию на деструктивное поведение несовершеннолетних </vt:lpstr>
      <vt:lpstr> «Не бывает трудных детей, бывают дети, которым трудно»</vt:lpstr>
      <vt:lpstr> </vt:lpstr>
      <vt:lpstr>Презентация PowerPoint</vt:lpstr>
      <vt:lpstr>Презентация PowerPoint</vt:lpstr>
      <vt:lpstr>Типы деструктивной модели поведения</vt:lpstr>
      <vt:lpstr>Презентация PowerPoint</vt:lpstr>
      <vt:lpstr>Маркеры отклоняющегося поведения</vt:lpstr>
      <vt:lpstr>Форма заполняется классным руководителем </vt:lpstr>
      <vt:lpstr>Результаты: </vt:lpstr>
      <vt:lpstr>Полезные материалы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отклоняющегося поведения</dc:title>
  <dc:creator>cab209</dc:creator>
  <cp:lastModifiedBy>Полина Гавырина</cp:lastModifiedBy>
  <cp:revision>13</cp:revision>
  <dcterms:created xsi:type="dcterms:W3CDTF">2022-02-21T10:46:34Z</dcterms:created>
  <dcterms:modified xsi:type="dcterms:W3CDTF">2022-10-26T16:48:02Z</dcterms:modified>
</cp:coreProperties>
</file>