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2" r:id="rId3"/>
    <p:sldId id="1748" r:id="rId4"/>
    <p:sldId id="1745" r:id="rId5"/>
    <p:sldId id="259" r:id="rId6"/>
    <p:sldId id="261" r:id="rId7"/>
    <p:sldId id="258" r:id="rId8"/>
    <p:sldId id="308" r:id="rId9"/>
    <p:sldId id="1749" r:id="rId10"/>
    <p:sldId id="257" r:id="rId11"/>
    <p:sldId id="1750" r:id="rId12"/>
    <p:sldId id="1752" r:id="rId13"/>
    <p:sldId id="1758" r:id="rId14"/>
    <p:sldId id="1759" r:id="rId15"/>
    <p:sldId id="1760" r:id="rId16"/>
    <p:sldId id="1761" r:id="rId17"/>
    <p:sldId id="1762" r:id="rId18"/>
    <p:sldId id="1763" r:id="rId19"/>
    <p:sldId id="1764" r:id="rId20"/>
    <p:sldId id="1765" r:id="rId21"/>
    <p:sldId id="1766" r:id="rId22"/>
    <p:sldId id="1767" r:id="rId23"/>
    <p:sldId id="1768" r:id="rId24"/>
    <p:sldId id="1754" r:id="rId25"/>
    <p:sldId id="1755" r:id="rId26"/>
    <p:sldId id="1756" r:id="rId27"/>
    <p:sldId id="1757" r:id="rId28"/>
    <p:sldId id="260" r:id="rId29"/>
    <p:sldId id="263" r:id="rId30"/>
    <p:sldId id="264" r:id="rId31"/>
    <p:sldId id="265" r:id="rId32"/>
    <p:sldId id="266" r:id="rId33"/>
    <p:sldId id="267" r:id="rId34"/>
    <p:sldId id="268" r:id="rId35"/>
    <p:sldId id="269" r:id="rId36"/>
    <p:sldId id="1769"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8F857-ACE2-4D67-A72A-7E8006718907}" type="datetimeFigureOut">
              <a:rPr lang="ru-RU" smtClean="0"/>
              <a:t>12.04.2023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38B32-17FD-4D3E-8DFC-4895C6CB5285}" type="slidenum">
              <a:rPr lang="ru-RU" smtClean="0"/>
              <a:t>‹#›</a:t>
            </a:fld>
            <a:endParaRPr lang="ru-RU"/>
          </a:p>
        </p:txBody>
      </p:sp>
    </p:spTree>
    <p:extLst>
      <p:ext uri="{BB962C8B-B14F-4D97-AF65-F5344CB8AC3E}">
        <p14:creationId xmlns:p14="http://schemas.microsoft.com/office/powerpoint/2010/main" val="85197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243C56C-0F29-43A6-9A41-59F8982C5499}"/>
              </a:ext>
            </a:extLst>
          </p:cNvPr>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DF583D51-AF98-4F06-AF91-C8B99EBF30F4}" type="slidenum">
              <a:rPr lang="ru-RU" altLang="ru-RU">
                <a:latin typeface="Arial" panose="020B0604020202020204" pitchFamily="34" charset="0"/>
              </a:rPr>
              <a:pPr/>
              <a:t>4</a:t>
            </a:fld>
            <a:endParaRPr lang="ru-RU" altLang="ru-RU">
              <a:latin typeface="Arial" panose="020B0604020202020204" pitchFamily="34" charset="0"/>
            </a:endParaRPr>
          </a:p>
        </p:txBody>
      </p:sp>
      <p:sp>
        <p:nvSpPr>
          <p:cNvPr id="18435" name="Rectangle 2">
            <a:extLst>
              <a:ext uri="{FF2B5EF4-FFF2-40B4-BE49-F238E27FC236}">
                <a16:creationId xmlns:a16="http://schemas.microsoft.com/office/drawing/2014/main" id="{7F9347B8-61E9-486C-AD6A-7ABD2BD1E61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BA11347E-D023-436F-BF25-22FAF246731F}"/>
              </a:ext>
            </a:extLst>
          </p:cNvPr>
          <p:cNvSpPr>
            <a:spLocks noGrp="1" noChangeArrowheads="1"/>
          </p:cNvSpPr>
          <p:nvPr>
            <p:ph type="body" idx="1"/>
          </p:nvPr>
        </p:nvSpPr>
        <p:spPr>
          <a:noFill/>
        </p:spPr>
        <p:txBody>
          <a:bodyPr/>
          <a:lstStyle/>
          <a:p>
            <a:r>
              <a:rPr lang="ru-RU" altLang="ru-RU" sz="800"/>
              <a:t>и что находится в глубине</a:t>
            </a:r>
          </a:p>
          <a:p>
            <a:endParaRPr lang="ru-RU" altLang="ru-RU" sz="800"/>
          </a:p>
          <a:p>
            <a:endParaRPr lang="ru-RU" altLang="ru-RU" sz="800"/>
          </a:p>
          <a:p>
            <a:r>
              <a:rPr lang="ru-RU" altLang="ru-RU" sz="800"/>
              <a:t>История про женщину, которая во время грозы встала на четвереньки</a:t>
            </a:r>
          </a:p>
          <a:p>
            <a:r>
              <a:rPr lang="ru-RU" altLang="ru-RU" sz="700"/>
              <a:t>Шаманские превращения</a:t>
            </a:r>
            <a:endParaRPr lang="ru-RU" altLang="ru-RU" sz="5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A8476E2-26BE-4ABA-90FB-9C9304333BED}" type="slidenum">
              <a:rPr lang="ru-RU" smtClean="0"/>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CFFDC8-3BCF-4B2E-AFBB-920E81A4DBD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FDDC1BC-F476-4027-9801-B83AB0F8EA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C5D4BF3-9092-462A-9C46-4072EE8592F9}"/>
              </a:ext>
            </a:extLst>
          </p:cNvPr>
          <p:cNvSpPr>
            <a:spLocks noGrp="1"/>
          </p:cNvSpPr>
          <p:nvPr>
            <p:ph type="dt" sz="half" idx="10"/>
          </p:nvPr>
        </p:nvSpPr>
        <p:spPr/>
        <p:txBody>
          <a:bodyPr/>
          <a:lstStyle/>
          <a:p>
            <a:fld id="{55591BDD-BB0A-4260-9C7B-AEEA91417C32}" type="datetimeFigureOut">
              <a:rPr lang="ru-RU" smtClean="0"/>
              <a:t>12.04.2023</a:t>
            </a:fld>
            <a:endParaRPr lang="ru-RU"/>
          </a:p>
        </p:txBody>
      </p:sp>
      <p:sp>
        <p:nvSpPr>
          <p:cNvPr id="5" name="Нижний колонтитул 4">
            <a:extLst>
              <a:ext uri="{FF2B5EF4-FFF2-40B4-BE49-F238E27FC236}">
                <a16:creationId xmlns:a16="http://schemas.microsoft.com/office/drawing/2014/main" id="{0110530D-1BFC-498D-8F2F-8E60F920AC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87450C7-585F-4BF0-99CA-CEB263C608DD}"/>
              </a:ext>
            </a:extLst>
          </p:cNvPr>
          <p:cNvSpPr>
            <a:spLocks noGrp="1"/>
          </p:cNvSpPr>
          <p:nvPr>
            <p:ph type="sldNum" sz="quarter" idx="12"/>
          </p:nvPr>
        </p:nvSpPr>
        <p:spPr/>
        <p:txBody>
          <a:bodyPr/>
          <a:lstStyle/>
          <a:p>
            <a:fld id="{1CAC37AB-B55A-474F-9F24-8C9BAB8CEBB7}" type="slidenum">
              <a:rPr lang="ru-RU" smtClean="0"/>
              <a:t>‹#›</a:t>
            </a:fld>
            <a:endParaRPr lang="ru-RU"/>
          </a:p>
        </p:txBody>
      </p:sp>
    </p:spTree>
    <p:extLst>
      <p:ext uri="{BB962C8B-B14F-4D97-AF65-F5344CB8AC3E}">
        <p14:creationId xmlns:p14="http://schemas.microsoft.com/office/powerpoint/2010/main" val="320507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1DFA71-D48E-4693-A050-4BAAA94A3DD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AE249AB-EF60-4ECD-A2D9-349481887D9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546BF8E-A32C-4D02-98B7-B57FB86F80C3}"/>
              </a:ext>
            </a:extLst>
          </p:cNvPr>
          <p:cNvSpPr>
            <a:spLocks noGrp="1"/>
          </p:cNvSpPr>
          <p:nvPr>
            <p:ph type="dt" sz="half" idx="10"/>
          </p:nvPr>
        </p:nvSpPr>
        <p:spPr/>
        <p:txBody>
          <a:bodyPr/>
          <a:lstStyle/>
          <a:p>
            <a:fld id="{55591BDD-BB0A-4260-9C7B-AEEA91417C32}" type="datetimeFigureOut">
              <a:rPr lang="ru-RU" smtClean="0"/>
              <a:t>12.04.2023</a:t>
            </a:fld>
            <a:endParaRPr lang="ru-RU"/>
          </a:p>
        </p:txBody>
      </p:sp>
      <p:sp>
        <p:nvSpPr>
          <p:cNvPr id="5" name="Нижний колонтитул 4">
            <a:extLst>
              <a:ext uri="{FF2B5EF4-FFF2-40B4-BE49-F238E27FC236}">
                <a16:creationId xmlns:a16="http://schemas.microsoft.com/office/drawing/2014/main" id="{05E42595-8299-49F7-B398-7CFDB99D374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BB7B053-F9F0-4134-83A0-468951009007}"/>
              </a:ext>
            </a:extLst>
          </p:cNvPr>
          <p:cNvSpPr>
            <a:spLocks noGrp="1"/>
          </p:cNvSpPr>
          <p:nvPr>
            <p:ph type="sldNum" sz="quarter" idx="12"/>
          </p:nvPr>
        </p:nvSpPr>
        <p:spPr/>
        <p:txBody>
          <a:bodyPr/>
          <a:lstStyle/>
          <a:p>
            <a:fld id="{1CAC37AB-B55A-474F-9F24-8C9BAB8CEBB7}" type="slidenum">
              <a:rPr lang="ru-RU" smtClean="0"/>
              <a:t>‹#›</a:t>
            </a:fld>
            <a:endParaRPr lang="ru-RU"/>
          </a:p>
        </p:txBody>
      </p:sp>
    </p:spTree>
    <p:extLst>
      <p:ext uri="{BB962C8B-B14F-4D97-AF65-F5344CB8AC3E}">
        <p14:creationId xmlns:p14="http://schemas.microsoft.com/office/powerpoint/2010/main" val="356534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5C42756-E3C2-4B42-960C-F0CA1144D77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AFB323E-3A4A-4DB6-9380-63CE337705A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57F2B4C-E975-45CE-B7DA-39C77297953A}"/>
              </a:ext>
            </a:extLst>
          </p:cNvPr>
          <p:cNvSpPr>
            <a:spLocks noGrp="1"/>
          </p:cNvSpPr>
          <p:nvPr>
            <p:ph type="dt" sz="half" idx="10"/>
          </p:nvPr>
        </p:nvSpPr>
        <p:spPr/>
        <p:txBody>
          <a:bodyPr/>
          <a:lstStyle/>
          <a:p>
            <a:fld id="{55591BDD-BB0A-4260-9C7B-AEEA91417C32}" type="datetimeFigureOut">
              <a:rPr lang="ru-RU" smtClean="0"/>
              <a:t>12.04.2023</a:t>
            </a:fld>
            <a:endParaRPr lang="ru-RU"/>
          </a:p>
        </p:txBody>
      </p:sp>
      <p:sp>
        <p:nvSpPr>
          <p:cNvPr id="5" name="Нижний колонтитул 4">
            <a:extLst>
              <a:ext uri="{FF2B5EF4-FFF2-40B4-BE49-F238E27FC236}">
                <a16:creationId xmlns:a16="http://schemas.microsoft.com/office/drawing/2014/main" id="{9FAA48A3-BF3C-403E-8493-F810668D308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13D85BB-7C8A-43C4-88EB-50810D89A041}"/>
              </a:ext>
            </a:extLst>
          </p:cNvPr>
          <p:cNvSpPr>
            <a:spLocks noGrp="1"/>
          </p:cNvSpPr>
          <p:nvPr>
            <p:ph type="sldNum" sz="quarter" idx="12"/>
          </p:nvPr>
        </p:nvSpPr>
        <p:spPr/>
        <p:txBody>
          <a:bodyPr/>
          <a:lstStyle/>
          <a:p>
            <a:fld id="{1CAC37AB-B55A-474F-9F24-8C9BAB8CEBB7}" type="slidenum">
              <a:rPr lang="ru-RU" smtClean="0"/>
              <a:t>‹#›</a:t>
            </a:fld>
            <a:endParaRPr lang="ru-RU"/>
          </a:p>
        </p:txBody>
      </p:sp>
    </p:spTree>
    <p:extLst>
      <p:ext uri="{BB962C8B-B14F-4D97-AF65-F5344CB8AC3E}">
        <p14:creationId xmlns:p14="http://schemas.microsoft.com/office/powerpoint/2010/main" val="363785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57200"/>
            <a:ext cx="10972800" cy="1371600"/>
          </a:xfrm>
        </p:spPr>
        <p:txBody>
          <a:bodyPr/>
          <a:lstStyle/>
          <a:p>
            <a:r>
              <a:rPr lang="ru-RU"/>
              <a:t>Образец заголовка</a:t>
            </a:r>
          </a:p>
        </p:txBody>
      </p:sp>
      <p:sp>
        <p:nvSpPr>
          <p:cNvPr id="3" name="Текст 2"/>
          <p:cNvSpPr>
            <a:spLocks noGrp="1"/>
          </p:cNvSpPr>
          <p:nvPr>
            <p:ph type="body" sz="half" idx="1"/>
          </p:nvPr>
        </p:nvSpPr>
        <p:spPr>
          <a:xfrm>
            <a:off x="609600" y="1981200"/>
            <a:ext cx="53848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981200"/>
            <a:ext cx="5384800"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a:extLst>
              <a:ext uri="{FF2B5EF4-FFF2-40B4-BE49-F238E27FC236}">
                <a16:creationId xmlns:a16="http://schemas.microsoft.com/office/drawing/2014/main" id="{1E7258AC-7B68-4055-9D2C-AD8EBE9D4ECE}"/>
              </a:ext>
            </a:extLst>
          </p:cNvPr>
          <p:cNvSpPr>
            <a:spLocks noGrp="1"/>
          </p:cNvSpPr>
          <p:nvPr>
            <p:ph type="ftr" sz="quarter" idx="10"/>
          </p:nvPr>
        </p:nvSpPr>
        <p:spPr>
          <a:xfrm>
            <a:off x="4165600" y="6248400"/>
            <a:ext cx="3860800" cy="457200"/>
          </a:xfrm>
        </p:spPr>
        <p:txBody>
          <a:bodyPr/>
          <a:lstStyle>
            <a:lvl1pPr defTabSz="914400" eaLnBrk="0" fontAlgn="base" hangingPunct="0">
              <a:spcBef>
                <a:spcPct val="0"/>
              </a:spcBef>
              <a:spcAft>
                <a:spcPct val="0"/>
              </a:spcAft>
              <a:defRPr>
                <a:solidFill>
                  <a:prstClr val="black">
                    <a:tint val="75000"/>
                  </a:prstClr>
                </a:solidFill>
                <a:latin typeface="Comic Sans MS" panose="030F0702030302020204" pitchFamily="66" charset="0"/>
              </a:defRPr>
            </a:lvl1pPr>
          </a:lstStyle>
          <a:p>
            <a:pPr>
              <a:defRPr/>
            </a:pPr>
            <a:endParaRPr lang="ru-RU" altLang="ru-RU"/>
          </a:p>
        </p:txBody>
      </p:sp>
      <p:sp>
        <p:nvSpPr>
          <p:cNvPr id="6" name="Номер слайда 5">
            <a:extLst>
              <a:ext uri="{FF2B5EF4-FFF2-40B4-BE49-F238E27FC236}">
                <a16:creationId xmlns:a16="http://schemas.microsoft.com/office/drawing/2014/main" id="{D407D0B1-12B8-4AC0-AB24-2A8C4ACE3D23}"/>
              </a:ext>
            </a:extLst>
          </p:cNvPr>
          <p:cNvSpPr>
            <a:spLocks noGrp="1"/>
          </p:cNvSpPr>
          <p:nvPr>
            <p:ph type="sldNum" sz="quarter" idx="11"/>
          </p:nvPr>
        </p:nvSpPr>
        <p:spPr>
          <a:xfrm>
            <a:off x="8737600" y="6248400"/>
            <a:ext cx="2844800" cy="457200"/>
          </a:xfrm>
        </p:spPr>
        <p:txBody>
          <a:bodyPr/>
          <a:lstStyle>
            <a:lvl1pPr>
              <a:defRPr/>
            </a:lvl1pPr>
          </a:lstStyle>
          <a:p>
            <a:fld id="{7C7406C0-F1C2-467A-B441-B4DD2BDD5FD4}" type="slidenum">
              <a:rPr lang="ru-RU" altLang="ru-RU"/>
              <a:pPr/>
              <a:t>‹#›</a:t>
            </a:fld>
            <a:endParaRPr lang="ru-RU" altLang="ru-RU"/>
          </a:p>
        </p:txBody>
      </p:sp>
      <p:sp>
        <p:nvSpPr>
          <p:cNvPr id="7" name="Дата 6">
            <a:extLst>
              <a:ext uri="{FF2B5EF4-FFF2-40B4-BE49-F238E27FC236}">
                <a16:creationId xmlns:a16="http://schemas.microsoft.com/office/drawing/2014/main" id="{6D52DA8D-BDC0-4E0C-A891-0761FD498EE4}"/>
              </a:ext>
            </a:extLst>
          </p:cNvPr>
          <p:cNvSpPr>
            <a:spLocks noGrp="1"/>
          </p:cNvSpPr>
          <p:nvPr>
            <p:ph type="dt" sz="half" idx="12"/>
          </p:nvPr>
        </p:nvSpPr>
        <p:spPr>
          <a:xfrm>
            <a:off x="609600" y="6245225"/>
            <a:ext cx="2844800" cy="476250"/>
          </a:xfrm>
        </p:spPr>
        <p:txBody>
          <a:bodyPr/>
          <a:lstStyle>
            <a:lvl1pPr defTabSz="914400" eaLnBrk="0" fontAlgn="base" hangingPunct="0">
              <a:spcBef>
                <a:spcPct val="0"/>
              </a:spcBef>
              <a:spcAft>
                <a:spcPct val="0"/>
              </a:spcAft>
              <a:defRPr>
                <a:solidFill>
                  <a:prstClr val="black">
                    <a:tint val="75000"/>
                  </a:prstClr>
                </a:solidFill>
                <a:latin typeface="Comic Sans MS" panose="030F0702030302020204" pitchFamily="66" charset="0"/>
              </a:defRPr>
            </a:lvl1pPr>
          </a:lstStyle>
          <a:p>
            <a:pPr>
              <a:defRPr/>
            </a:pPr>
            <a:endParaRPr lang="ru-RU" altLang="ru-RU"/>
          </a:p>
        </p:txBody>
      </p:sp>
    </p:spTree>
    <p:extLst>
      <p:ext uri="{BB962C8B-B14F-4D97-AF65-F5344CB8AC3E}">
        <p14:creationId xmlns:p14="http://schemas.microsoft.com/office/powerpoint/2010/main" val="107037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EBE571-BC31-4B15-A7EE-DC3B09901CE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995C9E2-1FDC-485F-B711-8684C3A9A29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B59081E-5CBA-4D9C-98F7-E1D6FC3F4418}"/>
              </a:ext>
            </a:extLst>
          </p:cNvPr>
          <p:cNvSpPr>
            <a:spLocks noGrp="1"/>
          </p:cNvSpPr>
          <p:nvPr>
            <p:ph type="dt" sz="half" idx="10"/>
          </p:nvPr>
        </p:nvSpPr>
        <p:spPr/>
        <p:txBody>
          <a:bodyPr/>
          <a:lstStyle/>
          <a:p>
            <a:fld id="{55591BDD-BB0A-4260-9C7B-AEEA91417C32}" type="datetimeFigureOut">
              <a:rPr lang="ru-RU" smtClean="0"/>
              <a:t>12.04.2023</a:t>
            </a:fld>
            <a:endParaRPr lang="ru-RU"/>
          </a:p>
        </p:txBody>
      </p:sp>
      <p:sp>
        <p:nvSpPr>
          <p:cNvPr id="5" name="Нижний колонтитул 4">
            <a:extLst>
              <a:ext uri="{FF2B5EF4-FFF2-40B4-BE49-F238E27FC236}">
                <a16:creationId xmlns:a16="http://schemas.microsoft.com/office/drawing/2014/main" id="{75AC2438-F9B2-4053-990B-4A16D82A2A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7C05F6-A75B-4437-BB81-50AD9634885E}"/>
              </a:ext>
            </a:extLst>
          </p:cNvPr>
          <p:cNvSpPr>
            <a:spLocks noGrp="1"/>
          </p:cNvSpPr>
          <p:nvPr>
            <p:ph type="sldNum" sz="quarter" idx="12"/>
          </p:nvPr>
        </p:nvSpPr>
        <p:spPr/>
        <p:txBody>
          <a:bodyPr/>
          <a:lstStyle/>
          <a:p>
            <a:fld id="{1CAC37AB-B55A-474F-9F24-8C9BAB8CEBB7}" type="slidenum">
              <a:rPr lang="ru-RU" smtClean="0"/>
              <a:t>‹#›</a:t>
            </a:fld>
            <a:endParaRPr lang="ru-RU"/>
          </a:p>
        </p:txBody>
      </p:sp>
    </p:spTree>
    <p:extLst>
      <p:ext uri="{BB962C8B-B14F-4D97-AF65-F5344CB8AC3E}">
        <p14:creationId xmlns:p14="http://schemas.microsoft.com/office/powerpoint/2010/main" val="235770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8561CE-76C6-481D-B610-ACE3770B204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918396E-6A7E-4AF1-84EF-214CF857DC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4DF0147-396D-4F95-852F-B5C1D0BC15B5}"/>
              </a:ext>
            </a:extLst>
          </p:cNvPr>
          <p:cNvSpPr>
            <a:spLocks noGrp="1"/>
          </p:cNvSpPr>
          <p:nvPr>
            <p:ph type="dt" sz="half" idx="10"/>
          </p:nvPr>
        </p:nvSpPr>
        <p:spPr/>
        <p:txBody>
          <a:bodyPr/>
          <a:lstStyle/>
          <a:p>
            <a:fld id="{55591BDD-BB0A-4260-9C7B-AEEA91417C32}" type="datetimeFigureOut">
              <a:rPr lang="ru-RU" smtClean="0"/>
              <a:t>12.04.2023</a:t>
            </a:fld>
            <a:endParaRPr lang="ru-RU"/>
          </a:p>
        </p:txBody>
      </p:sp>
      <p:sp>
        <p:nvSpPr>
          <p:cNvPr id="5" name="Нижний колонтитул 4">
            <a:extLst>
              <a:ext uri="{FF2B5EF4-FFF2-40B4-BE49-F238E27FC236}">
                <a16:creationId xmlns:a16="http://schemas.microsoft.com/office/drawing/2014/main" id="{765D3333-B9EC-44E0-B490-906C0B6B97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C13BD21-BFB7-49F1-A725-1DF86F44F5E3}"/>
              </a:ext>
            </a:extLst>
          </p:cNvPr>
          <p:cNvSpPr>
            <a:spLocks noGrp="1"/>
          </p:cNvSpPr>
          <p:nvPr>
            <p:ph type="sldNum" sz="quarter" idx="12"/>
          </p:nvPr>
        </p:nvSpPr>
        <p:spPr/>
        <p:txBody>
          <a:bodyPr/>
          <a:lstStyle/>
          <a:p>
            <a:fld id="{1CAC37AB-B55A-474F-9F24-8C9BAB8CEBB7}" type="slidenum">
              <a:rPr lang="ru-RU" smtClean="0"/>
              <a:t>‹#›</a:t>
            </a:fld>
            <a:endParaRPr lang="ru-RU"/>
          </a:p>
        </p:txBody>
      </p:sp>
    </p:spTree>
    <p:extLst>
      <p:ext uri="{BB962C8B-B14F-4D97-AF65-F5344CB8AC3E}">
        <p14:creationId xmlns:p14="http://schemas.microsoft.com/office/powerpoint/2010/main" val="364299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FE048B-0969-4342-9FD6-14D1DF5FDE8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86FC537-E2C5-433C-9ED2-5E39A71DB3E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5C5E431-9121-4E93-AD51-6C0CFFFE4CB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0F6E190-DECF-4C41-8414-BFF019387214}"/>
              </a:ext>
            </a:extLst>
          </p:cNvPr>
          <p:cNvSpPr>
            <a:spLocks noGrp="1"/>
          </p:cNvSpPr>
          <p:nvPr>
            <p:ph type="dt" sz="half" idx="10"/>
          </p:nvPr>
        </p:nvSpPr>
        <p:spPr/>
        <p:txBody>
          <a:bodyPr/>
          <a:lstStyle/>
          <a:p>
            <a:fld id="{55591BDD-BB0A-4260-9C7B-AEEA91417C32}" type="datetimeFigureOut">
              <a:rPr lang="ru-RU" smtClean="0"/>
              <a:t>12.04.2023</a:t>
            </a:fld>
            <a:endParaRPr lang="ru-RU"/>
          </a:p>
        </p:txBody>
      </p:sp>
      <p:sp>
        <p:nvSpPr>
          <p:cNvPr id="6" name="Нижний колонтитул 5">
            <a:extLst>
              <a:ext uri="{FF2B5EF4-FFF2-40B4-BE49-F238E27FC236}">
                <a16:creationId xmlns:a16="http://schemas.microsoft.com/office/drawing/2014/main" id="{6D180E53-66AD-4D81-B925-8276CA59912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E07216A-4F08-4461-9D3E-C6E1A09716CC}"/>
              </a:ext>
            </a:extLst>
          </p:cNvPr>
          <p:cNvSpPr>
            <a:spLocks noGrp="1"/>
          </p:cNvSpPr>
          <p:nvPr>
            <p:ph type="sldNum" sz="quarter" idx="12"/>
          </p:nvPr>
        </p:nvSpPr>
        <p:spPr/>
        <p:txBody>
          <a:bodyPr/>
          <a:lstStyle/>
          <a:p>
            <a:fld id="{1CAC37AB-B55A-474F-9F24-8C9BAB8CEBB7}" type="slidenum">
              <a:rPr lang="ru-RU" smtClean="0"/>
              <a:t>‹#›</a:t>
            </a:fld>
            <a:endParaRPr lang="ru-RU"/>
          </a:p>
        </p:txBody>
      </p:sp>
    </p:spTree>
    <p:extLst>
      <p:ext uri="{BB962C8B-B14F-4D97-AF65-F5344CB8AC3E}">
        <p14:creationId xmlns:p14="http://schemas.microsoft.com/office/powerpoint/2010/main" val="113274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231D40-8F80-4C8D-A1A5-D748D10DF8B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0C7A3CF-5969-462C-83F4-8EEBD36C93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9B2A257-C592-4F59-A3D8-45A7AD2F2D0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EFF0345-758D-472D-A93E-894619945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20940E6-53FC-43F6-802C-BA529D2B27E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866960C-1057-4BB9-AE56-DC1C8738EC43}"/>
              </a:ext>
            </a:extLst>
          </p:cNvPr>
          <p:cNvSpPr>
            <a:spLocks noGrp="1"/>
          </p:cNvSpPr>
          <p:nvPr>
            <p:ph type="dt" sz="half" idx="10"/>
          </p:nvPr>
        </p:nvSpPr>
        <p:spPr/>
        <p:txBody>
          <a:bodyPr/>
          <a:lstStyle/>
          <a:p>
            <a:fld id="{55591BDD-BB0A-4260-9C7B-AEEA91417C32}" type="datetimeFigureOut">
              <a:rPr lang="ru-RU" smtClean="0"/>
              <a:t>12.04.2023</a:t>
            </a:fld>
            <a:endParaRPr lang="ru-RU"/>
          </a:p>
        </p:txBody>
      </p:sp>
      <p:sp>
        <p:nvSpPr>
          <p:cNvPr id="8" name="Нижний колонтитул 7">
            <a:extLst>
              <a:ext uri="{FF2B5EF4-FFF2-40B4-BE49-F238E27FC236}">
                <a16:creationId xmlns:a16="http://schemas.microsoft.com/office/drawing/2014/main" id="{338C89A7-C5CE-4230-BA6E-3E1AF9930CC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D24287D-F797-4094-843F-1112D4A82423}"/>
              </a:ext>
            </a:extLst>
          </p:cNvPr>
          <p:cNvSpPr>
            <a:spLocks noGrp="1"/>
          </p:cNvSpPr>
          <p:nvPr>
            <p:ph type="sldNum" sz="quarter" idx="12"/>
          </p:nvPr>
        </p:nvSpPr>
        <p:spPr/>
        <p:txBody>
          <a:bodyPr/>
          <a:lstStyle/>
          <a:p>
            <a:fld id="{1CAC37AB-B55A-474F-9F24-8C9BAB8CEBB7}" type="slidenum">
              <a:rPr lang="ru-RU" smtClean="0"/>
              <a:t>‹#›</a:t>
            </a:fld>
            <a:endParaRPr lang="ru-RU"/>
          </a:p>
        </p:txBody>
      </p:sp>
    </p:spTree>
    <p:extLst>
      <p:ext uri="{BB962C8B-B14F-4D97-AF65-F5344CB8AC3E}">
        <p14:creationId xmlns:p14="http://schemas.microsoft.com/office/powerpoint/2010/main" val="114974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36E218-0ED2-4A16-8378-4886FBE836F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03DDBCB-7D01-42D7-9E45-76FEB65195A6}"/>
              </a:ext>
            </a:extLst>
          </p:cNvPr>
          <p:cNvSpPr>
            <a:spLocks noGrp="1"/>
          </p:cNvSpPr>
          <p:nvPr>
            <p:ph type="dt" sz="half" idx="10"/>
          </p:nvPr>
        </p:nvSpPr>
        <p:spPr/>
        <p:txBody>
          <a:bodyPr/>
          <a:lstStyle/>
          <a:p>
            <a:fld id="{55591BDD-BB0A-4260-9C7B-AEEA91417C32}" type="datetimeFigureOut">
              <a:rPr lang="ru-RU" smtClean="0"/>
              <a:t>12.04.2023</a:t>
            </a:fld>
            <a:endParaRPr lang="ru-RU"/>
          </a:p>
        </p:txBody>
      </p:sp>
      <p:sp>
        <p:nvSpPr>
          <p:cNvPr id="4" name="Нижний колонтитул 3">
            <a:extLst>
              <a:ext uri="{FF2B5EF4-FFF2-40B4-BE49-F238E27FC236}">
                <a16:creationId xmlns:a16="http://schemas.microsoft.com/office/drawing/2014/main" id="{91C2E31B-95E1-4C1F-A9F9-C1988C4E525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9259096-018A-41B1-A6CB-5885D9A3FF9C}"/>
              </a:ext>
            </a:extLst>
          </p:cNvPr>
          <p:cNvSpPr>
            <a:spLocks noGrp="1"/>
          </p:cNvSpPr>
          <p:nvPr>
            <p:ph type="sldNum" sz="quarter" idx="12"/>
          </p:nvPr>
        </p:nvSpPr>
        <p:spPr/>
        <p:txBody>
          <a:bodyPr/>
          <a:lstStyle/>
          <a:p>
            <a:fld id="{1CAC37AB-B55A-474F-9F24-8C9BAB8CEBB7}" type="slidenum">
              <a:rPr lang="ru-RU" smtClean="0"/>
              <a:t>‹#›</a:t>
            </a:fld>
            <a:endParaRPr lang="ru-RU"/>
          </a:p>
        </p:txBody>
      </p:sp>
    </p:spTree>
    <p:extLst>
      <p:ext uri="{BB962C8B-B14F-4D97-AF65-F5344CB8AC3E}">
        <p14:creationId xmlns:p14="http://schemas.microsoft.com/office/powerpoint/2010/main" val="406855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8108C38-36F4-42C0-9A57-C6E748E2BCA3}"/>
              </a:ext>
            </a:extLst>
          </p:cNvPr>
          <p:cNvSpPr>
            <a:spLocks noGrp="1"/>
          </p:cNvSpPr>
          <p:nvPr>
            <p:ph type="dt" sz="half" idx="10"/>
          </p:nvPr>
        </p:nvSpPr>
        <p:spPr/>
        <p:txBody>
          <a:bodyPr/>
          <a:lstStyle/>
          <a:p>
            <a:fld id="{55591BDD-BB0A-4260-9C7B-AEEA91417C32}" type="datetimeFigureOut">
              <a:rPr lang="ru-RU" smtClean="0"/>
              <a:t>12.04.2023</a:t>
            </a:fld>
            <a:endParaRPr lang="ru-RU"/>
          </a:p>
        </p:txBody>
      </p:sp>
      <p:sp>
        <p:nvSpPr>
          <p:cNvPr id="3" name="Нижний колонтитул 2">
            <a:extLst>
              <a:ext uri="{FF2B5EF4-FFF2-40B4-BE49-F238E27FC236}">
                <a16:creationId xmlns:a16="http://schemas.microsoft.com/office/drawing/2014/main" id="{07A12E7B-6646-472E-A1C4-2CA9AD25FD8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BEB88AD-8335-4EEF-B644-A8A4E2FC5598}"/>
              </a:ext>
            </a:extLst>
          </p:cNvPr>
          <p:cNvSpPr>
            <a:spLocks noGrp="1"/>
          </p:cNvSpPr>
          <p:nvPr>
            <p:ph type="sldNum" sz="quarter" idx="12"/>
          </p:nvPr>
        </p:nvSpPr>
        <p:spPr/>
        <p:txBody>
          <a:bodyPr/>
          <a:lstStyle/>
          <a:p>
            <a:fld id="{1CAC37AB-B55A-474F-9F24-8C9BAB8CEBB7}" type="slidenum">
              <a:rPr lang="ru-RU" smtClean="0"/>
              <a:t>‹#›</a:t>
            </a:fld>
            <a:endParaRPr lang="ru-RU"/>
          </a:p>
        </p:txBody>
      </p:sp>
    </p:spTree>
    <p:extLst>
      <p:ext uri="{BB962C8B-B14F-4D97-AF65-F5344CB8AC3E}">
        <p14:creationId xmlns:p14="http://schemas.microsoft.com/office/powerpoint/2010/main" val="312826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A76D69-8ED7-473B-8800-E2A587B3951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E75C4BE-D349-4685-88D2-787700F068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328A47E-D6E9-4EC5-B974-3717A9730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4FED704-DAFB-497E-B041-086DB306F554}"/>
              </a:ext>
            </a:extLst>
          </p:cNvPr>
          <p:cNvSpPr>
            <a:spLocks noGrp="1"/>
          </p:cNvSpPr>
          <p:nvPr>
            <p:ph type="dt" sz="half" idx="10"/>
          </p:nvPr>
        </p:nvSpPr>
        <p:spPr/>
        <p:txBody>
          <a:bodyPr/>
          <a:lstStyle/>
          <a:p>
            <a:fld id="{55591BDD-BB0A-4260-9C7B-AEEA91417C32}" type="datetimeFigureOut">
              <a:rPr lang="ru-RU" smtClean="0"/>
              <a:t>12.04.2023</a:t>
            </a:fld>
            <a:endParaRPr lang="ru-RU"/>
          </a:p>
        </p:txBody>
      </p:sp>
      <p:sp>
        <p:nvSpPr>
          <p:cNvPr id="6" name="Нижний колонтитул 5">
            <a:extLst>
              <a:ext uri="{FF2B5EF4-FFF2-40B4-BE49-F238E27FC236}">
                <a16:creationId xmlns:a16="http://schemas.microsoft.com/office/drawing/2014/main" id="{98FAA5CB-F3ED-4815-9281-34102B69682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3EC67C0-5F07-4651-BF9D-69E8BB817FC3}"/>
              </a:ext>
            </a:extLst>
          </p:cNvPr>
          <p:cNvSpPr>
            <a:spLocks noGrp="1"/>
          </p:cNvSpPr>
          <p:nvPr>
            <p:ph type="sldNum" sz="quarter" idx="12"/>
          </p:nvPr>
        </p:nvSpPr>
        <p:spPr/>
        <p:txBody>
          <a:bodyPr/>
          <a:lstStyle/>
          <a:p>
            <a:fld id="{1CAC37AB-B55A-474F-9F24-8C9BAB8CEBB7}" type="slidenum">
              <a:rPr lang="ru-RU" smtClean="0"/>
              <a:t>‹#›</a:t>
            </a:fld>
            <a:endParaRPr lang="ru-RU"/>
          </a:p>
        </p:txBody>
      </p:sp>
    </p:spTree>
    <p:extLst>
      <p:ext uri="{BB962C8B-B14F-4D97-AF65-F5344CB8AC3E}">
        <p14:creationId xmlns:p14="http://schemas.microsoft.com/office/powerpoint/2010/main" val="241308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AE9737-6968-4313-9220-FE4A88D2650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E2C62C6-07B8-4F77-BC92-0D6E970E9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F2EA891-6F7B-4FDC-9467-35DCA1330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0047916-3184-45FF-B6C8-C3666E8BD7CD}"/>
              </a:ext>
            </a:extLst>
          </p:cNvPr>
          <p:cNvSpPr>
            <a:spLocks noGrp="1"/>
          </p:cNvSpPr>
          <p:nvPr>
            <p:ph type="dt" sz="half" idx="10"/>
          </p:nvPr>
        </p:nvSpPr>
        <p:spPr/>
        <p:txBody>
          <a:bodyPr/>
          <a:lstStyle/>
          <a:p>
            <a:fld id="{55591BDD-BB0A-4260-9C7B-AEEA91417C32}" type="datetimeFigureOut">
              <a:rPr lang="ru-RU" smtClean="0"/>
              <a:t>12.04.2023</a:t>
            </a:fld>
            <a:endParaRPr lang="ru-RU"/>
          </a:p>
        </p:txBody>
      </p:sp>
      <p:sp>
        <p:nvSpPr>
          <p:cNvPr id="6" name="Нижний колонтитул 5">
            <a:extLst>
              <a:ext uri="{FF2B5EF4-FFF2-40B4-BE49-F238E27FC236}">
                <a16:creationId xmlns:a16="http://schemas.microsoft.com/office/drawing/2014/main" id="{501E2335-E979-4092-A304-37E2D33C4D0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2784A5C-4F9E-46DE-A633-8BDBB4DDE663}"/>
              </a:ext>
            </a:extLst>
          </p:cNvPr>
          <p:cNvSpPr>
            <a:spLocks noGrp="1"/>
          </p:cNvSpPr>
          <p:nvPr>
            <p:ph type="sldNum" sz="quarter" idx="12"/>
          </p:nvPr>
        </p:nvSpPr>
        <p:spPr/>
        <p:txBody>
          <a:bodyPr/>
          <a:lstStyle/>
          <a:p>
            <a:fld id="{1CAC37AB-B55A-474F-9F24-8C9BAB8CEBB7}" type="slidenum">
              <a:rPr lang="ru-RU" smtClean="0"/>
              <a:t>‹#›</a:t>
            </a:fld>
            <a:endParaRPr lang="ru-RU"/>
          </a:p>
        </p:txBody>
      </p:sp>
    </p:spTree>
    <p:extLst>
      <p:ext uri="{BB962C8B-B14F-4D97-AF65-F5344CB8AC3E}">
        <p14:creationId xmlns:p14="http://schemas.microsoft.com/office/powerpoint/2010/main" val="391466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B87CDB-F237-4233-9DF1-3073D1652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FB0329D-7CAA-4FA7-8C88-0650D4BC6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CD46D91-7A46-4DD1-A4FB-9E1D5B611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91BDD-BB0A-4260-9C7B-AEEA91417C32}" type="datetimeFigureOut">
              <a:rPr lang="ru-RU" smtClean="0"/>
              <a:t>12.04.2023</a:t>
            </a:fld>
            <a:endParaRPr lang="ru-RU"/>
          </a:p>
        </p:txBody>
      </p:sp>
      <p:sp>
        <p:nvSpPr>
          <p:cNvPr id="5" name="Нижний колонтитул 4">
            <a:extLst>
              <a:ext uri="{FF2B5EF4-FFF2-40B4-BE49-F238E27FC236}">
                <a16:creationId xmlns:a16="http://schemas.microsoft.com/office/drawing/2014/main" id="{AFD23DCE-4DAF-4B2C-9D4E-BAB0E3F1A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1B24897-033C-4B47-888E-FB566DEF1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C37AB-B55A-474F-9F24-8C9BAB8CEBB7}" type="slidenum">
              <a:rPr lang="ru-RU" smtClean="0"/>
              <a:t>‹#›</a:t>
            </a:fld>
            <a:endParaRPr lang="ru-RU"/>
          </a:p>
        </p:txBody>
      </p:sp>
    </p:spTree>
    <p:extLst>
      <p:ext uri="{BB962C8B-B14F-4D97-AF65-F5344CB8AC3E}">
        <p14:creationId xmlns:p14="http://schemas.microsoft.com/office/powerpoint/2010/main" val="373367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mcenter-74@mail.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u.wikipedia.org/wiki/%D0%AD%D0%BC%D0%BF%D0%B0%D1%82%D0%B8%D1%8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D0%9F%D0%B5%D1%80%D0%B8%D1%84%D0%B5%D1%80%D0%B8%D1%87%D0%B5%D1%81%D0%BA%D0%B0%D1%8F_%D0%BD%D0%B5%D1%80%D0%B2%D0%BD%D0%B0%D1%8F_%D1%81%D0%B8%D1%81%D1%82%D0%B5%D0%BC%D0%B0"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ru.wikipedia.org/wiki/%D0%9C%D0%BE%D0%B7%D0%B3%D0%BE%D0%B2%D0%BE%D0%B9_%D1%81%D1%82%D0%B2%D0%BE%D0%BB" TargetMode="External"/><Relationship Id="rId2" Type="http://schemas.openxmlformats.org/officeDocument/2006/relationships/hyperlink" Target="https://ru.wikipedia.org/wiki/%D0%9B%D0%B0%D1%82%D0%B8%D0%BD%D1%81%D0%BA%D0%B8%D0%B9_%D1%8F%D0%B7%D1%8B%D0%BA" TargetMode="Externa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hyperlink" Target="https://ru.wikipedia.org/wiki/%D0%9F%D0%B8%D1%89%D0%B5%D0%B2%D0%B0%D1%80%D0%B8%D1%82%D0%B5%D0%BB%D1%8C%D0%BD%D0%B0%D1%8F_%D1%81%D0%B8%D1%81%D1%82%D0%B5%D0%BC%D0%B0_%D1%87%D0%B5%D0%BB%D0%BE%D0%B2%D0%B5%D0%BA%D0%B0" TargetMode="External"/><Relationship Id="rId3" Type="http://schemas.openxmlformats.org/officeDocument/2006/relationships/hyperlink" Target="https://ru.wikipedia.org/wiki/%D0%9F%D1%81%D0%B8%D1%85%D0%B8%D1%87%D0%B5%D1%81%D0%BA%D0%B8%D0%B9_%D0%BF%D1%80%D0%BE%D1%86%D0%B5%D1%81%D1%81" TargetMode="External"/><Relationship Id="rId7" Type="http://schemas.openxmlformats.org/officeDocument/2006/relationships/hyperlink" Target="https://ru.wikipedia.org/wiki/%D0%94%D1%8B%D1%85%D0%B0%D1%82%D0%B5%D0%BB%D1%8C%D0%BD%D0%B0%D1%8F_%D1%81%D0%B8%D1%81%D1%82%D0%B5%D0%BC%D0%B0" TargetMode="External"/><Relationship Id="rId2" Type="http://schemas.openxmlformats.org/officeDocument/2006/relationships/hyperlink" Target="https://ru.wikipedia.org/wiki/%D0%9B%D0%B0%D1%82%D0%B8%D0%BD%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s://ru.wikipedia.org/wiki/%D0%AD%D0%BD%D0%B4%D0%BE%D0%BA%D1%80%D0%B8%D0%BD%D0%BD%D0%B0%D1%8F_%D1%81%D0%B8%D1%81%D1%82%D0%B5%D0%BC%D0%B0" TargetMode="External"/><Relationship Id="rId5" Type="http://schemas.openxmlformats.org/officeDocument/2006/relationships/hyperlink" Target="https://ru.wikipedia.org/wiki/%D0%9D%D0%B5%D1%80%D0%B2%D0%BD%D0%B0%D1%8F_%D1%81%D0%B8%D1%81%D1%82%D0%B5%D0%BC%D0%B0" TargetMode="External"/><Relationship Id="rId10" Type="http://schemas.openxmlformats.org/officeDocument/2006/relationships/hyperlink" Target="https://ru.wikipedia.org/wiki/%D0%98%D0%BD%D1%82%D0%BE%D0%BD%D0%B0%D1%86%D0%B8%D1%8F_(%D0%BB%D0%B8%D0%BD%D0%B3%D0%B2%D0%B8%D1%81%D1%82%D0%B8%D0%BA%D0%B0)" TargetMode="External"/><Relationship Id="rId4" Type="http://schemas.openxmlformats.org/officeDocument/2006/relationships/hyperlink" Target="https://ru.wikipedia.org/wiki/%D0%A1%D1%83%D0%B1%D1%8A%D0%B5%D0%BA%D1%82%D0%B8%D0%B2%D0%BD%D0%BE%D1%81%D1%82%D1%8C" TargetMode="External"/><Relationship Id="rId9" Type="http://schemas.openxmlformats.org/officeDocument/2006/relationships/hyperlink" Target="https://ru.wikipedia.org/wiki/%D0%96%D0%B5%D1%81%D1%82%D1%8B"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ru.wikipedia.org/w/index.php?title=%D0%9C%D0%B5%D1%82%D0%B0%D1%80%D0%B5%D0%BF%D1%80%D0%B5%D0%B7%D0%B5%D0%BD%D1%82%D0%B0%D1%86%D0%B8%D1%8F&amp;action=edit&amp;redlink=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00E15-F5EA-403D-957B-DDC913871F9F}"/>
              </a:ext>
            </a:extLst>
          </p:cNvPr>
          <p:cNvSpPr>
            <a:spLocks noGrp="1"/>
          </p:cNvSpPr>
          <p:nvPr>
            <p:ph type="ctrTitle"/>
          </p:nvPr>
        </p:nvSpPr>
        <p:spPr>
          <a:xfrm>
            <a:off x="633970" y="2843126"/>
            <a:ext cx="6162261" cy="2387600"/>
          </a:xfrm>
        </p:spPr>
        <p:txBody>
          <a:bodyPr>
            <a:noAutofit/>
          </a:bodyPr>
          <a:lstStyle/>
          <a:p>
            <a:pPr marL="177800" eaLnBrk="0" hangingPunct="0">
              <a:spcBef>
                <a:spcPts val="10"/>
              </a:spcBef>
            </a:pPr>
            <a:r>
              <a:rPr lang="ru-RU" sz="3600" dirty="0">
                <a:effectLst/>
                <a:latin typeface="Arial" panose="020B0604020202020204" pitchFamily="34" charset="0"/>
                <a:ea typeface="Times New Roman" panose="02020603050405020304" pitchFamily="18" charset="0"/>
                <a:cs typeface="Arial" panose="020B0604020202020204" pitchFamily="34" charset="0"/>
              </a:rPr>
              <a:t>Нейробиологические механизмы регуляции эмоций. </a:t>
            </a:r>
            <a:br>
              <a:rPr lang="ru-RU" sz="3600" dirty="0">
                <a:effectLst/>
                <a:latin typeface="Arial" panose="020B0604020202020204" pitchFamily="34" charset="0"/>
                <a:ea typeface="Times New Roman" panose="02020603050405020304" pitchFamily="18" charset="0"/>
                <a:cs typeface="Arial" panose="020B0604020202020204" pitchFamily="34" charset="0"/>
              </a:rPr>
            </a:br>
            <a:r>
              <a:rPr lang="ru-RU" sz="3600" dirty="0">
                <a:effectLst/>
                <a:latin typeface="Arial" panose="020B0604020202020204" pitchFamily="34" charset="0"/>
                <a:ea typeface="Times New Roman" panose="02020603050405020304" pitchFamily="18" charset="0"/>
                <a:cs typeface="Arial" panose="020B0604020202020204" pitchFamily="34" charset="0"/>
              </a:rPr>
              <a:t>Формирование осознанной саморегуляции поведения учащихся.</a:t>
            </a:r>
            <a:endParaRPr lang="ru-RU" sz="3600" dirty="0">
              <a:latin typeface="Arial" panose="020B0604020202020204" pitchFamily="34" charset="0"/>
              <a:cs typeface="Arial" panose="020B0604020202020204" pitchFamily="34" charset="0"/>
            </a:endParaRPr>
          </a:p>
        </p:txBody>
      </p:sp>
      <p:sp>
        <p:nvSpPr>
          <p:cNvPr id="3" name="Подзаголовок 2">
            <a:extLst>
              <a:ext uri="{FF2B5EF4-FFF2-40B4-BE49-F238E27FC236}">
                <a16:creationId xmlns:a16="http://schemas.microsoft.com/office/drawing/2014/main" id="{598F0DA1-3E19-4742-8507-D3F7ADA4C123}"/>
              </a:ext>
            </a:extLst>
          </p:cNvPr>
          <p:cNvSpPr>
            <a:spLocks noGrp="1"/>
          </p:cNvSpPr>
          <p:nvPr>
            <p:ph type="subTitle" idx="1"/>
          </p:nvPr>
        </p:nvSpPr>
        <p:spPr>
          <a:xfrm>
            <a:off x="106016" y="5926465"/>
            <a:ext cx="7010401" cy="457200"/>
          </a:xfrm>
        </p:spPr>
        <p:txBody>
          <a:bodyPr>
            <a:normAutofit/>
          </a:bodyPr>
          <a:lstStyle/>
          <a:p>
            <a:r>
              <a:rPr lang="ru-RU" b="1" dirty="0"/>
              <a:t>Психолог высшей категории Кондаурова С.И.</a:t>
            </a:r>
          </a:p>
        </p:txBody>
      </p:sp>
      <p:sp>
        <p:nvSpPr>
          <p:cNvPr id="5" name="Rectangle 2">
            <a:extLst>
              <a:ext uri="{FF2B5EF4-FFF2-40B4-BE49-F238E27FC236}">
                <a16:creationId xmlns:a16="http://schemas.microsoft.com/office/drawing/2014/main" id="{DA53EF17-0805-46B2-BACB-6FAA3B3D5CE3}"/>
              </a:ext>
            </a:extLst>
          </p:cNvPr>
          <p:cNvSpPr>
            <a:spLocks noChangeArrowheads="1"/>
          </p:cNvSpPr>
          <p:nvPr/>
        </p:nvSpPr>
        <p:spPr bwMode="auto">
          <a:xfrm>
            <a:off x="2269154" y="270184"/>
            <a:ext cx="81470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cxnSp>
        <p:nvCxnSpPr>
          <p:cNvPr id="6" name="Прямая соединительная линия 5">
            <a:extLst>
              <a:ext uri="{FF2B5EF4-FFF2-40B4-BE49-F238E27FC236}">
                <a16:creationId xmlns:a16="http://schemas.microsoft.com/office/drawing/2014/main" id="{72F33B6C-AC7C-4DF6-8724-05B4F9A68BCB}"/>
              </a:ext>
            </a:extLst>
          </p:cNvPr>
          <p:cNvCxnSpPr>
            <a:cxnSpLocks noChangeShapeType="1"/>
          </p:cNvCxnSpPr>
          <p:nvPr/>
        </p:nvCxnSpPr>
        <p:spPr bwMode="auto">
          <a:xfrm>
            <a:off x="5975966" y="1116321"/>
            <a:ext cx="0" cy="92075"/>
          </a:xfrm>
          <a:prstGeom prst="line">
            <a:avLst/>
          </a:prstGeom>
          <a:noFill/>
          <a:ln w="9525">
            <a:solidFill>
              <a:srgbClr val="00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Rectangle 3">
            <a:extLst>
              <a:ext uri="{FF2B5EF4-FFF2-40B4-BE49-F238E27FC236}">
                <a16:creationId xmlns:a16="http://schemas.microsoft.com/office/drawing/2014/main" id="{C8BDE7D3-C52F-46AD-9F8D-AA6DAE0DBCA6}"/>
              </a:ext>
            </a:extLst>
          </p:cNvPr>
          <p:cNvSpPr>
            <a:spLocks noChangeArrowheads="1"/>
          </p:cNvSpPr>
          <p:nvPr/>
        </p:nvSpPr>
        <p:spPr bwMode="auto">
          <a:xfrm>
            <a:off x="1614458" y="472082"/>
            <a:ext cx="501435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КОМИТЕТ ПО ДЕЛАМ ОБРАЗОВАНИЯ ГОРОДА ЧЕЛЯБИНСКА</a:t>
            </a:r>
            <a:endParaRPr kumimoji="0" lang="ru-RU" alt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МУНИЦИПАЛЬНОЕ БЮДЖЕТНОЕ УЧРЕЖДЕНИЕ</a:t>
            </a:r>
            <a:endParaRPr kumimoji="0" lang="ru-RU" alt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ЦЕНТР ПСИХОЛОГО-ПЕДАГОГИЧЕСКОЙ, МЕДИЦИНСКОЙ И СОЦИАЛЬНОЙ ПОМОЩИ,</a:t>
            </a:r>
            <a:endParaRPr kumimoji="0" lang="ru-RU" alt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МЕТАЛЛУРГИЧЕСКОГО РАЙОНА ГОРОДА ЧЕЛЯБИНСКА</a:t>
            </a:r>
            <a:endParaRPr kumimoji="0" lang="ru-RU" alt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Липецкая ул.27, г. Челябинск, 454047, тел./факс: (351) 721-02-10, </a:t>
            </a:r>
            <a:r>
              <a:rPr kumimoji="0" lang="en-US" altLang="ru-RU" sz="10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kumimoji="0" lang="ru-RU" altLang="ru-RU" sz="10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ru-RU" sz="10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mail</a:t>
            </a:r>
            <a:r>
              <a:rPr kumimoji="0" lang="ru-RU" altLang="ru-RU" sz="10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mcent</a:t>
            </a:r>
            <a:r>
              <a:rPr kumimoji="0" lang="en-US" altLang="ru-RU" sz="1000" b="1" i="0" u="none" strike="noStrike" cap="none" normalizeH="0" baseline="0" dirty="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e</a:t>
            </a:r>
            <a:r>
              <a:rPr kumimoji="0" lang="ru-RU" altLang="ru-RU" sz="1000" b="1" i="0" u="none" strike="noStrike" cap="none" normalizeH="0" baseline="0" dirty="0">
                <a:ln>
                  <a:noFill/>
                </a:ln>
                <a:solidFill>
                  <a:srgbClr val="00008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r-74@mail.ru</a:t>
            </a:r>
            <a:r>
              <a:rPr kumimoji="0" lang="ru-RU" altLang="ru-RU" sz="1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9" name="Объект 3">
            <a:extLst>
              <a:ext uri="{FF2B5EF4-FFF2-40B4-BE49-F238E27FC236}">
                <a16:creationId xmlns:a16="http://schemas.microsoft.com/office/drawing/2014/main" id="{8F614FEF-9A04-424F-BCBA-EAA65FFAD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142" y="1423123"/>
            <a:ext cx="5014357" cy="4012409"/>
          </a:xfrm>
          <a:prstGeom prst="rect">
            <a:avLst/>
          </a:prstGeom>
        </p:spPr>
      </p:pic>
    </p:spTree>
    <p:extLst>
      <p:ext uri="{BB962C8B-B14F-4D97-AF65-F5344CB8AC3E}">
        <p14:creationId xmlns:p14="http://schemas.microsoft.com/office/powerpoint/2010/main" val="199877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E8D9B0-3CA7-4B13-B02E-163D7A3C24FB}"/>
              </a:ext>
            </a:extLst>
          </p:cNvPr>
          <p:cNvSpPr>
            <a:spLocks noGrp="1"/>
          </p:cNvSpPr>
          <p:nvPr>
            <p:ph idx="1"/>
          </p:nvPr>
        </p:nvSpPr>
        <p:spPr>
          <a:xfrm>
            <a:off x="705678" y="516836"/>
            <a:ext cx="10515600" cy="5099498"/>
          </a:xfrm>
        </p:spPr>
        <p:txBody>
          <a:bodyPr>
            <a:normAutofit fontScale="85000" lnSpcReduction="10000"/>
          </a:bodyPr>
          <a:lstStyle/>
          <a:p>
            <a:pPr>
              <a:lnSpc>
                <a:spcPct val="170000"/>
              </a:lnSpc>
            </a:pPr>
            <a:r>
              <a:rPr lang="ru-RU" b="0" i="0" dirty="0">
                <a:solidFill>
                  <a:srgbClr val="202122"/>
                </a:solidFill>
                <a:effectLst/>
                <a:latin typeface="Arial" panose="020B0604020202020204" pitchFamily="34" charset="0"/>
              </a:rPr>
              <a:t>Модель психического состояния является </a:t>
            </a:r>
            <a:r>
              <a:rPr lang="ru-RU" b="0" i="0" u="sng" dirty="0">
                <a:solidFill>
                  <a:srgbClr val="FF0000"/>
                </a:solidFill>
                <a:effectLst/>
                <a:latin typeface="Arial" panose="020B0604020202020204" pitchFamily="34" charset="0"/>
              </a:rPr>
              <a:t>природной способностью </a:t>
            </a:r>
            <a:r>
              <a:rPr lang="ru-RU" b="0" i="0" dirty="0">
                <a:solidFill>
                  <a:srgbClr val="202122"/>
                </a:solidFill>
                <a:effectLst/>
                <a:latin typeface="Arial" panose="020B0604020202020204" pitchFamily="34" charset="0"/>
              </a:rPr>
              <a:t>человека, однако для её полноценного развития требуется многолетний опыт социального взаимодействия. Различные люди могут развивать в большей или меньшей степени эффективные модели психического состояния. </a:t>
            </a:r>
            <a:r>
              <a:rPr lang="ru-RU" b="0" i="0" u="none" strike="noStrike" dirty="0">
                <a:solidFill>
                  <a:srgbClr val="0645AD"/>
                </a:solidFill>
                <a:effectLst/>
                <a:latin typeface="Arial" panose="020B0604020202020204" pitchFamily="34" charset="0"/>
                <a:hlinkClick r:id="rId2" tooltip="Эмпатия"/>
              </a:rPr>
              <a:t>Эмпатия</a:t>
            </a:r>
            <a:r>
              <a:rPr lang="ru-RU" b="0" i="0" dirty="0">
                <a:solidFill>
                  <a:srgbClr val="202122"/>
                </a:solidFill>
                <a:effectLst/>
                <a:latin typeface="Arial" panose="020B0604020202020204" pitchFamily="34" charset="0"/>
              </a:rPr>
              <a:t> представляет собой близкое понятие, означающее способность распознавать и непосредственно переживать желания, убеждения и переживания других людей — чему соответствует общеупотребимое выражение «влезть в чужую шкуру».</a:t>
            </a:r>
            <a:endParaRPr lang="ru-RU" dirty="0"/>
          </a:p>
        </p:txBody>
      </p:sp>
    </p:spTree>
    <p:extLst>
      <p:ext uri="{BB962C8B-B14F-4D97-AF65-F5344CB8AC3E}">
        <p14:creationId xmlns:p14="http://schemas.microsoft.com/office/powerpoint/2010/main" val="110130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832A7C-70BE-4841-992A-43511E3668BD}"/>
              </a:ext>
            </a:extLst>
          </p:cNvPr>
          <p:cNvSpPr>
            <a:spLocks noGrp="1"/>
          </p:cNvSpPr>
          <p:nvPr>
            <p:ph type="title"/>
          </p:nvPr>
        </p:nvSpPr>
        <p:spPr/>
        <p:txBody>
          <a:bodyPr>
            <a:normAutofit/>
          </a:bodyPr>
          <a:lstStyle/>
          <a:p>
            <a:pPr algn="ctr"/>
            <a:r>
              <a:rPr lang="ru-RU" sz="4000" b="1" i="0" dirty="0">
                <a:solidFill>
                  <a:srgbClr val="202122"/>
                </a:solidFill>
                <a:effectLst/>
                <a:latin typeface="Arial" panose="020B0604020202020204" pitchFamily="34" charset="0"/>
              </a:rPr>
              <a:t>Психологическая саморегуляция</a:t>
            </a:r>
            <a:endParaRPr lang="ru-RU" sz="4000" dirty="0"/>
          </a:p>
        </p:txBody>
      </p:sp>
      <p:sp>
        <p:nvSpPr>
          <p:cNvPr id="3" name="Объект 2">
            <a:extLst>
              <a:ext uri="{FF2B5EF4-FFF2-40B4-BE49-F238E27FC236}">
                <a16:creationId xmlns:a16="http://schemas.microsoft.com/office/drawing/2014/main" id="{C6AAE3E3-982A-4121-A736-96FDE8D3EC0F}"/>
              </a:ext>
            </a:extLst>
          </p:cNvPr>
          <p:cNvSpPr>
            <a:spLocks noGrp="1"/>
          </p:cNvSpPr>
          <p:nvPr>
            <p:ph idx="1"/>
          </p:nvPr>
        </p:nvSpPr>
        <p:spPr/>
        <p:txBody>
          <a:bodyPr>
            <a:normAutofit/>
          </a:bodyPr>
          <a:lstStyle/>
          <a:p>
            <a:pPr algn="just">
              <a:lnSpc>
                <a:spcPct val="150000"/>
              </a:lnSpc>
            </a:pPr>
            <a:r>
              <a:rPr lang="ru-RU" b="1" i="0" dirty="0">
                <a:solidFill>
                  <a:srgbClr val="202122"/>
                </a:solidFill>
                <a:effectLst/>
                <a:latin typeface="Arial" panose="020B0604020202020204" pitchFamily="34" charset="0"/>
              </a:rPr>
              <a:t>Психологическая (психическая) саморегуляция (ПСР)</a:t>
            </a:r>
            <a:r>
              <a:rPr lang="ru-RU" b="0" i="0" dirty="0">
                <a:solidFill>
                  <a:srgbClr val="202122"/>
                </a:solidFill>
                <a:effectLst/>
                <a:latin typeface="Arial" panose="020B0604020202020204" pitchFamily="34" charset="0"/>
              </a:rPr>
              <a:t> — </a:t>
            </a:r>
            <a:r>
              <a:rPr lang="ru-RU" sz="3200" b="0" i="1" u="sng" dirty="0">
                <a:solidFill>
                  <a:srgbClr val="FF0000"/>
                </a:solidFill>
                <a:effectLst/>
                <a:latin typeface="Arial" panose="020B0604020202020204" pitchFamily="34" charset="0"/>
              </a:rPr>
              <a:t>управление поведением </a:t>
            </a:r>
            <a:r>
              <a:rPr lang="ru-RU" b="0" i="1" dirty="0">
                <a:effectLst/>
                <a:latin typeface="Arial" panose="020B0604020202020204" pitchFamily="34" charset="0"/>
              </a:rPr>
              <a:t>или деятельностью человека. </a:t>
            </a:r>
          </a:p>
          <a:p>
            <a:pPr algn="just">
              <a:lnSpc>
                <a:spcPct val="150000"/>
              </a:lnSpc>
            </a:pPr>
            <a:r>
              <a:rPr lang="ru-RU" i="1" dirty="0">
                <a:latin typeface="Arial" panose="020B0604020202020204" pitchFamily="34" charset="0"/>
              </a:rPr>
              <a:t>И </a:t>
            </a:r>
            <a:r>
              <a:rPr lang="ru-RU" sz="2800" b="0" i="1" u="sng" dirty="0">
                <a:solidFill>
                  <a:srgbClr val="FF0000"/>
                </a:solidFill>
                <a:effectLst/>
                <a:latin typeface="Arial" panose="020B0604020202020204" pitchFamily="34" charset="0"/>
              </a:rPr>
              <a:t>управление</a:t>
            </a:r>
            <a:r>
              <a:rPr lang="ru-RU" b="0" i="1" dirty="0">
                <a:solidFill>
                  <a:srgbClr val="0070C0"/>
                </a:solidFill>
                <a:effectLst/>
                <a:latin typeface="Arial" panose="020B0604020202020204" pitchFamily="34" charset="0"/>
              </a:rPr>
              <a:t> </a:t>
            </a:r>
            <a:r>
              <a:rPr lang="ru-RU" sz="3600" b="0" i="1" dirty="0">
                <a:solidFill>
                  <a:srgbClr val="0070C0"/>
                </a:solidFill>
                <a:effectLst/>
                <a:latin typeface="Arial" panose="020B0604020202020204" pitchFamily="34" charset="0"/>
              </a:rPr>
              <a:t>состоянием </a:t>
            </a:r>
            <a:r>
              <a:rPr lang="ru-RU" b="0" i="1" dirty="0">
                <a:effectLst/>
                <a:latin typeface="Arial" panose="020B0604020202020204" pitchFamily="34" charset="0"/>
              </a:rPr>
              <a:t>человека</a:t>
            </a:r>
            <a:r>
              <a:rPr lang="ru-RU" b="0" i="1" dirty="0">
                <a:solidFill>
                  <a:srgbClr val="0070C0"/>
                </a:solidFill>
                <a:effectLst/>
                <a:latin typeface="Arial" panose="020B0604020202020204" pitchFamily="34" charset="0"/>
              </a:rPr>
              <a:t> </a:t>
            </a:r>
            <a:r>
              <a:rPr lang="ru-RU" b="0" i="1" dirty="0">
                <a:effectLst/>
                <a:latin typeface="Arial" panose="020B0604020202020204" pitchFamily="34" charset="0"/>
              </a:rPr>
              <a:t>с помощью использования психических средств отражения и моделирования реальности.</a:t>
            </a:r>
          </a:p>
          <a:p>
            <a:endParaRPr lang="ru-RU" dirty="0"/>
          </a:p>
        </p:txBody>
      </p:sp>
    </p:spTree>
    <p:extLst>
      <p:ext uri="{BB962C8B-B14F-4D97-AF65-F5344CB8AC3E}">
        <p14:creationId xmlns:p14="http://schemas.microsoft.com/office/powerpoint/2010/main" val="954651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96AC6C-254B-4723-9E31-F62846235798}"/>
              </a:ext>
            </a:extLst>
          </p:cNvPr>
          <p:cNvSpPr>
            <a:spLocks noGrp="1"/>
          </p:cNvSpPr>
          <p:nvPr>
            <p:ph type="title"/>
          </p:nvPr>
        </p:nvSpPr>
        <p:spPr/>
        <p:txBody>
          <a:bodyPr/>
          <a:lstStyle/>
          <a:p>
            <a:pPr algn="ctr"/>
            <a:r>
              <a:rPr lang="ru-RU" sz="4400" b="1" i="0" dirty="0">
                <a:solidFill>
                  <a:srgbClr val="202122"/>
                </a:solidFill>
                <a:effectLst/>
                <a:latin typeface="Arial" panose="020B0604020202020204" pitchFamily="34" charset="0"/>
              </a:rPr>
              <a:t>Психологическая саморегуляция</a:t>
            </a:r>
            <a:endParaRPr lang="ru-RU" dirty="0"/>
          </a:p>
        </p:txBody>
      </p:sp>
      <p:sp>
        <p:nvSpPr>
          <p:cNvPr id="3" name="Объект 2">
            <a:extLst>
              <a:ext uri="{FF2B5EF4-FFF2-40B4-BE49-F238E27FC236}">
                <a16:creationId xmlns:a16="http://schemas.microsoft.com/office/drawing/2014/main" id="{F4474CE7-2515-4B60-BD71-687E394E16F5}"/>
              </a:ext>
            </a:extLst>
          </p:cNvPr>
          <p:cNvSpPr>
            <a:spLocks noGrp="1"/>
          </p:cNvSpPr>
          <p:nvPr>
            <p:ph idx="1"/>
          </p:nvPr>
        </p:nvSpPr>
        <p:spPr>
          <a:xfrm>
            <a:off x="838200" y="1550504"/>
            <a:ext cx="10515600" cy="4626459"/>
          </a:xfrm>
        </p:spPr>
        <p:txBody>
          <a:bodyPr>
            <a:normAutofit fontScale="92500" lnSpcReduction="20000"/>
          </a:bodyPr>
          <a:lstStyle/>
          <a:p>
            <a:pPr algn="just">
              <a:lnSpc>
                <a:spcPct val="150000"/>
              </a:lnSpc>
            </a:pPr>
            <a:r>
              <a:rPr lang="ru-RU" sz="2800" b="0" i="1" dirty="0">
                <a:solidFill>
                  <a:srgbClr val="202122"/>
                </a:solidFill>
                <a:effectLst/>
                <a:latin typeface="Arial" panose="020B0604020202020204" pitchFamily="34" charset="0"/>
              </a:rPr>
              <a:t>В процессе саморегуляции человек может достичь трёх эффектов: </a:t>
            </a:r>
          </a:p>
          <a:p>
            <a:pPr algn="just">
              <a:lnSpc>
                <a:spcPct val="150000"/>
              </a:lnSpc>
            </a:pPr>
            <a:r>
              <a:rPr lang="ru-RU" sz="2800" b="1" i="1" dirty="0">
                <a:solidFill>
                  <a:srgbClr val="202122"/>
                </a:solidFill>
                <a:effectLst/>
                <a:latin typeface="Arial" panose="020B0604020202020204" pitchFamily="34" charset="0"/>
              </a:rPr>
              <a:t>успокоение</a:t>
            </a:r>
            <a:r>
              <a:rPr lang="ru-RU" sz="2800" b="0" i="1" dirty="0">
                <a:solidFill>
                  <a:srgbClr val="202122"/>
                </a:solidFill>
                <a:effectLst/>
                <a:latin typeface="Arial" panose="020B0604020202020204" pitchFamily="34" charset="0"/>
              </a:rPr>
              <a:t> (устранение эмоциональной напряженности)</a:t>
            </a:r>
          </a:p>
          <a:p>
            <a:pPr algn="just">
              <a:lnSpc>
                <a:spcPct val="150000"/>
              </a:lnSpc>
            </a:pPr>
            <a:r>
              <a:rPr lang="ru-RU" sz="2800" b="1" i="1" dirty="0">
                <a:solidFill>
                  <a:srgbClr val="202122"/>
                </a:solidFill>
                <a:effectLst/>
                <a:latin typeface="Arial" panose="020B0604020202020204" pitchFamily="34" charset="0"/>
              </a:rPr>
              <a:t>восстановление </a:t>
            </a:r>
            <a:r>
              <a:rPr lang="ru-RU" sz="2800" b="0" i="1" dirty="0">
                <a:solidFill>
                  <a:srgbClr val="202122"/>
                </a:solidFill>
                <a:effectLst/>
                <a:latin typeface="Arial" panose="020B0604020202020204" pitchFamily="34" charset="0"/>
              </a:rPr>
              <a:t>(ослабление утомления)</a:t>
            </a:r>
          </a:p>
          <a:p>
            <a:pPr algn="just">
              <a:lnSpc>
                <a:spcPct val="150000"/>
              </a:lnSpc>
            </a:pPr>
            <a:r>
              <a:rPr lang="ru-RU" sz="2800" b="1" i="1" dirty="0">
                <a:solidFill>
                  <a:srgbClr val="202122"/>
                </a:solidFill>
                <a:effectLst/>
                <a:latin typeface="Arial" panose="020B0604020202020204" pitchFamily="34" charset="0"/>
              </a:rPr>
              <a:t>Активизацию</a:t>
            </a:r>
            <a:r>
              <a:rPr lang="ru-RU" i="1" dirty="0">
                <a:solidFill>
                  <a:srgbClr val="202122"/>
                </a:solidFill>
                <a:latin typeface="Arial" panose="020B0604020202020204" pitchFamily="34" charset="0"/>
              </a:rPr>
              <a:t> </a:t>
            </a:r>
            <a:r>
              <a:rPr lang="ru-RU" sz="2800" b="0" i="1" dirty="0">
                <a:solidFill>
                  <a:srgbClr val="202122"/>
                </a:solidFill>
                <a:effectLst/>
                <a:latin typeface="Arial" panose="020B0604020202020204" pitchFamily="34" charset="0"/>
              </a:rPr>
              <a:t>(повышение психофизиологической реактивности). При этом основная цель психической саморегуляции — выполнение деятельности и управление актуальным состоянием.</a:t>
            </a:r>
          </a:p>
          <a:p>
            <a:endParaRPr lang="ru-RU" dirty="0"/>
          </a:p>
        </p:txBody>
      </p:sp>
    </p:spTree>
    <p:extLst>
      <p:ext uri="{BB962C8B-B14F-4D97-AF65-F5344CB8AC3E}">
        <p14:creationId xmlns:p14="http://schemas.microsoft.com/office/powerpoint/2010/main" val="2098919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81200" y="1709530"/>
            <a:ext cx="8147248" cy="3087622"/>
          </a:xfrm>
        </p:spPr>
        <p:txBody>
          <a:bodyPr>
            <a:normAutofit/>
          </a:bodyPr>
          <a:lstStyle/>
          <a:p>
            <a:r>
              <a:rPr lang="ru-RU" sz="1300" b="1" dirty="0">
                <a:latin typeface="Times New Roman" pitchFamily="18" charset="0"/>
                <a:cs typeface="Times New Roman" pitchFamily="18" charset="0"/>
              </a:rPr>
              <a:t/>
            </a:r>
            <a:br>
              <a:rPr lang="ru-RU" sz="1300" b="1" dirty="0">
                <a:latin typeface="Times New Roman" pitchFamily="18" charset="0"/>
                <a:cs typeface="Times New Roman" pitchFamily="18" charset="0"/>
              </a:rPr>
            </a:br>
            <a:r>
              <a:rPr lang="ru-RU" sz="1300" b="1" dirty="0">
                <a:latin typeface="Times New Roman" pitchFamily="18" charset="0"/>
                <a:cs typeface="Times New Roman" pitchFamily="18" charset="0"/>
              </a:rPr>
              <a:t/>
            </a:r>
            <a:br>
              <a:rPr lang="ru-RU" sz="1300" b="1" dirty="0">
                <a:latin typeface="Times New Roman" pitchFamily="18" charset="0"/>
                <a:cs typeface="Times New Roman" pitchFamily="18" charset="0"/>
              </a:rPr>
            </a:br>
            <a:r>
              <a:rPr lang="ru-RU" sz="3600" b="1" dirty="0">
                <a:solidFill>
                  <a:schemeClr val="accent2">
                    <a:lumMod val="75000"/>
                  </a:schemeClr>
                </a:solidFill>
                <a:latin typeface="Times New Roman" pitchFamily="18" charset="0"/>
                <a:cs typeface="Times New Roman" pitchFamily="18" charset="0"/>
              </a:rPr>
              <a:t>ПРОГРАММА </a:t>
            </a:r>
            <a:br>
              <a:rPr lang="ru-RU" sz="3600" b="1" dirty="0">
                <a:solidFill>
                  <a:schemeClr val="accent2">
                    <a:lumMod val="75000"/>
                  </a:schemeClr>
                </a:solidFill>
                <a:latin typeface="Times New Roman" pitchFamily="18" charset="0"/>
                <a:cs typeface="Times New Roman" pitchFamily="18" charset="0"/>
              </a:rPr>
            </a:br>
            <a:r>
              <a:rPr lang="ru-RU" sz="3600" b="1" dirty="0">
                <a:solidFill>
                  <a:schemeClr val="accent2">
                    <a:lumMod val="75000"/>
                  </a:schemeClr>
                </a:solidFill>
                <a:latin typeface="Times New Roman" pitchFamily="18" charset="0"/>
                <a:cs typeface="Times New Roman" pitchFamily="18" charset="0"/>
              </a:rPr>
              <a:t>РАЗВИТИЯ ЛИЧНОСТНОЙ САМОРЕГУЛЯЦИИ </a:t>
            </a:r>
            <a:br>
              <a:rPr lang="ru-RU" sz="3600" b="1" dirty="0">
                <a:solidFill>
                  <a:schemeClr val="accent2">
                    <a:lumMod val="75000"/>
                  </a:schemeClr>
                </a:solidFill>
                <a:latin typeface="Times New Roman" pitchFamily="18" charset="0"/>
                <a:cs typeface="Times New Roman" pitchFamily="18" charset="0"/>
              </a:rPr>
            </a:br>
            <a:endParaRPr lang="ru-RU" sz="3600" b="1" dirty="0">
              <a:solidFill>
                <a:schemeClr val="accent2">
                  <a:lumMod val="75000"/>
                </a:schemeClr>
              </a:solidFill>
            </a:endParaRPr>
          </a:p>
        </p:txBody>
      </p:sp>
    </p:spTree>
    <p:extLst>
      <p:ext uri="{BB962C8B-B14F-4D97-AF65-F5344CB8AC3E}">
        <p14:creationId xmlns:p14="http://schemas.microsoft.com/office/powerpoint/2010/main" val="2540535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548680"/>
            <a:ext cx="5760640" cy="1224136"/>
          </a:xfrm>
        </p:spPr>
        <p:txBody>
          <a:bodyPr>
            <a:noAutofit/>
          </a:bodyPr>
          <a:lstStyle/>
          <a:p>
            <a:r>
              <a:rPr lang="ru-RU" sz="3600" b="1" dirty="0">
                <a:solidFill>
                  <a:schemeClr val="accent2">
                    <a:lumMod val="75000"/>
                  </a:schemeClr>
                </a:solidFill>
                <a:latin typeface="Times New Roman" pitchFamily="18" charset="0"/>
                <a:cs typeface="Times New Roman" pitchFamily="18" charset="0"/>
              </a:rPr>
              <a:t>Теоритические подходы </a:t>
            </a:r>
            <a:br>
              <a:rPr lang="ru-RU" sz="3600" b="1" dirty="0">
                <a:solidFill>
                  <a:schemeClr val="accent2">
                    <a:lumMod val="75000"/>
                  </a:schemeClr>
                </a:solidFill>
                <a:latin typeface="Times New Roman" pitchFamily="18" charset="0"/>
                <a:cs typeface="Times New Roman" pitchFamily="18" charset="0"/>
              </a:rPr>
            </a:br>
            <a:r>
              <a:rPr lang="ru-RU" sz="3600" b="1" dirty="0">
                <a:solidFill>
                  <a:schemeClr val="accent2">
                    <a:lumMod val="75000"/>
                  </a:schemeClr>
                </a:solidFill>
                <a:latin typeface="Times New Roman" pitchFamily="18" charset="0"/>
                <a:cs typeface="Times New Roman" pitchFamily="18" charset="0"/>
              </a:rPr>
              <a:t>к разработке программы</a:t>
            </a:r>
          </a:p>
        </p:txBody>
      </p:sp>
      <p:sp>
        <p:nvSpPr>
          <p:cNvPr id="3" name="Объект 2"/>
          <p:cNvSpPr>
            <a:spLocks noGrp="1"/>
          </p:cNvSpPr>
          <p:nvPr>
            <p:ph idx="1"/>
          </p:nvPr>
        </p:nvSpPr>
        <p:spPr>
          <a:xfrm>
            <a:off x="1991544" y="2204864"/>
            <a:ext cx="8136904" cy="3821909"/>
          </a:xfrm>
        </p:spPr>
        <p:txBody>
          <a:bodyPr>
            <a:normAutofit/>
          </a:bodyPr>
          <a:lstStyle/>
          <a:p>
            <a:pPr marL="0" indent="0">
              <a:buNone/>
            </a:pPr>
            <a:r>
              <a:rPr lang="ru-RU" dirty="0">
                <a:solidFill>
                  <a:schemeClr val="bg2">
                    <a:lumMod val="10000"/>
                  </a:schemeClr>
                </a:solidFill>
                <a:latin typeface="Times New Roman" pitchFamily="18" charset="0"/>
                <a:cs typeface="Times New Roman" pitchFamily="18" charset="0"/>
              </a:rPr>
              <a:t>	</a:t>
            </a:r>
            <a:r>
              <a:rPr lang="ru-RU" b="1" dirty="0">
                <a:solidFill>
                  <a:schemeClr val="bg2">
                    <a:lumMod val="10000"/>
                  </a:schemeClr>
                </a:solidFill>
                <a:latin typeface="Times New Roman" pitchFamily="18" charset="0"/>
                <a:cs typeface="Times New Roman" pitchFamily="18" charset="0"/>
              </a:rPr>
              <a:t>Моросанова В.И</a:t>
            </a:r>
            <a:r>
              <a:rPr lang="ru-RU" dirty="0">
                <a:solidFill>
                  <a:schemeClr val="bg2">
                    <a:lumMod val="10000"/>
                  </a:schemeClr>
                </a:solidFill>
                <a:latin typeface="Times New Roman" pitchFamily="18" charset="0"/>
                <a:cs typeface="Times New Roman" pitchFamily="18" charset="0"/>
              </a:rPr>
              <a:t>. – доктор психологических наук, завидущая лабораторией психологии саморегуляции Психологического института РАО. Моросанова В.И. создатель оригинальной концепции индивидуальных стилей саморегуляции произвольной активности.</a:t>
            </a:r>
          </a:p>
          <a:p>
            <a:pPr marL="0" indent="0">
              <a:buNone/>
            </a:pPr>
            <a:endParaRPr lang="ru-RU" dirty="0">
              <a:solidFill>
                <a:schemeClr val="bg2">
                  <a:lumMod val="10000"/>
                </a:schemeClr>
              </a:solidFill>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4612" y="78118"/>
            <a:ext cx="2767852" cy="2198755"/>
          </a:xfrm>
          <a:prstGeom prst="rect">
            <a:avLst/>
          </a:prstGeom>
        </p:spPr>
      </p:pic>
    </p:spTree>
    <p:extLst>
      <p:ext uri="{BB962C8B-B14F-4D97-AF65-F5344CB8AC3E}">
        <p14:creationId xmlns:p14="http://schemas.microsoft.com/office/powerpoint/2010/main" val="325076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418058"/>
          </a:xfrm>
        </p:spPr>
        <p:txBody>
          <a:bodyPr>
            <a:normAutofit fontScale="90000"/>
          </a:bodyPr>
          <a:lstStyle/>
          <a:p>
            <a:endParaRPr lang="ru-RU" dirty="0"/>
          </a:p>
        </p:txBody>
      </p:sp>
      <p:sp>
        <p:nvSpPr>
          <p:cNvPr id="3" name="Объект 2"/>
          <p:cNvSpPr>
            <a:spLocks noGrp="1"/>
          </p:cNvSpPr>
          <p:nvPr>
            <p:ph idx="1"/>
          </p:nvPr>
        </p:nvSpPr>
        <p:spPr>
          <a:xfrm>
            <a:off x="2001078" y="1876130"/>
            <a:ext cx="8229600" cy="5217443"/>
          </a:xfrm>
        </p:spPr>
        <p:txBody>
          <a:bodyPr>
            <a:normAutofit/>
          </a:bodyPr>
          <a:lstStyle/>
          <a:p>
            <a:pPr marL="0" indent="0" algn="just">
              <a:buNone/>
            </a:pPr>
            <a:r>
              <a:rPr lang="ru-RU" b="1" dirty="0"/>
              <a:t>	</a:t>
            </a:r>
            <a:r>
              <a:rPr lang="ru-RU" dirty="0">
                <a:latin typeface="Times New Roman" pitchFamily="18" charset="0"/>
                <a:cs typeface="Times New Roman" pitchFamily="18" charset="0"/>
              </a:rPr>
              <a:t>Научно-методологической основой программы стали теория социального научения </a:t>
            </a:r>
            <a:r>
              <a:rPr lang="ru-RU" b="1" dirty="0">
                <a:latin typeface="Times New Roman" pitchFamily="18" charset="0"/>
                <a:cs typeface="Times New Roman" pitchFamily="18" charset="0"/>
              </a:rPr>
              <a:t>А. Бандуры</a:t>
            </a:r>
            <a:r>
              <a:rPr lang="ru-RU" dirty="0">
                <a:latin typeface="Times New Roman" pitchFamily="18" charset="0"/>
                <a:cs typeface="Times New Roman" pitchFamily="18" charset="0"/>
              </a:rPr>
              <a:t>, оригинальная теория регуляция действий </a:t>
            </a:r>
            <a:r>
              <a:rPr lang="ru-RU" b="1" dirty="0">
                <a:latin typeface="Times New Roman" pitchFamily="18" charset="0"/>
                <a:cs typeface="Times New Roman" pitchFamily="18" charset="0"/>
              </a:rPr>
              <a:t>Д.А. </a:t>
            </a:r>
            <a:r>
              <a:rPr lang="ru-RU" b="1" dirty="0" err="1">
                <a:latin typeface="Times New Roman" pitchFamily="18" charset="0"/>
                <a:cs typeface="Times New Roman" pitchFamily="18" charset="0"/>
              </a:rPr>
              <a:t>Ошанина</a:t>
            </a:r>
            <a:r>
              <a:rPr lang="ru-RU" dirty="0">
                <a:latin typeface="Times New Roman" pitchFamily="18" charset="0"/>
                <a:cs typeface="Times New Roman" pitchFamily="18" charset="0"/>
              </a:rPr>
              <a:t>, социально-когнитивный подход </a:t>
            </a:r>
            <a:r>
              <a:rPr lang="ru-RU" b="1" dirty="0">
                <a:latin typeface="Times New Roman" pitchFamily="18" charset="0"/>
                <a:cs typeface="Times New Roman" pitchFamily="18" charset="0"/>
              </a:rPr>
              <a:t>Б. </a:t>
            </a:r>
            <a:r>
              <a:rPr lang="ru-RU" b="1" dirty="0" err="1">
                <a:latin typeface="Times New Roman" pitchFamily="18" charset="0"/>
                <a:cs typeface="Times New Roman" pitchFamily="18" charset="0"/>
              </a:rPr>
              <a:t>Цимермана</a:t>
            </a:r>
            <a:r>
              <a:rPr lang="ru-RU" dirty="0">
                <a:latin typeface="Times New Roman" pitchFamily="18" charset="0"/>
                <a:cs typeface="Times New Roman" pitchFamily="18" charset="0"/>
              </a:rPr>
              <a:t>, информационный подход </a:t>
            </a:r>
            <a:r>
              <a:rPr lang="ru-RU" b="1" dirty="0">
                <a:latin typeface="Times New Roman" pitchFamily="18" charset="0"/>
                <a:cs typeface="Times New Roman" pitchFamily="18" charset="0"/>
              </a:rPr>
              <a:t>Ю.М. </a:t>
            </a:r>
            <a:r>
              <a:rPr lang="ru-RU" b="1" dirty="0" err="1">
                <a:latin typeface="Times New Roman" pitchFamily="18" charset="0"/>
                <a:cs typeface="Times New Roman" pitchFamily="18" charset="0"/>
              </a:rPr>
              <a:t>Зараковского</a:t>
            </a:r>
            <a:r>
              <a:rPr lang="ru-RU" b="1" dirty="0">
                <a:latin typeface="Times New Roman" pitchFamily="18" charset="0"/>
                <a:cs typeface="Times New Roman" pitchFamily="18" charset="0"/>
              </a:rPr>
              <a:t> и В.В. Медведева </a:t>
            </a:r>
            <a:r>
              <a:rPr lang="ru-RU" dirty="0">
                <a:latin typeface="Times New Roman" pitchFamily="18" charset="0"/>
                <a:cs typeface="Times New Roman" pitchFamily="18" charset="0"/>
              </a:rPr>
              <a:t>и идея оперативности, развитая в трудах </a:t>
            </a:r>
            <a:r>
              <a:rPr lang="ru-RU" b="1" dirty="0">
                <a:latin typeface="Times New Roman" pitchFamily="18" charset="0"/>
                <a:cs typeface="Times New Roman" pitchFamily="18" charset="0"/>
              </a:rPr>
              <a:t>А.И. </a:t>
            </a:r>
            <a:r>
              <a:rPr lang="ru-RU" b="1" dirty="0" err="1">
                <a:latin typeface="Times New Roman" pitchFamily="18" charset="0"/>
                <a:cs typeface="Times New Roman" pitchFamily="18" charset="0"/>
              </a:rPr>
              <a:t>Миракяна</a:t>
            </a:r>
            <a:r>
              <a:rPr lang="ru-RU" dirty="0">
                <a:latin typeface="Times New Roman" pitchFamily="18" charset="0"/>
                <a:cs typeface="Times New Roman" pitchFamily="18" charset="0"/>
              </a:rPr>
              <a:t>. </a:t>
            </a:r>
            <a:endParaRPr lang="ru-RU" dirty="0"/>
          </a:p>
        </p:txBody>
      </p:sp>
    </p:spTree>
    <p:extLst>
      <p:ext uri="{BB962C8B-B14F-4D97-AF65-F5344CB8AC3E}">
        <p14:creationId xmlns:p14="http://schemas.microsoft.com/office/powerpoint/2010/main" val="165851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490066"/>
          </a:xfrm>
        </p:spPr>
        <p:txBody>
          <a:bodyPr>
            <a:normAutofit fontScale="90000"/>
          </a:bodyPr>
          <a:lstStyle/>
          <a:p>
            <a:endParaRPr lang="ru-RU" dirty="0"/>
          </a:p>
        </p:txBody>
      </p:sp>
      <p:sp>
        <p:nvSpPr>
          <p:cNvPr id="3" name="Объект 2"/>
          <p:cNvSpPr>
            <a:spLocks noGrp="1"/>
          </p:cNvSpPr>
          <p:nvPr>
            <p:ph idx="1"/>
          </p:nvPr>
        </p:nvSpPr>
        <p:spPr>
          <a:xfrm>
            <a:off x="1179443" y="1268760"/>
            <a:ext cx="5708645" cy="5184576"/>
          </a:xfrm>
        </p:spPr>
        <p:txBody>
          <a:bodyPr/>
          <a:lstStyle/>
          <a:p>
            <a:r>
              <a:rPr lang="ru-RU" dirty="0">
                <a:solidFill>
                  <a:schemeClr val="bg2">
                    <a:lumMod val="10000"/>
                  </a:schemeClr>
                </a:solidFill>
                <a:latin typeface="Times New Roman" pitchFamily="18" charset="0"/>
                <a:cs typeface="Times New Roman" pitchFamily="18" charset="0"/>
              </a:rPr>
              <a:t>Развитая осознанная </a:t>
            </a:r>
            <a:r>
              <a:rPr lang="ru-RU" dirty="0" err="1">
                <a:solidFill>
                  <a:schemeClr val="bg2">
                    <a:lumMod val="10000"/>
                  </a:schemeClr>
                </a:solidFill>
                <a:latin typeface="Times New Roman" pitchFamily="18" charset="0"/>
                <a:cs typeface="Times New Roman" pitchFamily="18" charset="0"/>
              </a:rPr>
              <a:t>саморегуляция</a:t>
            </a:r>
            <a:r>
              <a:rPr lang="ru-RU" dirty="0">
                <a:solidFill>
                  <a:schemeClr val="bg2">
                    <a:lumMod val="10000"/>
                  </a:schemeClr>
                </a:solidFill>
                <a:latin typeface="Times New Roman" pitchFamily="18" charset="0"/>
                <a:cs typeface="Times New Roman" pitchFamily="18" charset="0"/>
              </a:rPr>
              <a:t> с высокой интеграцией всех компонентов регуляторной системы ……является значимой предпосылкой продуктивных аспектов деятельности человека.</a:t>
            </a:r>
          </a:p>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8" y="1175772"/>
            <a:ext cx="4489782" cy="4196970"/>
          </a:xfrm>
          <a:prstGeom prst="rect">
            <a:avLst/>
          </a:prstGeom>
        </p:spPr>
      </p:pic>
    </p:spTree>
    <p:extLst>
      <p:ext uri="{BB962C8B-B14F-4D97-AF65-F5344CB8AC3E}">
        <p14:creationId xmlns:p14="http://schemas.microsoft.com/office/powerpoint/2010/main" val="44237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0016" y="476672"/>
            <a:ext cx="4104456" cy="5976664"/>
          </a:xfrm>
        </p:spPr>
        <p:txBody>
          <a:bodyPr>
            <a:noAutofit/>
          </a:bodyPr>
          <a:lstStyle/>
          <a:p>
            <a:pPr algn="l">
              <a:lnSpc>
                <a:spcPct val="150000"/>
              </a:lnSpc>
            </a:pPr>
            <a:r>
              <a:rPr lang="ru-RU" sz="2400" b="1" dirty="0">
                <a:latin typeface="Times New Roman" pitchFamily="18" charset="0"/>
                <a:cs typeface="Times New Roman" pitchFamily="18" charset="0"/>
              </a:rPr>
              <a:t>Дефекты сформированности </a:t>
            </a:r>
            <a:r>
              <a:rPr lang="ru-RU" sz="2400" dirty="0">
                <a:latin typeface="Times New Roman" pitchFamily="18" charset="0"/>
                <a:cs typeface="Times New Roman" pitchFamily="18" charset="0"/>
              </a:rPr>
              <a:t>компонентов осознанной саморегуляции приводят к недостаткам регуляции в целом, а это в свою очередь сказывается на снижении школьной успешности учащихся и повышении психической напряженности  в процессе учебы.</a:t>
            </a:r>
            <a:endParaRPr lang="ru-RU" sz="2400" b="1"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553" y="636566"/>
            <a:ext cx="3929917" cy="5528738"/>
          </a:xfrm>
        </p:spPr>
      </p:pic>
    </p:spTree>
    <p:extLst>
      <p:ext uri="{BB962C8B-B14F-4D97-AF65-F5344CB8AC3E}">
        <p14:creationId xmlns:p14="http://schemas.microsoft.com/office/powerpoint/2010/main" val="247173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6686" y="535902"/>
            <a:ext cx="6059354" cy="5433467"/>
          </a:xfrm>
        </p:spPr>
        <p:txBody>
          <a:bodyPr>
            <a:normAutofit/>
          </a:bodyPr>
          <a:lstStyle/>
          <a:p>
            <a:pPr marL="0" indent="0">
              <a:buNone/>
            </a:pPr>
            <a:r>
              <a:rPr lang="ru-RU" dirty="0">
                <a:latin typeface="Times New Roman" pitchFamily="18" charset="0"/>
                <a:cs typeface="Times New Roman" pitchFamily="18" charset="0"/>
              </a:rPr>
              <a:t>	Развитие саморегуляции связано в первую очередь с развитием отдельных ее компонентов: </a:t>
            </a:r>
          </a:p>
          <a:p>
            <a:r>
              <a:rPr lang="ru-RU" b="1" i="1" dirty="0">
                <a:latin typeface="Times New Roman" pitchFamily="18" charset="0"/>
                <a:cs typeface="Times New Roman" pitchFamily="18" charset="0"/>
              </a:rPr>
              <a:t>планирования, </a:t>
            </a:r>
          </a:p>
          <a:p>
            <a:r>
              <a:rPr lang="ru-RU" b="1" i="1" dirty="0">
                <a:latin typeface="Times New Roman" pitchFamily="18" charset="0"/>
                <a:cs typeface="Times New Roman" pitchFamily="18" charset="0"/>
              </a:rPr>
              <a:t>моделирования, </a:t>
            </a:r>
          </a:p>
          <a:p>
            <a:r>
              <a:rPr lang="ru-RU" b="1" i="1" dirty="0">
                <a:latin typeface="Times New Roman" pitchFamily="18" charset="0"/>
                <a:cs typeface="Times New Roman" pitchFamily="18" charset="0"/>
              </a:rPr>
              <a:t>программирования, </a:t>
            </a:r>
          </a:p>
          <a:p>
            <a:r>
              <a:rPr lang="ru-RU" b="1" i="1" dirty="0">
                <a:latin typeface="Times New Roman" pitchFamily="18" charset="0"/>
                <a:cs typeface="Times New Roman" pitchFamily="18" charset="0"/>
              </a:rPr>
              <a:t>оценки результатов</a:t>
            </a:r>
            <a:r>
              <a:rPr lang="ru-RU" dirty="0">
                <a:latin typeface="Times New Roman" pitchFamily="18" charset="0"/>
                <a:cs typeface="Times New Roman" pitchFamily="18" charset="0"/>
              </a:rPr>
              <a:t>.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8318" y="829126"/>
            <a:ext cx="4940830" cy="4233543"/>
          </a:xfrm>
          <a:prstGeom prst="rect">
            <a:avLst/>
          </a:prstGeom>
        </p:spPr>
      </p:pic>
    </p:spTree>
    <p:extLst>
      <p:ext uri="{BB962C8B-B14F-4D97-AF65-F5344CB8AC3E}">
        <p14:creationId xmlns:p14="http://schemas.microsoft.com/office/powerpoint/2010/main" val="2478547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007165"/>
            <a:ext cx="10515600" cy="5169798"/>
          </a:xfrm>
        </p:spPr>
        <p:txBody>
          <a:bodyPr>
            <a:normAutofit/>
          </a:bodyPr>
          <a:lstStyle/>
          <a:p>
            <a:pPr marL="0" indent="0" algn="ctr">
              <a:buNone/>
            </a:pPr>
            <a:r>
              <a:rPr lang="ru-RU" sz="4400" dirty="0">
                <a:latin typeface="Times New Roman" pitchFamily="18" charset="0"/>
                <a:cs typeface="Times New Roman" pitchFamily="18" charset="0"/>
              </a:rPr>
              <a:t>Разработана комплексная программа, </a:t>
            </a:r>
          </a:p>
          <a:p>
            <a:pPr marL="0" indent="0" algn="ctr">
              <a:buNone/>
            </a:pPr>
            <a:r>
              <a:rPr lang="ru-RU" sz="4400" dirty="0">
                <a:latin typeface="Times New Roman" pitchFamily="18" charset="0"/>
                <a:cs typeface="Times New Roman" pitchFamily="18" charset="0"/>
              </a:rPr>
              <a:t>которая включает два раздела.</a:t>
            </a:r>
            <a:endParaRPr lang="ru-RU" b="1" i="1" dirty="0">
              <a:latin typeface="Times New Roman" pitchFamily="18" charset="0"/>
              <a:cs typeface="Times New Roman" pitchFamily="18" charset="0"/>
            </a:endParaRPr>
          </a:p>
          <a:p>
            <a:pPr lvl="0">
              <a:lnSpc>
                <a:spcPct val="150000"/>
              </a:lnSpc>
            </a:pPr>
            <a:r>
              <a:rPr lang="ru-RU" sz="3600" b="1" i="1" dirty="0">
                <a:latin typeface="Times New Roman" pitchFamily="18" charset="0"/>
                <a:cs typeface="Times New Roman" pitchFamily="18" charset="0"/>
              </a:rPr>
              <a:t>Развитие процессов планирования и программирования.</a:t>
            </a:r>
          </a:p>
          <a:p>
            <a:pPr lvl="0">
              <a:lnSpc>
                <a:spcPct val="150000"/>
              </a:lnSpc>
            </a:pPr>
            <a:r>
              <a:rPr lang="ru-RU" sz="3600" b="1" i="1" dirty="0">
                <a:latin typeface="Times New Roman" pitchFamily="18" charset="0"/>
                <a:cs typeface="Times New Roman" pitchFamily="18" charset="0"/>
              </a:rPr>
              <a:t>Развитие процессов моделирования и оценки результатов.</a:t>
            </a:r>
          </a:p>
          <a:p>
            <a:endParaRPr lang="ru-RU" dirty="0"/>
          </a:p>
        </p:txBody>
      </p:sp>
    </p:spTree>
    <p:extLst>
      <p:ext uri="{BB962C8B-B14F-4D97-AF65-F5344CB8AC3E}">
        <p14:creationId xmlns:p14="http://schemas.microsoft.com/office/powerpoint/2010/main" val="170677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2835432-3922-42B9-A194-BE9BF75BE809}"/>
              </a:ext>
            </a:extLst>
          </p:cNvPr>
          <p:cNvSpPr>
            <a:spLocks noGrp="1"/>
          </p:cNvSpPr>
          <p:nvPr>
            <p:ph idx="1"/>
          </p:nvPr>
        </p:nvSpPr>
        <p:spPr>
          <a:xfrm>
            <a:off x="900752" y="1350241"/>
            <a:ext cx="3357349" cy="3852718"/>
          </a:xfrm>
        </p:spPr>
        <p:txBody>
          <a:bodyPr>
            <a:normAutofit fontScale="77500" lnSpcReduction="20000"/>
          </a:bodyPr>
          <a:lstStyle/>
          <a:p>
            <a:pPr marL="0" indent="0" algn="ctr">
              <a:buNone/>
            </a:pPr>
            <a:r>
              <a:rPr lang="ru-RU" sz="5400" dirty="0"/>
              <a:t>Естественная Природа восприятия и адаптации живого организма в окружающей среде. </a:t>
            </a:r>
          </a:p>
        </p:txBody>
      </p:sp>
      <p:sp>
        <p:nvSpPr>
          <p:cNvPr id="4" name="AutoShape 2">
            <a:extLst>
              <a:ext uri="{FF2B5EF4-FFF2-40B4-BE49-F238E27FC236}">
                <a16:creationId xmlns:a16="http://schemas.microsoft.com/office/drawing/2014/main" id="{EE10C271-69AB-4724-A607-0F8F26AE4DB7}"/>
              </a:ext>
            </a:extLst>
          </p:cNvPr>
          <p:cNvSpPr>
            <a:spLocks noChangeAspect="1" noChangeArrowheads="1"/>
          </p:cNvSpPr>
          <p:nvPr/>
        </p:nvSpPr>
        <p:spPr bwMode="auto">
          <a:xfrm>
            <a:off x="5943600" y="3276600"/>
            <a:ext cx="304800" cy="1123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3">
            <a:extLst>
              <a:ext uri="{FF2B5EF4-FFF2-40B4-BE49-F238E27FC236}">
                <a16:creationId xmlns:a16="http://schemas.microsoft.com/office/drawing/2014/main" id="{5150FB50-A7B8-4D80-92E9-71A1D2F392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1875" y="1078173"/>
            <a:ext cx="7465325" cy="412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22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78835" y="793441"/>
            <a:ext cx="8229600" cy="5001419"/>
          </a:xfrm>
        </p:spPr>
        <p:txBody>
          <a:bodyPr>
            <a:normAutofit/>
          </a:bodyPr>
          <a:lstStyle/>
          <a:p>
            <a:r>
              <a:rPr lang="ru-RU" sz="3600" dirty="0">
                <a:latin typeface="Times New Roman" pitchFamily="18" charset="0"/>
                <a:cs typeface="Times New Roman" pitchFamily="18" charset="0"/>
              </a:rPr>
              <a:t>Программа практических занятий направлена на оказание помощи учащимся средней школы во время перехода к старшей ступени обучения: </a:t>
            </a:r>
            <a:r>
              <a:rPr lang="ru-RU" sz="3600" b="1" i="1" dirty="0">
                <a:latin typeface="Times New Roman" pitchFamily="18" charset="0"/>
                <a:cs typeface="Times New Roman" pitchFamily="18" charset="0"/>
              </a:rPr>
              <a:t>адаптация к новым условиям, выбору профиля обучения; социальная адаптация, позитивное взаимодействие внутри учебного процесса</a:t>
            </a:r>
          </a:p>
        </p:txBody>
      </p:sp>
    </p:spTree>
    <p:extLst>
      <p:ext uri="{BB962C8B-B14F-4D97-AF65-F5344CB8AC3E}">
        <p14:creationId xmlns:p14="http://schemas.microsoft.com/office/powerpoint/2010/main" val="1919434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8383" y="1052737"/>
            <a:ext cx="6295729" cy="5073427"/>
          </a:xfrm>
        </p:spPr>
        <p:txBody>
          <a:bodyPr/>
          <a:lstStyle/>
          <a:p>
            <a:r>
              <a:rPr lang="ru-RU" sz="3600" dirty="0">
                <a:latin typeface="Times New Roman" pitchFamily="18" charset="0"/>
                <a:cs typeface="Times New Roman" pitchFamily="18" charset="0"/>
              </a:rPr>
              <a:t>Программа может стать одним из разделов процесса </a:t>
            </a:r>
            <a:r>
              <a:rPr lang="ru-RU" sz="3600" b="1" i="1" dirty="0">
                <a:latin typeface="Times New Roman" pitchFamily="18" charset="0"/>
                <a:cs typeface="Times New Roman" pitchFamily="18" charset="0"/>
              </a:rPr>
              <a:t>психолого-педагогического воспитания</a:t>
            </a:r>
            <a:r>
              <a:rPr lang="ru-RU" sz="3600" dirty="0">
                <a:latin typeface="Times New Roman" pitchFamily="18" charset="0"/>
                <a:cs typeface="Times New Roman" pitchFamily="18" charset="0"/>
              </a:rPr>
              <a:t>, а также выступать в качестве одной из форм внеклассной работы с учениками старших классов.</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3262" y="1267477"/>
            <a:ext cx="3314142" cy="3240359"/>
          </a:xfrm>
          <a:prstGeom prst="rect">
            <a:avLst/>
          </a:prstGeom>
        </p:spPr>
      </p:pic>
    </p:spTree>
    <p:extLst>
      <p:ext uri="{BB962C8B-B14F-4D97-AF65-F5344CB8AC3E}">
        <p14:creationId xmlns:p14="http://schemas.microsoft.com/office/powerpoint/2010/main" val="173993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274042"/>
          </a:xfrm>
        </p:spPr>
        <p:txBody>
          <a:bodyPr>
            <a:normAutofit fontScale="90000"/>
          </a:bodyPr>
          <a:lstStyle/>
          <a:p>
            <a:endParaRPr lang="ru-RU" dirty="0"/>
          </a:p>
        </p:txBody>
      </p:sp>
      <p:sp>
        <p:nvSpPr>
          <p:cNvPr id="3" name="Объект 2"/>
          <p:cNvSpPr>
            <a:spLocks noGrp="1"/>
          </p:cNvSpPr>
          <p:nvPr>
            <p:ph idx="1"/>
          </p:nvPr>
        </p:nvSpPr>
        <p:spPr>
          <a:xfrm>
            <a:off x="371061" y="692697"/>
            <a:ext cx="11423374" cy="5890665"/>
          </a:xfrm>
        </p:spPr>
        <p:txBody>
          <a:bodyPr>
            <a:normAutofit/>
          </a:bodyPr>
          <a:lstStyle/>
          <a:p>
            <a:pPr marL="0" indent="0" algn="just">
              <a:lnSpc>
                <a:spcPct val="150000"/>
              </a:lnSpc>
              <a:buNone/>
            </a:pPr>
            <a:r>
              <a:rPr lang="ru-RU" dirty="0">
                <a:latin typeface="Times New Roman" pitchFamily="18" charset="0"/>
                <a:cs typeface="Times New Roman" pitchFamily="18" charset="0"/>
              </a:rPr>
              <a:t>	В группу желательно набирать на базе </a:t>
            </a:r>
            <a:r>
              <a:rPr lang="ru-RU" b="1" i="1" dirty="0">
                <a:latin typeface="Times New Roman" pitchFamily="18" charset="0"/>
                <a:cs typeface="Times New Roman" pitchFamily="18" charset="0"/>
              </a:rPr>
              <a:t>одного класса</a:t>
            </a:r>
            <a:r>
              <a:rPr lang="ru-RU" dirty="0">
                <a:latin typeface="Times New Roman" pitchFamily="18" charset="0"/>
                <a:cs typeface="Times New Roman" pitchFamily="18" charset="0"/>
              </a:rPr>
              <a:t>. Это удобно для классных руководителей, так как в этом случае участники группы хорошо знакомы друг с другом, педагог знает их поведенческие и характерологические особенности и на этой основе может прогнозировать характер взаимоотношений и трудности, которые могут возникнуть во время занятий. </a:t>
            </a:r>
          </a:p>
          <a:p>
            <a:pPr marL="0" indent="0" algn="just">
              <a:lnSpc>
                <a:spcPct val="150000"/>
              </a:lnSpc>
              <a:buNone/>
            </a:pPr>
            <a:r>
              <a:rPr lang="ru-RU" dirty="0">
                <a:latin typeface="Times New Roman" pitchFamily="18" charset="0"/>
                <a:cs typeface="Times New Roman" pitchFamily="18" charset="0"/>
              </a:rPr>
              <a:t>Участники занятий могут набираться из </a:t>
            </a:r>
            <a:r>
              <a:rPr lang="ru-RU" b="1" i="1" dirty="0">
                <a:latin typeface="Times New Roman" pitchFamily="18" charset="0"/>
                <a:cs typeface="Times New Roman" pitchFamily="18" charset="0"/>
              </a:rPr>
              <a:t>одной параллели </a:t>
            </a:r>
            <a:r>
              <a:rPr lang="ru-RU" dirty="0">
                <a:latin typeface="Times New Roman" pitchFamily="18" charset="0"/>
                <a:cs typeface="Times New Roman" pitchFamily="18" charset="0"/>
              </a:rPr>
              <a:t>средней или старшей ступени обучения.  </a:t>
            </a:r>
          </a:p>
        </p:txBody>
      </p:sp>
    </p:spTree>
    <p:extLst>
      <p:ext uri="{BB962C8B-B14F-4D97-AF65-F5344CB8AC3E}">
        <p14:creationId xmlns:p14="http://schemas.microsoft.com/office/powerpoint/2010/main" val="429179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346050"/>
          </a:xfrm>
        </p:spPr>
        <p:txBody>
          <a:bodyPr>
            <a:normAutofit fontScale="90000"/>
          </a:bodyPr>
          <a:lstStyle/>
          <a:p>
            <a:endParaRPr lang="ru-RU" dirty="0"/>
          </a:p>
        </p:txBody>
      </p:sp>
      <p:sp>
        <p:nvSpPr>
          <p:cNvPr id="3" name="Объект 2"/>
          <p:cNvSpPr>
            <a:spLocks noGrp="1"/>
          </p:cNvSpPr>
          <p:nvPr>
            <p:ph idx="1"/>
          </p:nvPr>
        </p:nvSpPr>
        <p:spPr>
          <a:xfrm>
            <a:off x="622851" y="980729"/>
            <a:ext cx="10694505" cy="5145435"/>
          </a:xfrm>
        </p:spPr>
        <p:txBody>
          <a:bodyPr>
            <a:normAutofit/>
          </a:bodyPr>
          <a:lstStyle/>
          <a:p>
            <a:pPr>
              <a:lnSpc>
                <a:spcPct val="150000"/>
              </a:lnSpc>
            </a:pPr>
            <a:r>
              <a:rPr lang="ru-RU" dirty="0">
                <a:latin typeface="Times New Roman" pitchFamily="18" charset="0"/>
                <a:cs typeface="Times New Roman" pitchFamily="18" charset="0"/>
              </a:rPr>
              <a:t>Программу осуществляет педагог-психолог совместно с заместителем директора по воспитательной работе и с классными руководителями образовательного учреждения</a:t>
            </a:r>
          </a:p>
          <a:p>
            <a:pPr>
              <a:lnSpc>
                <a:spcPct val="150000"/>
              </a:lnSpc>
            </a:pPr>
            <a:r>
              <a:rPr lang="ru-RU" dirty="0">
                <a:latin typeface="Times New Roman" pitchFamily="18" charset="0"/>
                <a:cs typeface="Times New Roman" pitchFamily="18" charset="0"/>
              </a:rPr>
              <a:t>Программа успешно апробирована в ОО  № 92, 71, 42, 74, 24 г. Челябинска и введена в план психолого-педагогического сопровождения Муниципального Центра. </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4192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6713" y="638404"/>
            <a:ext cx="11118573" cy="2542118"/>
          </a:xfrm>
        </p:spPr>
        <p:txBody>
          <a:bodyPr>
            <a:normAutofit fontScale="90000"/>
          </a:bodyPr>
          <a:lstStyle/>
          <a:p>
            <a:pPr>
              <a:lnSpc>
                <a:spcPct val="150000"/>
              </a:lnSpc>
            </a:pP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Опросник </a:t>
            </a:r>
            <a:br>
              <a:rPr lang="ru-RU" dirty="0">
                <a:latin typeface="Arial" panose="020B0604020202020204" pitchFamily="34" charset="0"/>
                <a:cs typeface="Arial" panose="020B0604020202020204" pitchFamily="34" charset="0"/>
              </a:rPr>
            </a:br>
            <a:r>
              <a:rPr lang="ru-RU" sz="5300" i="1" dirty="0">
                <a:solidFill>
                  <a:srgbClr val="0070C0"/>
                </a:solidFill>
                <a:latin typeface="Arial" panose="020B0604020202020204" pitchFamily="34" charset="0"/>
                <a:cs typeface="Arial" panose="020B0604020202020204" pitchFamily="34" charset="0"/>
              </a:rPr>
              <a:t>«Стиль саморегуляции поведения» </a:t>
            </a:r>
          </a:p>
        </p:txBody>
      </p:sp>
      <p:sp>
        <p:nvSpPr>
          <p:cNvPr id="3" name="Подзаголовок 2"/>
          <p:cNvSpPr>
            <a:spLocks noGrp="1"/>
          </p:cNvSpPr>
          <p:nvPr>
            <p:ph type="subTitle" idx="1"/>
          </p:nvPr>
        </p:nvSpPr>
        <p:spPr>
          <a:xfrm>
            <a:off x="1391478" y="3429000"/>
            <a:ext cx="9144000" cy="1655762"/>
          </a:xfrm>
        </p:spPr>
        <p:txBody>
          <a:bodyPr>
            <a:normAutofit/>
          </a:bodyPr>
          <a:lstStyle/>
          <a:p>
            <a:r>
              <a:rPr lang="ru-RU" dirty="0"/>
              <a:t>(ССПМ) был создан в 1988 году в Психологическом институте РАО в лаборатории психологии саморегуляции (заведующая - В.И. </a:t>
            </a:r>
            <a:r>
              <a:rPr lang="ru-RU" dirty="0" err="1"/>
              <a:t>Моросанова</a:t>
            </a:r>
            <a:r>
              <a:rPr lang="ru-RU"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a:t>это диагностика развития индивидуальной саморегуляции и ее индивидуального профиля, включающего показатели </a:t>
            </a:r>
          </a:p>
          <a:p>
            <a:r>
              <a:rPr lang="ru-RU" b="1" dirty="0">
                <a:latin typeface="Arial" panose="020B0604020202020204" pitchFamily="34" charset="0"/>
                <a:cs typeface="Arial" panose="020B0604020202020204" pitchFamily="34" charset="0"/>
              </a:rPr>
              <a:t>Планирования</a:t>
            </a:r>
          </a:p>
          <a:p>
            <a:r>
              <a:rPr lang="ru-RU" b="1" dirty="0">
                <a:latin typeface="Arial" panose="020B0604020202020204" pitchFamily="34" charset="0"/>
                <a:cs typeface="Arial" panose="020B0604020202020204" pitchFamily="34" charset="0"/>
              </a:rPr>
              <a:t>Моделирования</a:t>
            </a:r>
          </a:p>
          <a:p>
            <a:r>
              <a:rPr lang="ru-RU" b="1" dirty="0">
                <a:latin typeface="Arial" panose="020B0604020202020204" pitchFamily="34" charset="0"/>
                <a:cs typeface="Arial" panose="020B0604020202020204" pitchFamily="34" charset="0"/>
              </a:rPr>
              <a:t>Программирования</a:t>
            </a:r>
          </a:p>
          <a:p>
            <a:r>
              <a:rPr lang="ru-RU" b="1" dirty="0">
                <a:latin typeface="Arial" panose="020B0604020202020204" pitchFamily="34" charset="0"/>
                <a:cs typeface="Arial" panose="020B0604020202020204" pitchFamily="34" charset="0"/>
              </a:rPr>
              <a:t>Оценки результатов</a:t>
            </a:r>
          </a:p>
          <a:p>
            <a:r>
              <a:rPr lang="ru-RU" b="1" dirty="0">
                <a:latin typeface="Arial" panose="020B0604020202020204" pitchFamily="34" charset="0"/>
                <a:cs typeface="Arial" panose="020B0604020202020204" pitchFamily="34" charset="0"/>
              </a:rPr>
              <a:t>Показатели развития </a:t>
            </a:r>
            <a:r>
              <a:rPr lang="ru-RU" b="1" dirty="0" err="1">
                <a:latin typeface="Arial" panose="020B0604020202020204" pitchFamily="34" charset="0"/>
                <a:cs typeface="Arial" panose="020B0604020202020204" pitchFamily="34" charset="0"/>
              </a:rPr>
              <a:t>регуляторно</a:t>
            </a:r>
            <a:r>
              <a:rPr lang="ru-RU" b="1" dirty="0">
                <a:latin typeface="Arial" panose="020B0604020202020204" pitchFamily="34" charset="0"/>
                <a:cs typeface="Arial" panose="020B0604020202020204" pitchFamily="34" charset="0"/>
              </a:rPr>
              <a:t>-личностных свойств - гибкости и самостоятельности.</a:t>
            </a:r>
          </a:p>
        </p:txBody>
      </p:sp>
      <p:sp>
        <p:nvSpPr>
          <p:cNvPr id="2" name="Заголовок 1"/>
          <p:cNvSpPr>
            <a:spLocks noGrp="1"/>
          </p:cNvSpPr>
          <p:nvPr>
            <p:ph type="title"/>
          </p:nvPr>
        </p:nvSpPr>
        <p:spPr/>
        <p:txBody>
          <a:bodyPr>
            <a:normAutofit/>
          </a:bodyPr>
          <a:lstStyle/>
          <a:p>
            <a:pPr algn="ctr"/>
            <a:r>
              <a:rPr lang="ru-RU" sz="3600" b="1" dirty="0">
                <a:latin typeface="Arial" panose="020B0604020202020204" pitchFamily="34" charset="0"/>
                <a:cs typeface="Arial" panose="020B0604020202020204" pitchFamily="34" charset="0"/>
              </a:rPr>
              <a:t>Цель методики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lnSpc>
                <a:spcPct val="170000"/>
              </a:lnSpc>
            </a:pPr>
            <a:r>
              <a:rPr lang="ru-RU" b="1" dirty="0">
                <a:latin typeface="Arial" panose="020B0604020202020204" pitchFamily="34" charset="0"/>
                <a:cs typeface="Arial" panose="020B0604020202020204" pitchFamily="34" charset="0"/>
              </a:rPr>
              <a:t>Состоит из 46 </a:t>
            </a:r>
            <a:r>
              <a:rPr lang="ru-RU" dirty="0">
                <a:latin typeface="Arial" panose="020B0604020202020204" pitchFamily="34" charset="0"/>
                <a:cs typeface="Arial" panose="020B0604020202020204" pitchFamily="34" charset="0"/>
              </a:rPr>
              <a:t>утверждений и работает как единая шкала «Общий уровень саморегуляции» (ОУ), которая характеризует уровень сформированности индивидуальной системы саморегуляции произвольной активности человека. </a:t>
            </a:r>
          </a:p>
        </p:txBody>
      </p:sp>
      <p:sp>
        <p:nvSpPr>
          <p:cNvPr id="3" name="Заголовок 2"/>
          <p:cNvSpPr>
            <a:spLocks noGrp="1"/>
          </p:cNvSpPr>
          <p:nvPr>
            <p:ph type="title"/>
          </p:nvPr>
        </p:nvSpPr>
        <p:spPr/>
        <p:txBody>
          <a:bodyPr>
            <a:normAutofit/>
          </a:bodyPr>
          <a:lstStyle/>
          <a:p>
            <a:pPr algn="ctr"/>
            <a:r>
              <a:rPr lang="ru-RU" sz="3600" b="1" dirty="0" err="1"/>
              <a:t>Опросник</a:t>
            </a:r>
            <a:r>
              <a:rPr lang="ru-RU" sz="3600" b="1" dirty="0"/>
              <a:t> ССПМ</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981200" y="274638"/>
            <a:ext cx="8229600" cy="5746650"/>
          </a:xfrm>
        </p:spPr>
        <p:txBody>
          <a:bodyPr>
            <a:noAutofit/>
          </a:bodyPr>
          <a:lstStyle/>
          <a:p>
            <a:endParaRPr lang="ru-RU" sz="2400" dirty="0"/>
          </a:p>
        </p:txBody>
      </p:sp>
      <p:graphicFrame>
        <p:nvGraphicFramePr>
          <p:cNvPr id="3" name="Таблица 2"/>
          <p:cNvGraphicFramePr>
            <a:graphicFrameLocks noGrp="1"/>
          </p:cNvGraphicFramePr>
          <p:nvPr>
            <p:extLst>
              <p:ext uri="{D42A27DB-BD31-4B8C-83A1-F6EECF244321}">
                <p14:modId xmlns:p14="http://schemas.microsoft.com/office/powerpoint/2010/main" val="3848031941"/>
              </p:ext>
            </p:extLst>
          </p:nvPr>
        </p:nvGraphicFramePr>
        <p:xfrm>
          <a:off x="1179443" y="404664"/>
          <a:ext cx="10164418" cy="6178697"/>
        </p:xfrm>
        <a:graphic>
          <a:graphicData uri="http://schemas.openxmlformats.org/drawingml/2006/table">
            <a:tbl>
              <a:tblPr firstRow="1" bandRow="1">
                <a:tableStyleId>{5C22544A-7EE6-4342-B048-85BDC9FD1C3A}</a:tableStyleId>
              </a:tblPr>
              <a:tblGrid>
                <a:gridCol w="3777926">
                  <a:extLst>
                    <a:ext uri="{9D8B030D-6E8A-4147-A177-3AD203B41FA5}">
                      <a16:colId xmlns:a16="http://schemas.microsoft.com/office/drawing/2014/main" val="20000"/>
                    </a:ext>
                  </a:extLst>
                </a:gridCol>
                <a:gridCol w="2158814">
                  <a:extLst>
                    <a:ext uri="{9D8B030D-6E8A-4147-A177-3AD203B41FA5}">
                      <a16:colId xmlns:a16="http://schemas.microsoft.com/office/drawing/2014/main" val="20001"/>
                    </a:ext>
                  </a:extLst>
                </a:gridCol>
                <a:gridCol w="2068864">
                  <a:extLst>
                    <a:ext uri="{9D8B030D-6E8A-4147-A177-3AD203B41FA5}">
                      <a16:colId xmlns:a16="http://schemas.microsoft.com/office/drawing/2014/main" val="20002"/>
                    </a:ext>
                  </a:extLst>
                </a:gridCol>
                <a:gridCol w="2158814">
                  <a:extLst>
                    <a:ext uri="{9D8B030D-6E8A-4147-A177-3AD203B41FA5}">
                      <a16:colId xmlns:a16="http://schemas.microsoft.com/office/drawing/2014/main" val="20003"/>
                    </a:ext>
                  </a:extLst>
                </a:gridCol>
              </a:tblGrid>
              <a:tr h="882671">
                <a:tc>
                  <a:txBody>
                    <a:bodyPr/>
                    <a:lstStyle/>
                    <a:p>
                      <a:r>
                        <a:rPr kumimoji="0" lang="ru-RU" b="1" i="0" kern="1200" dirty="0">
                          <a:solidFill>
                            <a:schemeClr val="lt1"/>
                          </a:solidFill>
                          <a:latin typeface="+mn-lt"/>
                          <a:ea typeface="+mn-ea"/>
                          <a:cs typeface="+mn-cs"/>
                        </a:rPr>
                        <a:t>Регуляторная шкала</a:t>
                      </a:r>
                      <a:endParaRPr lang="ru-RU" dirty="0"/>
                    </a:p>
                  </a:txBody>
                  <a:tcPr/>
                </a:tc>
                <a:tc>
                  <a:txBody>
                    <a:bodyPr/>
                    <a:lstStyle/>
                    <a:p>
                      <a:r>
                        <a:rPr lang="ru-RU"/>
                        <a:t>Низкий уровень</a:t>
                      </a:r>
                    </a:p>
                  </a:txBody>
                  <a:tcPr anchor="ctr"/>
                </a:tc>
                <a:tc>
                  <a:txBody>
                    <a:bodyPr/>
                    <a:lstStyle/>
                    <a:p>
                      <a:r>
                        <a:rPr lang="ru-RU"/>
                        <a:t>Средний уровень</a:t>
                      </a:r>
                    </a:p>
                  </a:txBody>
                  <a:tcPr anchor="ctr"/>
                </a:tc>
                <a:tc>
                  <a:txBody>
                    <a:bodyPr/>
                    <a:lstStyle/>
                    <a:p>
                      <a:r>
                        <a:rPr lang="ru-RU" dirty="0"/>
                        <a:t>Высокий уровень</a:t>
                      </a:r>
                    </a:p>
                  </a:txBody>
                  <a:tcPr anchor="ctr"/>
                </a:tc>
                <a:extLst>
                  <a:ext uri="{0D108BD9-81ED-4DB2-BD59-A6C34878D82A}">
                    <a16:rowId xmlns:a16="http://schemas.microsoft.com/office/drawing/2014/main" val="10000"/>
                  </a:ext>
                </a:extLst>
              </a:tr>
              <a:tr h="882671">
                <a:tc>
                  <a:txBody>
                    <a:bodyPr/>
                    <a:lstStyle/>
                    <a:p>
                      <a:r>
                        <a:rPr lang="ru-RU" sz="2000" b="1" dirty="0"/>
                        <a:t>Планирование</a:t>
                      </a:r>
                      <a:endParaRPr lang="ru-RU" sz="2000" dirty="0"/>
                    </a:p>
                  </a:txBody>
                  <a:tcPr anchor="ctr"/>
                </a:tc>
                <a:tc>
                  <a:txBody>
                    <a:bodyPr/>
                    <a:lstStyle/>
                    <a:p>
                      <a:pPr algn="ctr"/>
                      <a:r>
                        <a:rPr lang="ru-RU" sz="2400" b="1" dirty="0"/>
                        <a:t>&lt;3</a:t>
                      </a:r>
                    </a:p>
                  </a:txBody>
                  <a:tcPr anchor="ctr"/>
                </a:tc>
                <a:tc>
                  <a:txBody>
                    <a:bodyPr/>
                    <a:lstStyle/>
                    <a:p>
                      <a:pPr algn="ctr"/>
                      <a:r>
                        <a:rPr lang="ru-RU" sz="2400" b="1"/>
                        <a:t>4-6</a:t>
                      </a:r>
                    </a:p>
                  </a:txBody>
                  <a:tcPr anchor="ctr"/>
                </a:tc>
                <a:tc>
                  <a:txBody>
                    <a:bodyPr/>
                    <a:lstStyle/>
                    <a:p>
                      <a:pPr algn="ctr"/>
                      <a:r>
                        <a:rPr lang="ru-RU" sz="2400" b="1"/>
                        <a:t>&gt;7</a:t>
                      </a:r>
                    </a:p>
                  </a:txBody>
                  <a:tcPr anchor="ctr"/>
                </a:tc>
                <a:extLst>
                  <a:ext uri="{0D108BD9-81ED-4DB2-BD59-A6C34878D82A}">
                    <a16:rowId xmlns:a16="http://schemas.microsoft.com/office/drawing/2014/main" val="10001"/>
                  </a:ext>
                </a:extLst>
              </a:tr>
              <a:tr h="882671">
                <a:tc>
                  <a:txBody>
                    <a:bodyPr/>
                    <a:lstStyle/>
                    <a:p>
                      <a:r>
                        <a:rPr lang="ru-RU" sz="2000" b="1" dirty="0"/>
                        <a:t>Моделирование</a:t>
                      </a:r>
                      <a:endParaRPr lang="ru-RU" sz="2000" dirty="0"/>
                    </a:p>
                  </a:txBody>
                  <a:tcPr anchor="ctr"/>
                </a:tc>
                <a:tc>
                  <a:txBody>
                    <a:bodyPr/>
                    <a:lstStyle/>
                    <a:p>
                      <a:pPr algn="ctr"/>
                      <a:r>
                        <a:rPr lang="ru-RU" sz="2400" b="1" dirty="0"/>
                        <a:t>&lt;3</a:t>
                      </a:r>
                    </a:p>
                  </a:txBody>
                  <a:tcPr anchor="ctr"/>
                </a:tc>
                <a:tc>
                  <a:txBody>
                    <a:bodyPr/>
                    <a:lstStyle/>
                    <a:p>
                      <a:pPr algn="ctr"/>
                      <a:r>
                        <a:rPr lang="ru-RU" sz="2400" b="1" dirty="0"/>
                        <a:t>4-6</a:t>
                      </a:r>
                    </a:p>
                  </a:txBody>
                  <a:tcPr anchor="ctr"/>
                </a:tc>
                <a:tc>
                  <a:txBody>
                    <a:bodyPr/>
                    <a:lstStyle/>
                    <a:p>
                      <a:pPr algn="ctr"/>
                      <a:r>
                        <a:rPr lang="ru-RU" sz="2400" b="1" dirty="0"/>
                        <a:t>&gt;7</a:t>
                      </a:r>
                    </a:p>
                  </a:txBody>
                  <a:tcPr anchor="ctr"/>
                </a:tc>
                <a:extLst>
                  <a:ext uri="{0D108BD9-81ED-4DB2-BD59-A6C34878D82A}">
                    <a16:rowId xmlns:a16="http://schemas.microsoft.com/office/drawing/2014/main" val="10002"/>
                  </a:ext>
                </a:extLst>
              </a:tr>
              <a:tr h="882671">
                <a:tc>
                  <a:txBody>
                    <a:bodyPr/>
                    <a:lstStyle/>
                    <a:p>
                      <a:r>
                        <a:rPr lang="ru-RU" sz="2000" b="1" dirty="0"/>
                        <a:t>Программирование</a:t>
                      </a:r>
                      <a:endParaRPr lang="ru-RU" sz="2000" dirty="0"/>
                    </a:p>
                  </a:txBody>
                  <a:tcPr anchor="ctr"/>
                </a:tc>
                <a:tc>
                  <a:txBody>
                    <a:bodyPr/>
                    <a:lstStyle/>
                    <a:p>
                      <a:pPr algn="ctr"/>
                      <a:r>
                        <a:rPr lang="ru-RU" sz="2400" b="1"/>
                        <a:t>&lt;4</a:t>
                      </a:r>
                    </a:p>
                  </a:txBody>
                  <a:tcPr anchor="ctr"/>
                </a:tc>
                <a:tc>
                  <a:txBody>
                    <a:bodyPr/>
                    <a:lstStyle/>
                    <a:p>
                      <a:pPr algn="ctr"/>
                      <a:r>
                        <a:rPr lang="ru-RU" sz="2400" b="1"/>
                        <a:t>5-7</a:t>
                      </a:r>
                    </a:p>
                  </a:txBody>
                  <a:tcPr anchor="ctr"/>
                </a:tc>
                <a:tc>
                  <a:txBody>
                    <a:bodyPr/>
                    <a:lstStyle/>
                    <a:p>
                      <a:pPr algn="ctr"/>
                      <a:r>
                        <a:rPr lang="ru-RU" sz="2400" b="1" dirty="0"/>
                        <a:t>&gt;8</a:t>
                      </a:r>
                    </a:p>
                  </a:txBody>
                  <a:tcPr anchor="ctr"/>
                </a:tc>
                <a:extLst>
                  <a:ext uri="{0D108BD9-81ED-4DB2-BD59-A6C34878D82A}">
                    <a16:rowId xmlns:a16="http://schemas.microsoft.com/office/drawing/2014/main" val="10003"/>
                  </a:ext>
                </a:extLst>
              </a:tr>
              <a:tr h="882671">
                <a:tc>
                  <a:txBody>
                    <a:bodyPr/>
                    <a:lstStyle/>
                    <a:p>
                      <a:r>
                        <a:rPr lang="ru-RU" sz="2000" b="1" dirty="0"/>
                        <a:t>Оценивание результатов</a:t>
                      </a:r>
                      <a:endParaRPr lang="ru-RU" sz="2000" dirty="0"/>
                    </a:p>
                  </a:txBody>
                  <a:tcPr anchor="ctr"/>
                </a:tc>
                <a:tc>
                  <a:txBody>
                    <a:bodyPr/>
                    <a:lstStyle/>
                    <a:p>
                      <a:pPr algn="ctr"/>
                      <a:r>
                        <a:rPr lang="ru-RU" sz="2400" b="1"/>
                        <a:t>&lt;3</a:t>
                      </a:r>
                    </a:p>
                  </a:txBody>
                  <a:tcPr anchor="ctr"/>
                </a:tc>
                <a:tc>
                  <a:txBody>
                    <a:bodyPr/>
                    <a:lstStyle/>
                    <a:p>
                      <a:pPr algn="ctr"/>
                      <a:r>
                        <a:rPr lang="ru-RU" sz="2400" b="1"/>
                        <a:t>4-6</a:t>
                      </a:r>
                    </a:p>
                  </a:txBody>
                  <a:tcPr anchor="ctr"/>
                </a:tc>
                <a:tc>
                  <a:txBody>
                    <a:bodyPr/>
                    <a:lstStyle/>
                    <a:p>
                      <a:pPr algn="ctr"/>
                      <a:r>
                        <a:rPr lang="ru-RU" sz="2400" b="1" dirty="0"/>
                        <a:t>&gt;7</a:t>
                      </a:r>
                    </a:p>
                  </a:txBody>
                  <a:tcPr anchor="ctr"/>
                </a:tc>
                <a:extLst>
                  <a:ext uri="{0D108BD9-81ED-4DB2-BD59-A6C34878D82A}">
                    <a16:rowId xmlns:a16="http://schemas.microsoft.com/office/drawing/2014/main" val="10004"/>
                  </a:ext>
                </a:extLst>
              </a:tr>
              <a:tr h="882671">
                <a:tc>
                  <a:txBody>
                    <a:bodyPr/>
                    <a:lstStyle/>
                    <a:p>
                      <a:r>
                        <a:rPr lang="ru-RU" sz="2000" b="1" dirty="0"/>
                        <a:t>Гибкость</a:t>
                      </a:r>
                      <a:endParaRPr lang="ru-RU" sz="2000" dirty="0"/>
                    </a:p>
                  </a:txBody>
                  <a:tcPr anchor="ctr"/>
                </a:tc>
                <a:tc>
                  <a:txBody>
                    <a:bodyPr/>
                    <a:lstStyle/>
                    <a:p>
                      <a:pPr algn="ctr"/>
                      <a:r>
                        <a:rPr lang="ru-RU" sz="2400" b="1"/>
                        <a:t>&lt;4</a:t>
                      </a:r>
                    </a:p>
                  </a:txBody>
                  <a:tcPr anchor="ctr"/>
                </a:tc>
                <a:tc>
                  <a:txBody>
                    <a:bodyPr/>
                    <a:lstStyle/>
                    <a:p>
                      <a:pPr algn="ctr"/>
                      <a:r>
                        <a:rPr lang="ru-RU" sz="2400" b="1"/>
                        <a:t>5-7</a:t>
                      </a:r>
                    </a:p>
                  </a:txBody>
                  <a:tcPr anchor="ctr"/>
                </a:tc>
                <a:tc>
                  <a:txBody>
                    <a:bodyPr/>
                    <a:lstStyle/>
                    <a:p>
                      <a:pPr algn="ctr"/>
                      <a:r>
                        <a:rPr lang="ru-RU" sz="2400" b="1" dirty="0"/>
                        <a:t>&gt;8</a:t>
                      </a:r>
                    </a:p>
                  </a:txBody>
                  <a:tcPr anchor="ctr"/>
                </a:tc>
                <a:extLst>
                  <a:ext uri="{0D108BD9-81ED-4DB2-BD59-A6C34878D82A}">
                    <a16:rowId xmlns:a16="http://schemas.microsoft.com/office/drawing/2014/main" val="10005"/>
                  </a:ext>
                </a:extLst>
              </a:tr>
              <a:tr h="882671">
                <a:tc>
                  <a:txBody>
                    <a:bodyPr/>
                    <a:lstStyle/>
                    <a:p>
                      <a:r>
                        <a:rPr lang="ru-RU" sz="2000" b="1" dirty="0"/>
                        <a:t>Общий уровень саморегуляции</a:t>
                      </a:r>
                      <a:endParaRPr lang="ru-RU" sz="2000" dirty="0"/>
                    </a:p>
                  </a:txBody>
                  <a:tcPr anchor="ctr"/>
                </a:tc>
                <a:tc>
                  <a:txBody>
                    <a:bodyPr/>
                    <a:lstStyle/>
                    <a:p>
                      <a:pPr algn="ctr"/>
                      <a:r>
                        <a:rPr lang="ru-RU" sz="2400" b="1" dirty="0"/>
                        <a:t>&lt;23</a:t>
                      </a:r>
                    </a:p>
                  </a:txBody>
                  <a:tcPr anchor="ctr"/>
                </a:tc>
                <a:tc>
                  <a:txBody>
                    <a:bodyPr/>
                    <a:lstStyle/>
                    <a:p>
                      <a:pPr algn="ctr"/>
                      <a:r>
                        <a:rPr lang="ru-RU" sz="2400" b="1"/>
                        <a:t>24-32</a:t>
                      </a:r>
                    </a:p>
                  </a:txBody>
                  <a:tcPr anchor="ctr"/>
                </a:tc>
                <a:tc>
                  <a:txBody>
                    <a:bodyPr/>
                    <a:lstStyle/>
                    <a:p>
                      <a:pPr algn="ctr"/>
                      <a:r>
                        <a:rPr lang="ru-RU" sz="2400" b="1" dirty="0"/>
                        <a:t>&gt;33</a:t>
                      </a:r>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74643" y="1052736"/>
            <a:ext cx="10508974" cy="5805264"/>
          </a:xfrm>
        </p:spPr>
        <p:txBody>
          <a:bodyPr>
            <a:normAutofit fontScale="92500" lnSpcReduction="20000"/>
          </a:bodyPr>
          <a:lstStyle/>
          <a:p>
            <a:pPr>
              <a:lnSpc>
                <a:spcPct val="120000"/>
              </a:lnSpc>
            </a:pPr>
            <a:r>
              <a:rPr lang="ru-RU" sz="2900" b="1" dirty="0"/>
              <a:t> Шкала «Планирование» </a:t>
            </a:r>
            <a:r>
              <a:rPr lang="ru-RU" sz="2900" dirty="0"/>
              <a:t>характеризует индивидуальные особенности </a:t>
            </a:r>
            <a:r>
              <a:rPr lang="ru-RU" sz="2900" b="1" dirty="0"/>
              <a:t>выдвижения и удержания целей, сформированность у человека осознанного планирования деятельности.</a:t>
            </a:r>
          </a:p>
          <a:p>
            <a:pPr>
              <a:lnSpc>
                <a:spcPct val="120000"/>
              </a:lnSpc>
            </a:pPr>
            <a:r>
              <a:rPr lang="ru-RU" sz="2900" u="sng" dirty="0"/>
              <a:t>Высокие показатели</a:t>
            </a:r>
            <a:r>
              <a:rPr lang="ru-RU" sz="2900" dirty="0"/>
              <a:t> по этой шкале указывают на сформированность потребности в осознанном планировании деятельности, планы в этом случае </a:t>
            </a:r>
            <a:r>
              <a:rPr lang="ru-RU" sz="2900" b="1" dirty="0"/>
              <a:t>реалистичны, детализированы</a:t>
            </a:r>
            <a:r>
              <a:rPr lang="ru-RU" sz="2900" dirty="0"/>
              <a:t>, иерархичны и устойчивы, </a:t>
            </a:r>
            <a:r>
              <a:rPr lang="ru-RU" sz="2900" b="1" dirty="0"/>
              <a:t>цели деятельности выдвигаются самостоятельно.</a:t>
            </a:r>
          </a:p>
          <a:p>
            <a:pPr>
              <a:lnSpc>
                <a:spcPct val="120000"/>
              </a:lnSpc>
            </a:pPr>
            <a:r>
              <a:rPr lang="ru-RU" sz="2900" dirty="0"/>
              <a:t>У испытуемых с </a:t>
            </a:r>
            <a:r>
              <a:rPr lang="ru-RU" sz="2900" u="sng" dirty="0"/>
              <a:t>низкими показателями</a:t>
            </a:r>
            <a:r>
              <a:rPr lang="ru-RU" sz="2900" dirty="0"/>
              <a:t> по этой шкале потребность в планировании развита слабо, цели подвержены частой смене, поставленная цель редко бывает достигнута, планирование малореалистично. Такие испытуемые предпочитают </a:t>
            </a:r>
            <a:r>
              <a:rPr lang="ru-RU" sz="2900" b="1" dirty="0"/>
              <a:t>не задумываться о своем будущем, цели выдвигают ситуативно и обычно несамостоятельно.</a:t>
            </a:r>
          </a:p>
        </p:txBody>
      </p:sp>
      <p:sp>
        <p:nvSpPr>
          <p:cNvPr id="3" name="Заголовок 2"/>
          <p:cNvSpPr>
            <a:spLocks noGrp="1"/>
          </p:cNvSpPr>
          <p:nvPr>
            <p:ph type="title"/>
          </p:nvPr>
        </p:nvSpPr>
        <p:spPr>
          <a:xfrm>
            <a:off x="1981200" y="274638"/>
            <a:ext cx="8229600" cy="706090"/>
          </a:xfrm>
        </p:spPr>
        <p:txBody>
          <a:bodyPr>
            <a:normAutofit/>
          </a:bodyPr>
          <a:lstStyle/>
          <a:p>
            <a:pPr algn="ctr"/>
            <a:r>
              <a:rPr lang="ru-RU" sz="3600" b="1" dirty="0">
                <a:latin typeface="Arial" panose="020B0604020202020204" pitchFamily="34" charset="0"/>
                <a:cs typeface="Arial" panose="020B0604020202020204" pitchFamily="34" charset="0"/>
              </a:rPr>
              <a:t>Шкала «Планирование»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89113" y="1052736"/>
            <a:ext cx="10774017" cy="5616624"/>
          </a:xfrm>
        </p:spPr>
        <p:txBody>
          <a:bodyPr>
            <a:normAutofit fontScale="77500" lnSpcReduction="20000"/>
          </a:bodyPr>
          <a:lstStyle/>
          <a:p>
            <a:pPr>
              <a:lnSpc>
                <a:spcPct val="120000"/>
              </a:lnSpc>
            </a:pPr>
            <a:r>
              <a:rPr lang="ru-RU" b="1" dirty="0"/>
              <a:t>Шкала «Моделирование» </a:t>
            </a:r>
            <a:r>
              <a:rPr lang="ru-RU" dirty="0"/>
              <a:t>позволяет диагностировать индивидуальную развитость представлений о внешних и внутренних значимых условиях, степень их осознанности, детализированности и адекватности.</a:t>
            </a:r>
          </a:p>
          <a:p>
            <a:pPr>
              <a:lnSpc>
                <a:spcPct val="120000"/>
              </a:lnSpc>
            </a:pPr>
            <a:r>
              <a:rPr lang="ru-RU" dirty="0"/>
              <a:t>Испытуемые с </a:t>
            </a:r>
            <a:r>
              <a:rPr lang="ru-RU" u="sng" dirty="0"/>
              <a:t>высокими показателями </a:t>
            </a:r>
            <a:r>
              <a:rPr lang="ru-RU" dirty="0"/>
              <a:t>по этой шкале </a:t>
            </a:r>
            <a:r>
              <a:rPr lang="ru-RU" b="1" dirty="0"/>
              <a:t>способны выделять значимые условия достижения целей как в текущей ситуации</a:t>
            </a:r>
            <a:r>
              <a:rPr lang="ru-RU" dirty="0"/>
              <a:t>, так и в перспективном будущем, что проявляется в соответствии программ действий планам деятельности, соответствии получаемых результатов принятым целям.</a:t>
            </a:r>
          </a:p>
          <a:p>
            <a:pPr>
              <a:lnSpc>
                <a:spcPct val="120000"/>
              </a:lnSpc>
            </a:pPr>
            <a:r>
              <a:rPr lang="ru-RU" dirty="0"/>
              <a:t>У испытуемых с</a:t>
            </a:r>
            <a:r>
              <a:rPr lang="ru-RU" i="1" u="sng" dirty="0"/>
              <a:t> </a:t>
            </a:r>
            <a:r>
              <a:rPr lang="ru-RU" u="sng" dirty="0"/>
              <a:t>низкими показателями</a:t>
            </a:r>
            <a:r>
              <a:rPr lang="ru-RU" dirty="0"/>
              <a:t> по шкале слабая сформированность процессов моделирования приводит к неадекватной оценке значимых внутренних условий и внешних обстоятельств, что проявляется в </a:t>
            </a:r>
            <a:r>
              <a:rPr lang="ru-RU" b="1" dirty="0"/>
              <a:t>фантазировании, которое может сопровождаться резкими перепадами отношения к развитию ситуации</a:t>
            </a:r>
            <a:r>
              <a:rPr lang="ru-RU" dirty="0"/>
              <a:t>, последствиям своих действий. У таких испытуемых часто </a:t>
            </a:r>
            <a:r>
              <a:rPr lang="ru-RU" b="1" dirty="0"/>
              <a:t>возникают трудности в определении цели и программы действий, </a:t>
            </a:r>
            <a:r>
              <a:rPr lang="ru-RU" dirty="0"/>
              <a:t>адекватных текущей ситуации, </a:t>
            </a:r>
            <a:r>
              <a:rPr lang="ru-RU" b="1" dirty="0"/>
              <a:t>они не всегда замечают изменение ситуации, что также часто приводит к неудачам.</a:t>
            </a:r>
          </a:p>
          <a:p>
            <a:pPr>
              <a:lnSpc>
                <a:spcPct val="120000"/>
              </a:lnSpc>
            </a:pPr>
            <a:endParaRPr lang="ru-RU" dirty="0"/>
          </a:p>
        </p:txBody>
      </p:sp>
      <p:sp>
        <p:nvSpPr>
          <p:cNvPr id="3" name="Заголовок 2"/>
          <p:cNvSpPr>
            <a:spLocks noGrp="1"/>
          </p:cNvSpPr>
          <p:nvPr>
            <p:ph type="title"/>
          </p:nvPr>
        </p:nvSpPr>
        <p:spPr>
          <a:xfrm>
            <a:off x="1981200" y="274638"/>
            <a:ext cx="8229600" cy="778098"/>
          </a:xfrm>
        </p:spPr>
        <p:txBody>
          <a:bodyPr>
            <a:normAutofit/>
          </a:bodyPr>
          <a:lstStyle/>
          <a:p>
            <a:pPr algn="ctr"/>
            <a:r>
              <a:rPr lang="ru-RU" sz="3600" b="1" dirty="0">
                <a:latin typeface="Arial" panose="020B0604020202020204" pitchFamily="34" charset="0"/>
                <a:cs typeface="Arial" panose="020B0604020202020204" pitchFamily="34" charset="0"/>
              </a:rPr>
              <a:t>Шкала «Моделирование»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2903CF7-3199-4B95-95C2-2A50EB1634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a:extLst>
              <a:ext uri="{FF2B5EF4-FFF2-40B4-BE49-F238E27FC236}">
                <a16:creationId xmlns:a16="http://schemas.microsoft.com/office/drawing/2014/main" id="{BFB3B223-B408-44ED-86DB-CEBB95763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3" y="0"/>
            <a:ext cx="10529971" cy="6858000"/>
          </a:xfrm>
          <a:prstGeom prst="rect">
            <a:avLst/>
          </a:prstGeom>
        </p:spPr>
      </p:pic>
      <p:sp>
        <p:nvSpPr>
          <p:cNvPr id="8" name="TextBox 7">
            <a:extLst>
              <a:ext uri="{FF2B5EF4-FFF2-40B4-BE49-F238E27FC236}">
                <a16:creationId xmlns:a16="http://schemas.microsoft.com/office/drawing/2014/main" id="{496A24C5-262F-445D-99B1-C0F17733C4E2}"/>
              </a:ext>
            </a:extLst>
          </p:cNvPr>
          <p:cNvSpPr txBox="1"/>
          <p:nvPr/>
        </p:nvSpPr>
        <p:spPr>
          <a:xfrm>
            <a:off x="1330727" y="717778"/>
            <a:ext cx="3466561" cy="3539430"/>
          </a:xfrm>
          <a:prstGeom prst="rect">
            <a:avLst/>
          </a:prstGeom>
          <a:noFill/>
        </p:spPr>
        <p:txBody>
          <a:bodyPr wrap="square">
            <a:spAutoFit/>
          </a:bodyPr>
          <a:lstStyle/>
          <a:p>
            <a:r>
              <a:rPr lang="ru-RU" sz="2800" b="0" i="0" dirty="0">
                <a:solidFill>
                  <a:schemeClr val="bg1"/>
                </a:solidFill>
                <a:effectLst/>
                <a:latin typeface="Arial" panose="020B0604020202020204" pitchFamily="34" charset="0"/>
              </a:rPr>
              <a:t>Центральная нервная система связана с всеми органами и тканями организма через </a:t>
            </a:r>
            <a:r>
              <a:rPr lang="ru-RU" sz="2800" b="0" i="0" u="none" strike="noStrike" dirty="0">
                <a:solidFill>
                  <a:schemeClr val="bg1"/>
                </a:solidFill>
                <a:effectLst/>
                <a:latin typeface="Arial" panose="020B0604020202020204" pitchFamily="34" charset="0"/>
                <a:hlinkClick r:id="rId3" tooltip="Периферическая нервная система">
                  <a:extLst>
                    <a:ext uri="{A12FA001-AC4F-418D-AE19-62706E023703}">
                      <ahyp:hlinkClr xmlns:ahyp="http://schemas.microsoft.com/office/drawing/2018/hyperlinkcolor" xmlns="" val="tx"/>
                    </a:ext>
                  </a:extLst>
                </a:hlinkClick>
              </a:rPr>
              <a:t>периферическую нервную систему</a:t>
            </a:r>
            <a:endParaRPr lang="ru-RU" sz="2800" dirty="0">
              <a:solidFill>
                <a:schemeClr val="bg1"/>
              </a:solidFill>
            </a:endParaRPr>
          </a:p>
        </p:txBody>
      </p:sp>
    </p:spTree>
    <p:extLst>
      <p:ext uri="{BB962C8B-B14F-4D97-AF65-F5344CB8AC3E}">
        <p14:creationId xmlns:p14="http://schemas.microsoft.com/office/powerpoint/2010/main" val="4141149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68625" y="1052737"/>
            <a:ext cx="10270435" cy="5530625"/>
          </a:xfrm>
        </p:spPr>
        <p:txBody>
          <a:bodyPr>
            <a:normAutofit fontScale="77500" lnSpcReduction="20000"/>
          </a:bodyPr>
          <a:lstStyle/>
          <a:p>
            <a:pPr>
              <a:lnSpc>
                <a:spcPct val="120000"/>
              </a:lnSpc>
            </a:pPr>
            <a:r>
              <a:rPr lang="ru-RU" b="1" dirty="0"/>
              <a:t>Шкала «Программирование» </a:t>
            </a:r>
            <a:r>
              <a:rPr lang="ru-RU" dirty="0"/>
              <a:t>диагностирует индивидуальную развитость осознанного программирования человеком своих действий.</a:t>
            </a:r>
          </a:p>
          <a:p>
            <a:pPr>
              <a:lnSpc>
                <a:spcPct val="120000"/>
              </a:lnSpc>
            </a:pPr>
            <a:r>
              <a:rPr lang="ru-RU" u="sng" dirty="0"/>
              <a:t>Высокие показатели</a:t>
            </a:r>
            <a:r>
              <a:rPr lang="ru-RU" dirty="0"/>
              <a:t> по этой шкале говорят о сформировавшейся у человека </a:t>
            </a:r>
            <a:r>
              <a:rPr lang="ru-RU" b="1" dirty="0"/>
              <a:t>потребности продумывать способы своих действий </a:t>
            </a:r>
            <a:r>
              <a:rPr lang="ru-RU" dirty="0"/>
              <a:t>и поведения для достижения намеченных целей, о </a:t>
            </a:r>
            <a:r>
              <a:rPr lang="ru-RU" b="1" dirty="0"/>
              <a:t>детализированности </a:t>
            </a:r>
            <a:r>
              <a:rPr lang="ru-RU" dirty="0"/>
              <a:t>и развернутости разрабатываемых программ. Программы разрабатываются самостоятельно, они гибко изменяются в новых обстоятельствах и устойчивы в ситуации помех. При несоответствии полученных результатов целям производится </a:t>
            </a:r>
            <a:r>
              <a:rPr lang="ru-RU" b="1" dirty="0"/>
              <a:t>коррекция </a:t>
            </a:r>
            <a:r>
              <a:rPr lang="ru-RU" dirty="0"/>
              <a:t>программы действий до получения приемлемого для человека </a:t>
            </a:r>
            <a:r>
              <a:rPr lang="ru-RU" b="1" dirty="0"/>
              <a:t>результата</a:t>
            </a:r>
            <a:r>
              <a:rPr lang="ru-RU" dirty="0"/>
              <a:t>.</a:t>
            </a:r>
          </a:p>
          <a:p>
            <a:pPr>
              <a:lnSpc>
                <a:spcPct val="120000"/>
              </a:lnSpc>
            </a:pPr>
            <a:r>
              <a:rPr lang="ru-RU" u="sng" dirty="0"/>
              <a:t>Низкие показатели</a:t>
            </a:r>
            <a:r>
              <a:rPr lang="ru-RU" dirty="0"/>
              <a:t> по шкале программирования говорят </a:t>
            </a:r>
            <a:r>
              <a:rPr lang="ru-RU" b="1" dirty="0"/>
              <a:t>о неумении и нежелании человека</a:t>
            </a:r>
            <a:r>
              <a:rPr lang="ru-RU" dirty="0"/>
              <a:t> продумывать последовательность своих действий. Такие люди предпочитают </a:t>
            </a:r>
            <a:r>
              <a:rPr lang="ru-RU" b="1" dirty="0"/>
              <a:t>действовать импульсивно</a:t>
            </a:r>
            <a:r>
              <a:rPr lang="ru-RU" dirty="0"/>
              <a:t>, они не могут самостоятельно сформировать программу действий, часто сталкиваются с неадекватностью полученных результатов целям деятельности и при этом не вносят изменений в программу действий, </a:t>
            </a:r>
            <a:r>
              <a:rPr lang="ru-RU" u="sng" dirty="0"/>
              <a:t>действуют путем проб и ошибок</a:t>
            </a:r>
            <a:r>
              <a:rPr lang="ru-RU" dirty="0"/>
              <a:t>.</a:t>
            </a:r>
          </a:p>
        </p:txBody>
      </p:sp>
      <p:sp>
        <p:nvSpPr>
          <p:cNvPr id="3" name="Заголовок 2"/>
          <p:cNvSpPr>
            <a:spLocks noGrp="1"/>
          </p:cNvSpPr>
          <p:nvPr>
            <p:ph type="title"/>
          </p:nvPr>
        </p:nvSpPr>
        <p:spPr>
          <a:xfrm>
            <a:off x="1981200" y="274638"/>
            <a:ext cx="8229600" cy="706090"/>
          </a:xfrm>
        </p:spPr>
        <p:txBody>
          <a:bodyPr>
            <a:normAutofit/>
          </a:bodyPr>
          <a:lstStyle/>
          <a:p>
            <a:pPr algn="ctr"/>
            <a:r>
              <a:rPr lang="ru-RU" sz="3600" b="1" dirty="0">
                <a:latin typeface="Arial" panose="020B0604020202020204" pitchFamily="34" charset="0"/>
                <a:cs typeface="Arial" panose="020B0604020202020204" pitchFamily="34" charset="0"/>
              </a:rPr>
              <a:t>Шкала «Программирование»</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44557" y="1196753"/>
            <a:ext cx="11661913" cy="4810539"/>
          </a:xfrm>
        </p:spPr>
        <p:txBody>
          <a:bodyPr>
            <a:noAutofit/>
          </a:bodyPr>
          <a:lstStyle/>
          <a:p>
            <a:pPr>
              <a:lnSpc>
                <a:spcPct val="120000"/>
              </a:lnSpc>
            </a:pPr>
            <a:r>
              <a:rPr lang="ru-RU" sz="2400" b="1" dirty="0"/>
              <a:t>Шкала «Оценивание результатов» (Ор)</a:t>
            </a:r>
            <a:r>
              <a:rPr lang="ru-RU" sz="2400" dirty="0"/>
              <a:t> характеризует индивидуальную развитость и адекватность оценки испытуемым себя и результатов своей деятельности и поведения.</a:t>
            </a:r>
          </a:p>
          <a:p>
            <a:pPr>
              <a:lnSpc>
                <a:spcPct val="120000"/>
              </a:lnSpc>
            </a:pPr>
            <a:r>
              <a:rPr lang="ru-RU" sz="2400" u="sng" dirty="0"/>
              <a:t>Высокие показатели </a:t>
            </a:r>
            <a:r>
              <a:rPr lang="ru-RU" sz="2400" dirty="0"/>
              <a:t>по этой шкале свидетельствуют </a:t>
            </a:r>
            <a:r>
              <a:rPr lang="ru-RU" sz="2400" b="1" dirty="0"/>
              <a:t>о развитости и адекватности самооценки</a:t>
            </a:r>
            <a:r>
              <a:rPr lang="ru-RU" sz="2400" dirty="0"/>
              <a:t>, сформированности и устойчивости субъективных критериев оценки результатов. Человек адекватно оценивает как сам факт рассогласования полученных результатов с целью деятельности, так и приведшие к нему </a:t>
            </a:r>
            <a:r>
              <a:rPr lang="ru-RU" sz="2400" b="1" dirty="0"/>
              <a:t>причины</a:t>
            </a:r>
            <a:r>
              <a:rPr lang="ru-RU" sz="2400" dirty="0"/>
              <a:t>, гибко адаптируясь к изменению условий.</a:t>
            </a:r>
          </a:p>
          <a:p>
            <a:pPr>
              <a:lnSpc>
                <a:spcPct val="120000"/>
              </a:lnSpc>
            </a:pPr>
            <a:r>
              <a:rPr lang="ru-RU" sz="2400" dirty="0"/>
              <a:t>При </a:t>
            </a:r>
            <a:r>
              <a:rPr lang="ru-RU" sz="2400" u="sng" dirty="0"/>
              <a:t>низких показателях</a:t>
            </a:r>
            <a:r>
              <a:rPr lang="ru-RU" sz="2400" dirty="0"/>
              <a:t> по этой шкале испытуемый </a:t>
            </a:r>
            <a:r>
              <a:rPr lang="ru-RU" sz="2400" b="1" dirty="0"/>
              <a:t>не замечает своих ошибок, некритичен к своим действиям</a:t>
            </a:r>
            <a:r>
              <a:rPr lang="ru-RU" sz="2400" dirty="0"/>
              <a:t>. Субъективные критерии успешности недостаточно устойчивы, что ведет к резкому ухудшению качества результатов при увеличении объема работы, ухудшении состояния или возникновении внешних трудностей.</a:t>
            </a:r>
          </a:p>
        </p:txBody>
      </p:sp>
      <p:sp>
        <p:nvSpPr>
          <p:cNvPr id="3" name="Заголовок 2"/>
          <p:cNvSpPr>
            <a:spLocks noGrp="1"/>
          </p:cNvSpPr>
          <p:nvPr>
            <p:ph type="title"/>
          </p:nvPr>
        </p:nvSpPr>
        <p:spPr>
          <a:xfrm>
            <a:off x="1981200" y="274638"/>
            <a:ext cx="8229600" cy="778098"/>
          </a:xfrm>
        </p:spPr>
        <p:txBody>
          <a:bodyPr>
            <a:normAutofit/>
          </a:bodyPr>
          <a:lstStyle/>
          <a:p>
            <a:r>
              <a:rPr lang="ru-RU" sz="3600" b="1" dirty="0">
                <a:latin typeface="Arial" panose="020B0604020202020204" pitchFamily="34" charset="0"/>
                <a:cs typeface="Arial" panose="020B0604020202020204" pitchFamily="34" charset="0"/>
              </a:rPr>
              <a:t>Шкала «Оценивание результатов»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34887" y="980729"/>
            <a:ext cx="10641496" cy="5877271"/>
          </a:xfrm>
        </p:spPr>
        <p:txBody>
          <a:bodyPr>
            <a:noAutofit/>
          </a:bodyPr>
          <a:lstStyle/>
          <a:p>
            <a:pPr>
              <a:lnSpc>
                <a:spcPct val="120000"/>
              </a:lnSpc>
            </a:pPr>
            <a:r>
              <a:rPr lang="ru-RU" sz="1800" b="1" dirty="0"/>
              <a:t>Шкала «Гибкость» </a:t>
            </a:r>
            <a:r>
              <a:rPr lang="ru-RU" sz="1800" dirty="0"/>
              <a:t>диагностирует уровень сформированности регуляторной гибкости, то есть способности перестраивать, вносить коррекции в систему саморегуляции при изменении внешних и внутренних условий.</a:t>
            </a:r>
          </a:p>
          <a:p>
            <a:pPr>
              <a:lnSpc>
                <a:spcPct val="120000"/>
              </a:lnSpc>
            </a:pPr>
            <a:r>
              <a:rPr lang="ru-RU" sz="1800" dirty="0"/>
              <a:t>Испытуемые с </a:t>
            </a:r>
            <a:r>
              <a:rPr lang="ru-RU" sz="1800" i="1" dirty="0"/>
              <a:t>высокими показателями</a:t>
            </a:r>
            <a:r>
              <a:rPr lang="ru-RU" sz="1800" dirty="0"/>
              <a:t> по шкале гибкости демонстрируют пластичность всех регуляторных процессов. При возникновении непредвиденных обстоятельств такие испытуемые легко перестраивают планы и программы исполнительских действий и поведения, способны быстро оценить изменение значимых условий и перестроить программу действий. При возникновении рассогласования полученных результатов с принятой целью своевременно оценивают сам факт рассогласования и вносят соответствующую коррекцию. </a:t>
            </a:r>
            <a:r>
              <a:rPr lang="ru-RU" sz="1800" b="1" dirty="0"/>
              <a:t>Гибкость позволяет адекватно реагировать на быстрое изменение событий и успешно решать поставленную задачу в ситуации риска.</a:t>
            </a:r>
          </a:p>
          <a:p>
            <a:pPr>
              <a:lnSpc>
                <a:spcPct val="120000"/>
              </a:lnSpc>
            </a:pPr>
            <a:r>
              <a:rPr lang="ru-RU" sz="1800" dirty="0"/>
              <a:t>Испытуемые с </a:t>
            </a:r>
            <a:r>
              <a:rPr lang="ru-RU" sz="1800" i="1" dirty="0"/>
              <a:t>низкими показателями</a:t>
            </a:r>
            <a:r>
              <a:rPr lang="ru-RU" sz="1800" dirty="0"/>
              <a:t> по шкале гибкости в динамичной, быстро меняющейся обстановке чувствуют себя неуверенно, с трудом привыкают к переменам в жизни, к смене обстановки и образа жизни. Они не способны адекватно реагировать на ситуацию, быстро и своевременно планировать деятельность и поведение, разработать программу действий, выделить значимые условия, оценить рассогласование полученных результатов с целью деятельности и внести коррекции. В результате у таких испытуемых неизбежно возникают регуляторные сбои и, как следствие, неудачи в выполнении деятельности.</a:t>
            </a:r>
          </a:p>
        </p:txBody>
      </p:sp>
      <p:sp>
        <p:nvSpPr>
          <p:cNvPr id="3" name="Заголовок 2"/>
          <p:cNvSpPr>
            <a:spLocks noGrp="1"/>
          </p:cNvSpPr>
          <p:nvPr>
            <p:ph type="title"/>
          </p:nvPr>
        </p:nvSpPr>
        <p:spPr>
          <a:xfrm>
            <a:off x="1981200" y="274638"/>
            <a:ext cx="8229600" cy="634082"/>
          </a:xfrm>
        </p:spPr>
        <p:txBody>
          <a:bodyPr>
            <a:normAutofit/>
          </a:bodyPr>
          <a:lstStyle/>
          <a:p>
            <a:pPr algn="ctr"/>
            <a:r>
              <a:rPr lang="ru-RU" sz="3600" b="1" dirty="0">
                <a:latin typeface="Arial" panose="020B0604020202020204" pitchFamily="34" charset="0"/>
                <a:cs typeface="Arial" panose="020B0604020202020204" pitchFamily="34" charset="0"/>
              </a:rPr>
              <a:t>Шкала «Гибкость»</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38200" y="1268760"/>
            <a:ext cx="10515600" cy="4908203"/>
          </a:xfrm>
        </p:spPr>
        <p:txBody>
          <a:bodyPr>
            <a:normAutofit fontScale="77500" lnSpcReduction="20000"/>
          </a:bodyPr>
          <a:lstStyle/>
          <a:p>
            <a:pPr>
              <a:lnSpc>
                <a:spcPct val="120000"/>
              </a:lnSpc>
            </a:pPr>
            <a:r>
              <a:rPr lang="ru-RU" b="1" dirty="0"/>
              <a:t>Шкала «Самостоятельность» (С)</a:t>
            </a:r>
            <a:r>
              <a:rPr lang="ru-RU" dirty="0"/>
              <a:t> характеризует развитость регуляторной автономности.</a:t>
            </a:r>
          </a:p>
          <a:p>
            <a:pPr>
              <a:lnSpc>
                <a:spcPct val="120000"/>
              </a:lnSpc>
            </a:pPr>
            <a:r>
              <a:rPr lang="ru-RU" dirty="0"/>
              <a:t>Наличие </a:t>
            </a:r>
            <a:r>
              <a:rPr lang="ru-RU" i="1" dirty="0"/>
              <a:t>высоких показателей</a:t>
            </a:r>
            <a:r>
              <a:rPr lang="ru-RU" dirty="0"/>
              <a:t> по шкале самостоятельности свидетельствует об автономности в организации активности человека, его способности самостоятельно планировать деятельность и поведение, организовывать работу по достижению выдвинутой цели, контролировать ход ее выполнения, анализировать и оценивать как промежуточные, так и конечные результаты деятельности.</a:t>
            </a:r>
          </a:p>
          <a:p>
            <a:pPr>
              <a:lnSpc>
                <a:spcPct val="120000"/>
              </a:lnSpc>
            </a:pPr>
            <a:r>
              <a:rPr lang="ru-RU" dirty="0"/>
              <a:t>Испытуемые с </a:t>
            </a:r>
            <a:r>
              <a:rPr lang="ru-RU" i="1" dirty="0"/>
              <a:t>низкими показателями</a:t>
            </a:r>
            <a:r>
              <a:rPr lang="ru-RU" dirty="0"/>
              <a:t> по шкале самостоятельности зависимы от мнений и оценок окружающих. Планы и программы действий разрабатываются несамостоятельно, такие люди часто и некритично следуют чужим советам. При отсутствии посторонней помощи у них неизбежно возникают регуляторные сбои.</a:t>
            </a:r>
          </a:p>
          <a:p>
            <a:pPr>
              <a:lnSpc>
                <a:spcPct val="120000"/>
              </a:lnSpc>
            </a:pPr>
            <a:endParaRPr lang="ru-RU" dirty="0"/>
          </a:p>
        </p:txBody>
      </p:sp>
      <p:sp>
        <p:nvSpPr>
          <p:cNvPr id="3" name="Заголовок 2"/>
          <p:cNvSpPr>
            <a:spLocks noGrp="1"/>
          </p:cNvSpPr>
          <p:nvPr>
            <p:ph type="title"/>
          </p:nvPr>
        </p:nvSpPr>
        <p:spPr>
          <a:xfrm>
            <a:off x="1981200" y="274638"/>
            <a:ext cx="8229600" cy="994122"/>
          </a:xfrm>
        </p:spPr>
        <p:txBody>
          <a:bodyPr>
            <a:normAutofit/>
          </a:bodyPr>
          <a:lstStyle/>
          <a:p>
            <a:pPr algn="ctr"/>
            <a:r>
              <a:rPr lang="ru-RU" sz="3600" b="1" dirty="0">
                <a:latin typeface="Arial" panose="020B0604020202020204" pitchFamily="34" charset="0"/>
                <a:cs typeface="Arial" panose="020B0604020202020204" pitchFamily="34" charset="0"/>
              </a:rPr>
              <a:t>Шкала «Самостоятельность»</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838200" y="1298713"/>
            <a:ext cx="10515600" cy="4878250"/>
          </a:xfrm>
        </p:spPr>
        <p:txBody>
          <a:bodyPr>
            <a:normAutofit fontScale="55000" lnSpcReduction="20000"/>
          </a:bodyPr>
          <a:lstStyle/>
          <a:p>
            <a:pPr>
              <a:lnSpc>
                <a:spcPct val="120000"/>
              </a:lnSpc>
            </a:pPr>
            <a:r>
              <a:rPr lang="ru-RU" sz="3300" b="1" dirty="0"/>
              <a:t>«Общий уровень саморегуляции»</a:t>
            </a:r>
            <a:r>
              <a:rPr lang="ru-RU" sz="3300" dirty="0"/>
              <a:t>, которая оценивает общий уровень сформированности индивидуальной системы </a:t>
            </a:r>
            <a:r>
              <a:rPr lang="ru-RU" sz="3300" b="1" dirty="0"/>
              <a:t>осознанной</a:t>
            </a:r>
            <a:r>
              <a:rPr lang="ru-RU" sz="3300" dirty="0"/>
              <a:t> саморегуляции произвольной активности человека.</a:t>
            </a:r>
          </a:p>
          <a:p>
            <a:pPr>
              <a:lnSpc>
                <a:spcPct val="120000"/>
              </a:lnSpc>
            </a:pPr>
            <a:r>
              <a:rPr lang="ru-RU" sz="3300" dirty="0"/>
              <a:t>Испытуемые с </a:t>
            </a:r>
            <a:r>
              <a:rPr lang="ru-RU" sz="3300" u="sng" dirty="0"/>
              <a:t>высокими показателями</a:t>
            </a:r>
            <a:r>
              <a:rPr lang="ru-RU" sz="3300" dirty="0"/>
              <a:t> общего уровня саморегуляции самостоятельны, гибко и адекватно реагируют на изменение условий, выдвижение и достижение </a:t>
            </a:r>
            <a:r>
              <a:rPr lang="ru-RU" sz="3300" b="1" dirty="0"/>
              <a:t>цели</a:t>
            </a:r>
            <a:r>
              <a:rPr lang="ru-RU" sz="3300" dirty="0"/>
              <a:t> у них в значительной степени </a:t>
            </a:r>
            <a:r>
              <a:rPr lang="ru-RU" sz="3300" b="1" dirty="0"/>
              <a:t>осознанно</a:t>
            </a:r>
            <a:r>
              <a:rPr lang="ru-RU" sz="3300" dirty="0"/>
              <a:t>. При высокой мотивации достижения они способны формировать такой стиль саморегуляции, который позволяет компенсировать влияние личностных, характерологических особенностей, препятствующих достижению цели. Чем выше общий уровень осознанной регуляции, тем легче человек овладевает новыми видами активности, увереннее чувствует себя в незнакомых ситуациях, тем стабильнее его успехи в привычных видах деятельности.</a:t>
            </a:r>
          </a:p>
          <a:p>
            <a:pPr>
              <a:lnSpc>
                <a:spcPct val="120000"/>
              </a:lnSpc>
            </a:pPr>
            <a:r>
              <a:rPr lang="ru-RU" sz="3300" dirty="0"/>
              <a:t>У испытуемых с </a:t>
            </a:r>
            <a:r>
              <a:rPr lang="ru-RU" sz="3300" u="sng" dirty="0"/>
              <a:t>низкими показателями</a:t>
            </a:r>
            <a:r>
              <a:rPr lang="ru-RU" sz="3300" dirty="0"/>
              <a:t> по данной шкале потребность в осознанном планировании и программировании своего поведения не сформирована, они более </a:t>
            </a:r>
            <a:r>
              <a:rPr lang="ru-RU" sz="3300" b="1" dirty="0"/>
              <a:t>зависимы от ситуации </a:t>
            </a:r>
            <a:r>
              <a:rPr lang="ru-RU" sz="3300" dirty="0"/>
              <a:t>и мнения окружающих людей. У таких испытуемых снижена возможность компенсации неблагоприятных для достижения поставленной цели личностных особенностей, по сравнению с испытуемыми с высоким уровнем регуляции. Соответственно, успешность овладения новыми видами деятельности в большой степени зависит от соответствия стилевых особенностей регуляции и требований осваиваемого вида активности.</a:t>
            </a:r>
          </a:p>
          <a:p>
            <a:endParaRPr lang="ru-RU" dirty="0"/>
          </a:p>
        </p:txBody>
      </p:sp>
      <p:sp>
        <p:nvSpPr>
          <p:cNvPr id="3" name="Заголовок 2"/>
          <p:cNvSpPr>
            <a:spLocks noGrp="1"/>
          </p:cNvSpPr>
          <p:nvPr>
            <p:ph type="title"/>
          </p:nvPr>
        </p:nvSpPr>
        <p:spPr/>
        <p:txBody>
          <a:bodyPr>
            <a:normAutofit/>
          </a:bodyPr>
          <a:lstStyle/>
          <a:p>
            <a:pPr algn="ctr"/>
            <a:r>
              <a:rPr lang="ru-RU" sz="3600" dirty="0"/>
              <a:t>«Общий уровень саморегуляции»</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характер.jpg"/>
          <p:cNvPicPr>
            <a:picLocks noChangeAspect="1"/>
          </p:cNvPicPr>
          <p:nvPr/>
        </p:nvPicPr>
        <p:blipFill>
          <a:blip r:embed="rId2" cstate="print"/>
          <a:stretch>
            <a:fillRect/>
          </a:stretch>
        </p:blipFill>
        <p:spPr>
          <a:xfrm>
            <a:off x="1438982" y="0"/>
            <a:ext cx="9251459"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a:extLst>
              <a:ext uri="{FF2B5EF4-FFF2-40B4-BE49-F238E27FC236}">
                <a16:creationId xmlns:a16="http://schemas.microsoft.com/office/drawing/2014/main" id="{D1C28472-388D-408E-94D6-FA4C9BA6C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766" y="346348"/>
            <a:ext cx="7704856" cy="6165304"/>
          </a:xfrm>
          <a:prstGeom prst="rect">
            <a:avLst/>
          </a:prstGeom>
        </p:spPr>
      </p:pic>
    </p:spTree>
    <p:extLst>
      <p:ext uri="{BB962C8B-B14F-4D97-AF65-F5344CB8AC3E}">
        <p14:creationId xmlns:p14="http://schemas.microsoft.com/office/powerpoint/2010/main" val="205792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AAE713B-6DB1-4830-BEAA-F5016CAB7E1C}"/>
              </a:ext>
            </a:extLst>
          </p:cNvPr>
          <p:cNvSpPr>
            <a:spLocks noChangeArrowheads="1"/>
          </p:cNvSpPr>
          <p:nvPr/>
        </p:nvSpPr>
        <p:spPr bwMode="auto">
          <a:xfrm>
            <a:off x="1524001" y="-134195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ru-RU" altLang="ru-RU" sz="1800">
              <a:latin typeface="Comic Sans MS" panose="030F0702030302020204" pitchFamily="66" charset="0"/>
            </a:endParaRPr>
          </a:p>
        </p:txBody>
      </p:sp>
      <p:pic>
        <p:nvPicPr>
          <p:cNvPr id="17411" name="Picture 3" descr="brain_triune">
            <a:extLst>
              <a:ext uri="{FF2B5EF4-FFF2-40B4-BE49-F238E27FC236}">
                <a16:creationId xmlns:a16="http://schemas.microsoft.com/office/drawing/2014/main" id="{D5B978DC-947E-48E9-BFFA-13FDF4311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498" y="1460376"/>
            <a:ext cx="6186927" cy="539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a:extLst>
              <a:ext uri="{FF2B5EF4-FFF2-40B4-BE49-F238E27FC236}">
                <a16:creationId xmlns:a16="http://schemas.microsoft.com/office/drawing/2014/main" id="{738C9774-3B75-4162-9978-70D7D5DE7EE3}"/>
              </a:ext>
            </a:extLst>
          </p:cNvPr>
          <p:cNvSpPr>
            <a:spLocks noChangeArrowheads="1"/>
          </p:cNvSpPr>
          <p:nvPr/>
        </p:nvSpPr>
        <p:spPr bwMode="auto">
          <a:xfrm>
            <a:off x="1245704" y="447674"/>
            <a:ext cx="9700591" cy="107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20000"/>
              </a:lnSpc>
              <a:spcBef>
                <a:spcPct val="0"/>
              </a:spcBef>
              <a:buFontTx/>
              <a:buNone/>
            </a:pPr>
            <a:r>
              <a:rPr lang="ru-RU" altLang="ru-RU" sz="2800" dirty="0">
                <a:latin typeface="Arial" panose="020B0604020202020204" pitchFamily="34" charset="0"/>
                <a:cs typeface="Arial" panose="020B0604020202020204" pitchFamily="34" charset="0"/>
              </a:rPr>
              <a:t>Эволюционно более ранние механизмы не исчезают, </a:t>
            </a:r>
          </a:p>
          <a:p>
            <a:pPr algn="ctr">
              <a:lnSpc>
                <a:spcPct val="120000"/>
              </a:lnSpc>
              <a:spcBef>
                <a:spcPct val="0"/>
              </a:spcBef>
              <a:buFontTx/>
              <a:buNone/>
            </a:pPr>
            <a:r>
              <a:rPr lang="ru-RU" altLang="ru-RU" sz="2800" b="1" u="sng" dirty="0">
                <a:solidFill>
                  <a:srgbClr val="FF0000"/>
                </a:solidFill>
                <a:latin typeface="Arial" panose="020B0604020202020204" pitchFamily="34" charset="0"/>
                <a:cs typeface="Arial" panose="020B0604020202020204" pitchFamily="34" charset="0"/>
              </a:rPr>
              <a:t>но контролируются эволюционно более новыми.</a:t>
            </a:r>
          </a:p>
        </p:txBody>
      </p:sp>
      <p:sp>
        <p:nvSpPr>
          <p:cNvPr id="17413" name="Rectangle 5">
            <a:extLst>
              <a:ext uri="{FF2B5EF4-FFF2-40B4-BE49-F238E27FC236}">
                <a16:creationId xmlns:a16="http://schemas.microsoft.com/office/drawing/2014/main" id="{5B23F6C7-94DC-4742-8A45-1D5701D15493}"/>
              </a:ext>
            </a:extLst>
          </p:cNvPr>
          <p:cNvSpPr>
            <a:spLocks noChangeArrowheads="1"/>
          </p:cNvSpPr>
          <p:nvPr/>
        </p:nvSpPr>
        <p:spPr bwMode="auto">
          <a:xfrm>
            <a:off x="490330" y="1699455"/>
            <a:ext cx="2888973" cy="211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20000"/>
              </a:lnSpc>
              <a:spcBef>
                <a:spcPct val="0"/>
              </a:spcBef>
              <a:buFontTx/>
              <a:buNone/>
            </a:pPr>
            <a:r>
              <a:rPr lang="ru-RU" altLang="ru-RU" sz="2800" dirty="0">
                <a:latin typeface="Arial" panose="020B0604020202020204" pitchFamily="34" charset="0"/>
                <a:cs typeface="Arial" panose="020B0604020202020204" pitchFamily="34" charset="0"/>
              </a:rPr>
              <a:t>Мозг – сложная многоуровневая иерархическая система</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079091-542A-4F08-8459-FC8C13BF2B06}"/>
              </a:ext>
            </a:extLst>
          </p:cNvPr>
          <p:cNvSpPr>
            <a:spLocks noGrp="1"/>
          </p:cNvSpPr>
          <p:nvPr>
            <p:ph type="title"/>
          </p:nvPr>
        </p:nvSpPr>
        <p:spPr>
          <a:xfrm>
            <a:off x="165356" y="569841"/>
            <a:ext cx="3658194" cy="5108023"/>
          </a:xfrm>
        </p:spPr>
        <p:txBody>
          <a:bodyPr>
            <a:normAutofit/>
          </a:bodyPr>
          <a:lstStyle/>
          <a:p>
            <a:pPr algn="ctr"/>
            <a:r>
              <a:rPr lang="ru-RU" sz="3600" b="0" i="0" dirty="0">
                <a:solidFill>
                  <a:srgbClr val="202122"/>
                </a:solidFill>
                <a:effectLst/>
                <a:latin typeface="Arial" panose="020B0604020202020204" pitchFamily="34" charset="0"/>
              </a:rPr>
              <a:t>Шестнадцать гравюр, изображающих человеческие эмоции, 1821 г.</a:t>
            </a:r>
            <a:endParaRPr lang="ru-RU" sz="3600" dirty="0"/>
          </a:p>
        </p:txBody>
      </p:sp>
      <p:pic>
        <p:nvPicPr>
          <p:cNvPr id="3074" name="Picture 2" descr="undefined">
            <a:extLst>
              <a:ext uri="{FF2B5EF4-FFF2-40B4-BE49-F238E27FC236}">
                <a16:creationId xmlns:a16="http://schemas.microsoft.com/office/drawing/2014/main" id="{ED17250C-E535-4ED2-8346-5CECCE6AF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550" y="-92765"/>
            <a:ext cx="7135998" cy="712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01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1D04E1-8F98-4DDD-8DB9-6EF99504EF9D}"/>
              </a:ext>
            </a:extLst>
          </p:cNvPr>
          <p:cNvSpPr>
            <a:spLocks noGrp="1"/>
          </p:cNvSpPr>
          <p:nvPr>
            <p:ph type="title"/>
          </p:nvPr>
        </p:nvSpPr>
        <p:spPr>
          <a:xfrm>
            <a:off x="396181" y="2108877"/>
            <a:ext cx="4531058" cy="3466531"/>
          </a:xfrm>
        </p:spPr>
        <p:txBody>
          <a:bodyPr>
            <a:noAutofit/>
          </a:bodyPr>
          <a:lstStyle/>
          <a:p>
            <a:pPr algn="ctr"/>
            <a:r>
              <a:rPr lang="ru-RU" altLang="ru-RU" sz="3200" dirty="0">
                <a:latin typeface="Arial" panose="020B0604020202020204" pitchFamily="34" charset="0"/>
                <a:cs typeface="Arial" panose="020B0604020202020204" pitchFamily="34" charset="0"/>
              </a:rPr>
              <a:t>Нейрофизиология эмоций</a:t>
            </a:r>
            <a:br>
              <a:rPr lang="ru-RU" altLang="ru-RU" sz="3200" dirty="0">
                <a:latin typeface="Arial" panose="020B0604020202020204" pitchFamily="34" charset="0"/>
                <a:cs typeface="Arial" panose="020B0604020202020204" pitchFamily="34" charset="0"/>
              </a:rPr>
            </a:br>
            <a:r>
              <a:rPr lang="ru-RU" altLang="ru-RU" sz="3200" dirty="0">
                <a:latin typeface="Arial" panose="020B0604020202020204" pitchFamily="34" charset="0"/>
                <a:cs typeface="Arial" panose="020B0604020202020204" pitchFamily="34" charset="0"/>
              </a:rPr>
              <a:t/>
            </a:r>
            <a:br>
              <a:rPr lang="ru-RU" altLang="ru-RU" sz="3200" dirty="0">
                <a:latin typeface="Arial" panose="020B0604020202020204" pitchFamily="34" charset="0"/>
                <a:cs typeface="Arial" panose="020B0604020202020204" pitchFamily="34" charset="0"/>
              </a:rPr>
            </a:br>
            <a:r>
              <a:rPr lang="ru-RU" altLang="ru-RU" sz="3200" dirty="0">
                <a:solidFill>
                  <a:schemeClr val="folHlink"/>
                </a:solidFill>
                <a:latin typeface="Arial" panose="020B0604020202020204" pitchFamily="34" charset="0"/>
                <a:cs typeface="Arial" panose="020B0604020202020204" pitchFamily="34" charset="0"/>
              </a:rPr>
              <a:t>Лобные доли</a:t>
            </a:r>
            <a:r>
              <a:rPr lang="ru-RU" altLang="ru-RU" sz="3200" dirty="0">
                <a:latin typeface="Arial" panose="020B0604020202020204" pitchFamily="34" charset="0"/>
                <a:cs typeface="Arial" panose="020B0604020202020204" pitchFamily="34" charset="0"/>
              </a:rPr>
              <a:t> ответственны за возникновение и осознание эмоций, связаны с РФ, лимбической корой, таламусом.</a:t>
            </a:r>
            <a:br>
              <a:rPr lang="ru-RU" altLang="ru-RU" sz="3200" dirty="0">
                <a:latin typeface="Arial" panose="020B0604020202020204" pitchFamily="34" charset="0"/>
                <a:cs typeface="Arial" panose="020B0604020202020204" pitchFamily="34" charset="0"/>
              </a:rPr>
            </a:br>
            <a:r>
              <a:rPr lang="ru-RU" sz="1600" b="1" i="0" dirty="0">
                <a:solidFill>
                  <a:srgbClr val="202122"/>
                </a:solidFill>
                <a:effectLst/>
                <a:latin typeface="Arial" panose="020B0604020202020204" pitchFamily="34" charset="0"/>
              </a:rPr>
              <a:t>Ретикулярная формация</a:t>
            </a:r>
            <a:r>
              <a:rPr lang="ru-RU" sz="1600" b="0" i="0" dirty="0">
                <a:solidFill>
                  <a:srgbClr val="202122"/>
                </a:solidFill>
                <a:effectLst/>
                <a:latin typeface="Arial" panose="020B0604020202020204" pitchFamily="34" charset="0"/>
              </a:rPr>
              <a:t> (</a:t>
            </a:r>
            <a:r>
              <a:rPr lang="ru-RU" sz="1600" b="0" i="0" u="none" strike="noStrike" dirty="0">
                <a:solidFill>
                  <a:srgbClr val="0645AD"/>
                </a:solidFill>
                <a:effectLst/>
                <a:latin typeface="Arial" panose="020B0604020202020204" pitchFamily="34" charset="0"/>
                <a:hlinkClick r:id="rId2" tooltip="Латинский язык"/>
              </a:rPr>
              <a:t>лат.</a:t>
            </a:r>
            <a:r>
              <a:rPr lang="ru-RU" sz="1600" b="0" i="0" dirty="0">
                <a:solidFill>
                  <a:srgbClr val="202122"/>
                </a:solidFill>
                <a:effectLst/>
                <a:latin typeface="Arial" panose="020B0604020202020204" pitchFamily="34" charset="0"/>
              </a:rPr>
              <a:t> </a:t>
            </a:r>
            <a:r>
              <a:rPr lang="ru-RU" sz="1600" b="0" i="1" dirty="0" err="1">
                <a:solidFill>
                  <a:srgbClr val="202122"/>
                </a:solidFill>
                <a:effectLst/>
                <a:latin typeface="Arial" panose="020B0604020202020204" pitchFamily="34" charset="0"/>
              </a:rPr>
              <a:t>reticulum</a:t>
            </a:r>
            <a:r>
              <a:rPr lang="ru-RU" sz="1600" b="0" i="0" dirty="0">
                <a:solidFill>
                  <a:srgbClr val="202122"/>
                </a:solidFill>
                <a:effectLst/>
                <a:latin typeface="Arial" panose="020B0604020202020204" pitchFamily="34" charset="0"/>
              </a:rPr>
              <a:t> — сеточка, </a:t>
            </a:r>
            <a:r>
              <a:rPr lang="ru-RU" sz="1600" b="0" i="1" dirty="0" err="1">
                <a:solidFill>
                  <a:srgbClr val="202122"/>
                </a:solidFill>
                <a:effectLst/>
                <a:latin typeface="Arial" panose="020B0604020202020204" pitchFamily="34" charset="0"/>
              </a:rPr>
              <a:t>formatio</a:t>
            </a:r>
            <a:r>
              <a:rPr lang="ru-RU" sz="1600" b="0" i="0" dirty="0">
                <a:solidFill>
                  <a:srgbClr val="202122"/>
                </a:solidFill>
                <a:effectLst/>
                <a:latin typeface="Arial" panose="020B0604020202020204" pitchFamily="34" charset="0"/>
              </a:rPr>
              <a:t> — образование) — образование, тянущееся вдоль всей оси </a:t>
            </a:r>
            <a:r>
              <a:rPr lang="ru-RU" sz="1600" b="0" i="0" u="sng" strike="noStrike" dirty="0">
                <a:effectLst/>
                <a:latin typeface="Arial" panose="020B0604020202020204" pitchFamily="34" charset="0"/>
                <a:hlinkClick r:id="rId3" tooltip="Мозговой ствол">
                  <a:extLst>
                    <a:ext uri="{A12FA001-AC4F-418D-AE19-62706E023703}">
                      <ahyp:hlinkClr xmlns:ahyp="http://schemas.microsoft.com/office/drawing/2018/hyperlinkcolor" xmlns="" val="tx"/>
                    </a:ext>
                  </a:extLst>
                </a:hlinkClick>
              </a:rPr>
              <a:t>ствола головного мозга</a:t>
            </a:r>
            <a:r>
              <a:rPr lang="ru-RU" altLang="ru-RU" sz="1600" dirty="0">
                <a:latin typeface="Arial" panose="020B0604020202020204" pitchFamily="34" charset="0"/>
                <a:cs typeface="Arial" panose="020B0604020202020204" pitchFamily="34" charset="0"/>
              </a:rPr>
              <a:t/>
            </a:r>
            <a:br>
              <a:rPr lang="ru-RU" altLang="ru-RU" sz="1600" dirty="0">
                <a:latin typeface="Arial" panose="020B0604020202020204" pitchFamily="34" charset="0"/>
                <a:cs typeface="Arial" panose="020B0604020202020204" pitchFamily="34" charset="0"/>
              </a:rPr>
            </a:br>
            <a:endParaRPr lang="ru-RU" sz="1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A139AF7-69FA-4F12-BBB1-2EAFD21FD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557" t="2361" r="4752" b="10583"/>
          <a:stretch>
            <a:fillRect/>
          </a:stretch>
        </p:blipFill>
        <p:spPr bwMode="auto">
          <a:xfrm>
            <a:off x="5845199" y="445380"/>
            <a:ext cx="6109412" cy="596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55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AEE928B-225D-4E6B-8CB9-348B1BC1F691}"/>
              </a:ext>
            </a:extLst>
          </p:cNvPr>
          <p:cNvSpPr>
            <a:spLocks noGrp="1"/>
          </p:cNvSpPr>
          <p:nvPr>
            <p:ph idx="1"/>
          </p:nvPr>
        </p:nvSpPr>
        <p:spPr>
          <a:xfrm>
            <a:off x="251791" y="172278"/>
            <a:ext cx="12271513" cy="6520070"/>
          </a:xfrm>
        </p:spPr>
        <p:txBody>
          <a:bodyPr>
            <a:normAutofit fontScale="92500"/>
          </a:bodyPr>
          <a:lstStyle/>
          <a:p>
            <a:pPr marL="0" indent="0" algn="l">
              <a:lnSpc>
                <a:spcPct val="150000"/>
              </a:lnSpc>
              <a:buNone/>
            </a:pPr>
            <a:r>
              <a:rPr lang="ru-RU" sz="4800" b="1" i="0" dirty="0" err="1">
                <a:solidFill>
                  <a:srgbClr val="202122"/>
                </a:solidFill>
                <a:effectLst/>
                <a:latin typeface="Arial" panose="020B0604020202020204" pitchFamily="34" charset="0"/>
              </a:rPr>
              <a:t>Эмо́ция</a:t>
            </a:r>
            <a:r>
              <a:rPr lang="ru-RU" b="0" i="0" dirty="0">
                <a:solidFill>
                  <a:srgbClr val="202122"/>
                </a:solidFill>
                <a:effectLst/>
                <a:latin typeface="Arial" panose="020B0604020202020204" pitchFamily="34" charset="0"/>
              </a:rPr>
              <a:t> (от </a:t>
            </a:r>
            <a:r>
              <a:rPr lang="ru-RU" b="0" i="0" u="none" strike="noStrike" dirty="0">
                <a:effectLst/>
                <a:latin typeface="Arial" panose="020B0604020202020204" pitchFamily="34" charset="0"/>
                <a:hlinkClick r:id="rId2" tooltip="Латинский язык">
                  <a:extLst>
                    <a:ext uri="{A12FA001-AC4F-418D-AE19-62706E023703}">
                      <ahyp:hlinkClr xmlns:ahyp="http://schemas.microsoft.com/office/drawing/2018/hyperlinkcolor" xmlns="" val="tx"/>
                    </a:ext>
                  </a:extLst>
                </a:hlinkClick>
              </a:rPr>
              <a:t>лат.</a:t>
            </a:r>
            <a:r>
              <a:rPr lang="ru-RU" b="0" i="0" dirty="0">
                <a:effectLst/>
                <a:latin typeface="Arial" panose="020B0604020202020204" pitchFamily="34" charset="0"/>
              </a:rPr>
              <a:t> </a:t>
            </a:r>
            <a:r>
              <a:rPr lang="ru-RU" b="0" i="1" dirty="0" err="1">
                <a:solidFill>
                  <a:srgbClr val="202122"/>
                </a:solidFill>
                <a:effectLst/>
                <a:latin typeface="Arial" panose="020B0604020202020204" pitchFamily="34" charset="0"/>
              </a:rPr>
              <a:t>emoveo</a:t>
            </a:r>
            <a:r>
              <a:rPr lang="ru-RU" b="0" i="0" dirty="0">
                <a:solidFill>
                  <a:srgbClr val="202122"/>
                </a:solidFill>
                <a:effectLst/>
                <a:latin typeface="Arial" panose="020B0604020202020204" pitchFamily="34" charset="0"/>
              </a:rPr>
              <a:t> — потрясаю, волную) —</a:t>
            </a:r>
            <a:r>
              <a:rPr lang="ru-RU" b="0" i="0" dirty="0">
                <a:effectLst/>
                <a:latin typeface="Arial" panose="020B0604020202020204" pitchFamily="34" charset="0"/>
              </a:rPr>
              <a:t> </a:t>
            </a:r>
            <a:r>
              <a:rPr lang="ru-RU" b="0" i="0" strike="noStrike" dirty="0">
                <a:effectLst/>
                <a:latin typeface="Arial" panose="020B0604020202020204" pitchFamily="34" charset="0"/>
                <a:hlinkClick r:id="rId3" tooltip="Психический процесс">
                  <a:extLst>
                    <a:ext uri="{A12FA001-AC4F-418D-AE19-62706E023703}">
                      <ahyp:hlinkClr xmlns:ahyp="http://schemas.microsoft.com/office/drawing/2018/hyperlinkcolor" xmlns="" val="tx"/>
                    </a:ext>
                  </a:extLst>
                </a:hlinkClick>
              </a:rPr>
              <a:t>психический процесс</a:t>
            </a:r>
            <a:r>
              <a:rPr lang="ru-RU" b="0" i="0" dirty="0">
                <a:effectLst/>
                <a:latin typeface="Arial" panose="020B0604020202020204" pitchFamily="34" charset="0"/>
              </a:rPr>
              <a:t> средней продолжительности, </a:t>
            </a:r>
            <a:r>
              <a:rPr lang="ru-RU" b="0" i="0" dirty="0">
                <a:solidFill>
                  <a:srgbClr val="202122"/>
                </a:solidFill>
                <a:effectLst/>
                <a:latin typeface="Arial" panose="020B0604020202020204" pitchFamily="34" charset="0"/>
              </a:rPr>
              <a:t>отражающий</a:t>
            </a:r>
            <a:r>
              <a:rPr lang="ru-RU" b="0" i="0" dirty="0">
                <a:solidFill>
                  <a:srgbClr val="FF0000"/>
                </a:solidFill>
                <a:effectLst/>
                <a:latin typeface="Arial" panose="020B0604020202020204" pitchFamily="34" charset="0"/>
              </a:rPr>
              <a:t> </a:t>
            </a:r>
            <a:r>
              <a:rPr lang="ru-RU" b="0" i="0" u="none" strike="noStrike" dirty="0">
                <a:solidFill>
                  <a:srgbClr val="FF0000"/>
                </a:solidFill>
                <a:effectLst/>
                <a:latin typeface="Arial" panose="020B0604020202020204" pitchFamily="34" charset="0"/>
                <a:hlinkClick r:id="rId4" tooltip="Субъективность">
                  <a:extLst>
                    <a:ext uri="{A12FA001-AC4F-418D-AE19-62706E023703}">
                      <ahyp:hlinkClr xmlns:ahyp="http://schemas.microsoft.com/office/drawing/2018/hyperlinkcolor" xmlns="" val="tx"/>
                    </a:ext>
                  </a:extLst>
                </a:hlinkClick>
              </a:rPr>
              <a:t>субъективное</a:t>
            </a:r>
            <a:r>
              <a:rPr lang="ru-RU" b="0" i="0" dirty="0">
                <a:solidFill>
                  <a:srgbClr val="FF0000"/>
                </a:solidFill>
                <a:effectLst/>
                <a:latin typeface="Arial" panose="020B0604020202020204" pitchFamily="34" charset="0"/>
              </a:rPr>
              <a:t> </a:t>
            </a:r>
            <a:r>
              <a:rPr lang="ru-RU" b="0" i="0" dirty="0">
                <a:solidFill>
                  <a:srgbClr val="202122"/>
                </a:solidFill>
                <a:effectLst/>
                <a:latin typeface="Arial" panose="020B0604020202020204" pitchFamily="34" charset="0"/>
              </a:rPr>
              <a:t>оценочное отношение к существующим или возможным ситуациям и объективному миру.</a:t>
            </a:r>
          </a:p>
          <a:p>
            <a:pPr marL="0" indent="0" algn="ctr">
              <a:lnSpc>
                <a:spcPct val="150000"/>
              </a:lnSpc>
              <a:buNone/>
            </a:pPr>
            <a:r>
              <a:rPr lang="ru-RU" b="1" i="0" dirty="0">
                <a:solidFill>
                  <a:srgbClr val="202122"/>
                </a:solidFill>
                <a:effectLst/>
                <a:latin typeface="Arial" panose="020B0604020202020204" pitchFamily="34" charset="0"/>
              </a:rPr>
              <a:t>Эмоции характеризуются тремя компонентами:</a:t>
            </a:r>
          </a:p>
          <a:p>
            <a:pPr algn="l">
              <a:lnSpc>
                <a:spcPct val="150000"/>
              </a:lnSpc>
              <a:buFont typeface="Arial" panose="020B0604020202020204" pitchFamily="34" charset="0"/>
              <a:buChar char="•"/>
            </a:pPr>
            <a:r>
              <a:rPr lang="ru-RU" sz="2400" b="0" i="0" dirty="0">
                <a:solidFill>
                  <a:srgbClr val="202122"/>
                </a:solidFill>
                <a:effectLst/>
                <a:latin typeface="Arial" panose="020B0604020202020204" pitchFamily="34" charset="0"/>
              </a:rPr>
              <a:t>переживаемым или осознаваемым в психике </a:t>
            </a:r>
            <a:r>
              <a:rPr lang="ru-RU" sz="2400" b="0" i="0" u="sng" dirty="0">
                <a:solidFill>
                  <a:srgbClr val="FF0000"/>
                </a:solidFill>
                <a:effectLst/>
                <a:latin typeface="Arial" panose="020B0604020202020204" pitchFamily="34" charset="0"/>
              </a:rPr>
              <a:t>ощущением</a:t>
            </a:r>
            <a:r>
              <a:rPr lang="ru-RU" sz="2400" b="0" i="0" dirty="0">
                <a:solidFill>
                  <a:srgbClr val="202122"/>
                </a:solidFill>
                <a:effectLst/>
                <a:latin typeface="Arial" panose="020B0604020202020204" pitchFamily="34" charset="0"/>
              </a:rPr>
              <a:t> эмоции;</a:t>
            </a:r>
          </a:p>
          <a:p>
            <a:pPr algn="l">
              <a:lnSpc>
                <a:spcPct val="150000"/>
              </a:lnSpc>
              <a:buFont typeface="Arial" panose="020B0604020202020204" pitchFamily="34" charset="0"/>
              <a:buChar char="•"/>
            </a:pPr>
            <a:r>
              <a:rPr lang="ru-RU" sz="2400" b="0" i="0" dirty="0">
                <a:solidFill>
                  <a:srgbClr val="202122"/>
                </a:solidFill>
                <a:effectLst/>
                <a:latin typeface="Arial" panose="020B0604020202020204" pitchFamily="34" charset="0"/>
              </a:rPr>
              <a:t>процессами, происходящими в </a:t>
            </a:r>
            <a:r>
              <a:rPr lang="ru-RU" sz="2400" b="0" i="0" u="none" strike="noStrike" dirty="0">
                <a:solidFill>
                  <a:srgbClr val="0645AD"/>
                </a:solidFill>
                <a:effectLst/>
                <a:latin typeface="Arial" panose="020B0604020202020204" pitchFamily="34" charset="0"/>
                <a:hlinkClick r:id="rId5" tooltip="Нервная система"/>
              </a:rPr>
              <a:t>нервной</a:t>
            </a:r>
            <a:r>
              <a:rPr lang="ru-RU" sz="2400" b="0" i="0" dirty="0">
                <a:solidFill>
                  <a:srgbClr val="202122"/>
                </a:solidFill>
                <a:effectLst/>
                <a:latin typeface="Arial" panose="020B0604020202020204" pitchFamily="34" charset="0"/>
              </a:rPr>
              <a:t>, </a:t>
            </a:r>
            <a:r>
              <a:rPr lang="ru-RU" sz="2400" b="0" i="0" u="none" strike="noStrike" dirty="0">
                <a:solidFill>
                  <a:srgbClr val="0645AD"/>
                </a:solidFill>
                <a:effectLst/>
                <a:latin typeface="Arial" panose="020B0604020202020204" pitchFamily="34" charset="0"/>
                <a:hlinkClick r:id="rId6" tooltip="Эндокринная система"/>
              </a:rPr>
              <a:t>эндокринной</a:t>
            </a:r>
            <a:r>
              <a:rPr lang="ru-RU" sz="2400" b="0" i="0" dirty="0">
                <a:solidFill>
                  <a:srgbClr val="202122"/>
                </a:solidFill>
                <a:effectLst/>
                <a:latin typeface="Arial" panose="020B0604020202020204" pitchFamily="34" charset="0"/>
              </a:rPr>
              <a:t>, </a:t>
            </a:r>
            <a:r>
              <a:rPr lang="ru-RU" sz="2400" b="0" i="0" u="none" strike="noStrike" dirty="0">
                <a:solidFill>
                  <a:srgbClr val="0645AD"/>
                </a:solidFill>
                <a:effectLst/>
                <a:latin typeface="Arial" panose="020B0604020202020204" pitchFamily="34" charset="0"/>
                <a:hlinkClick r:id="rId7" tooltip="Дыхательная система"/>
              </a:rPr>
              <a:t>дыхательной</a:t>
            </a:r>
            <a:r>
              <a:rPr lang="ru-RU" sz="2400" b="0" i="0" dirty="0">
                <a:solidFill>
                  <a:srgbClr val="202122"/>
                </a:solidFill>
                <a:effectLst/>
                <a:latin typeface="Arial" panose="020B0604020202020204" pitchFamily="34" charset="0"/>
              </a:rPr>
              <a:t>, </a:t>
            </a:r>
            <a:r>
              <a:rPr lang="ru-RU" sz="2400" b="0" i="0" u="none" strike="noStrike" dirty="0">
                <a:solidFill>
                  <a:srgbClr val="0645AD"/>
                </a:solidFill>
                <a:effectLst/>
                <a:latin typeface="Arial" panose="020B0604020202020204" pitchFamily="34" charset="0"/>
                <a:hlinkClick r:id="rId8" tooltip="Пищеварительная система человека"/>
              </a:rPr>
              <a:t>пищеварительной</a:t>
            </a:r>
            <a:r>
              <a:rPr lang="ru-RU" sz="2400" b="0" i="0" dirty="0">
                <a:solidFill>
                  <a:srgbClr val="202122"/>
                </a:solidFill>
                <a:effectLst/>
                <a:latin typeface="Arial" panose="020B0604020202020204" pitchFamily="34" charset="0"/>
              </a:rPr>
              <a:t> и других системах организма;</a:t>
            </a:r>
          </a:p>
          <a:p>
            <a:pPr algn="l">
              <a:lnSpc>
                <a:spcPct val="150000"/>
              </a:lnSpc>
              <a:buFont typeface="Arial" panose="020B0604020202020204" pitchFamily="34" charset="0"/>
              <a:buChar char="•"/>
            </a:pPr>
            <a:r>
              <a:rPr lang="ru-RU" sz="2400" b="0" i="0" dirty="0">
                <a:solidFill>
                  <a:srgbClr val="202122"/>
                </a:solidFill>
                <a:effectLst/>
                <a:latin typeface="Arial" panose="020B0604020202020204" pitchFamily="34" charset="0"/>
              </a:rPr>
              <a:t>наблюдаемыми выразительными комплексами, в том числе изменениями на лице, </a:t>
            </a:r>
            <a:r>
              <a:rPr lang="ru-RU" sz="2400" b="0" i="0" u="none" strike="noStrike" dirty="0">
                <a:solidFill>
                  <a:srgbClr val="0645AD"/>
                </a:solidFill>
                <a:effectLst/>
                <a:latin typeface="Arial" panose="020B0604020202020204" pitchFamily="34" charset="0"/>
                <a:hlinkClick r:id="rId9" tooltip="Жесты"/>
              </a:rPr>
              <a:t>жестами</a:t>
            </a:r>
            <a:r>
              <a:rPr lang="ru-RU" sz="2400" b="0" i="0" dirty="0">
                <a:solidFill>
                  <a:srgbClr val="202122"/>
                </a:solidFill>
                <a:effectLst/>
                <a:latin typeface="Arial" panose="020B0604020202020204" pitchFamily="34" charset="0"/>
              </a:rPr>
              <a:t>, </a:t>
            </a:r>
            <a:r>
              <a:rPr lang="ru-RU" sz="2400" b="0" i="0" u="none" strike="noStrike" dirty="0">
                <a:solidFill>
                  <a:srgbClr val="0645AD"/>
                </a:solidFill>
                <a:effectLst/>
                <a:latin typeface="Arial" panose="020B0604020202020204" pitchFamily="34" charset="0"/>
                <a:hlinkClick r:id="rId10" tooltip="Интонация (лингвистика)"/>
              </a:rPr>
              <a:t>характером голоса</a:t>
            </a:r>
            <a:r>
              <a:rPr lang="ru-RU" sz="2400" b="0" i="0" dirty="0">
                <a:solidFill>
                  <a:srgbClr val="202122"/>
                </a:solidFill>
                <a:effectLst/>
                <a:latin typeface="Arial" panose="020B0604020202020204" pitchFamily="34" charset="0"/>
              </a:rPr>
              <a:t> и т. п.</a:t>
            </a:r>
          </a:p>
          <a:p>
            <a:endParaRPr lang="ru-RU" dirty="0"/>
          </a:p>
        </p:txBody>
      </p:sp>
    </p:spTree>
    <p:extLst>
      <p:ext uri="{BB962C8B-B14F-4D97-AF65-F5344CB8AC3E}">
        <p14:creationId xmlns:p14="http://schemas.microsoft.com/office/powerpoint/2010/main" val="243557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a:extLst>
              <a:ext uri="{FF2B5EF4-FFF2-40B4-BE49-F238E27FC236}">
                <a16:creationId xmlns:a16="http://schemas.microsoft.com/office/drawing/2014/main" id="{D980E949-CE0D-43E8-85BF-43D2BBEEECD7}"/>
              </a:ext>
            </a:extLst>
          </p:cNvPr>
          <p:cNvSpPr>
            <a:spLocks noGrp="1" noChangeArrowheads="1"/>
          </p:cNvSpPr>
          <p:nvPr>
            <p:ph type="title"/>
          </p:nvPr>
        </p:nvSpPr>
        <p:spPr>
          <a:xfrm>
            <a:off x="1981200" y="381000"/>
            <a:ext cx="8229600" cy="744538"/>
          </a:xfrm>
        </p:spPr>
        <p:txBody>
          <a:bodyPr>
            <a:normAutofit fontScale="90000"/>
          </a:bodyPr>
          <a:lstStyle/>
          <a:p>
            <a:r>
              <a:rPr lang="ru-RU" altLang="ru-RU" sz="4000" u="sng" dirty="0">
                <a:solidFill>
                  <a:srgbClr val="FF0000"/>
                </a:solidFill>
                <a:latin typeface="Arial" panose="020B0604020202020204" pitchFamily="34" charset="0"/>
                <a:cs typeface="Arial" panose="020B0604020202020204" pitchFamily="34" charset="0"/>
              </a:rPr>
              <a:t>Вегетативные проявления эмоций</a:t>
            </a:r>
          </a:p>
        </p:txBody>
      </p:sp>
      <p:sp>
        <p:nvSpPr>
          <p:cNvPr id="80901" name="Rectangle 5">
            <a:extLst>
              <a:ext uri="{FF2B5EF4-FFF2-40B4-BE49-F238E27FC236}">
                <a16:creationId xmlns:a16="http://schemas.microsoft.com/office/drawing/2014/main" id="{03ED123C-8F09-412F-8809-2BDE993B4BCC}"/>
              </a:ext>
            </a:extLst>
          </p:cNvPr>
          <p:cNvSpPr>
            <a:spLocks noGrp="1" noChangeArrowheads="1"/>
          </p:cNvSpPr>
          <p:nvPr>
            <p:ph type="body" sz="half" idx="1"/>
          </p:nvPr>
        </p:nvSpPr>
        <p:spPr>
          <a:xfrm>
            <a:off x="838200" y="1825624"/>
            <a:ext cx="5181600" cy="4651375"/>
          </a:xfrm>
        </p:spPr>
        <p:txBody>
          <a:bodyPr/>
          <a:lstStyle/>
          <a:p>
            <a:pPr>
              <a:buFont typeface="Wingdings" panose="05000000000000000000" pitchFamily="2" charset="2"/>
              <a:buNone/>
            </a:pPr>
            <a:r>
              <a:rPr lang="ru-RU" altLang="ru-RU" sz="2400" dirty="0">
                <a:latin typeface="Arial" panose="020B0604020202020204" pitchFamily="34" charset="0"/>
                <a:cs typeface="Arial" panose="020B0604020202020204" pitchFamily="34" charset="0"/>
              </a:rPr>
              <a:t>       </a:t>
            </a:r>
            <a:r>
              <a:rPr lang="ru-RU" altLang="ru-RU" sz="2400" u="sng" dirty="0">
                <a:latin typeface="Arial" panose="020B0604020202020204" pitchFamily="34" charset="0"/>
                <a:cs typeface="Arial" panose="020B0604020202020204" pitchFamily="34" charset="0"/>
              </a:rPr>
              <a:t>Очевидные</a:t>
            </a:r>
          </a:p>
          <a:p>
            <a:r>
              <a:rPr lang="ru-RU" altLang="ru-RU" sz="2400" dirty="0">
                <a:latin typeface="Arial" panose="020B0604020202020204" pitchFamily="34" charset="0"/>
                <a:cs typeface="Arial" panose="020B0604020202020204" pitchFamily="34" charset="0"/>
              </a:rPr>
              <a:t>Экспрессии лицевых мышц (мимика)</a:t>
            </a:r>
          </a:p>
          <a:p>
            <a:r>
              <a:rPr lang="ru-RU" altLang="ru-RU" sz="2400" dirty="0">
                <a:latin typeface="Arial" panose="020B0604020202020204" pitchFamily="34" charset="0"/>
                <a:cs typeface="Arial" panose="020B0604020202020204" pitchFamily="34" charset="0"/>
              </a:rPr>
              <a:t>Интонации голоса</a:t>
            </a:r>
          </a:p>
          <a:p>
            <a:r>
              <a:rPr lang="ru-RU" altLang="ru-RU" sz="2400" dirty="0">
                <a:latin typeface="Arial" panose="020B0604020202020204" pitchFamily="34" charset="0"/>
                <a:cs typeface="Arial" panose="020B0604020202020204" pitchFamily="34" charset="0"/>
              </a:rPr>
              <a:t>Поза тела </a:t>
            </a:r>
          </a:p>
          <a:p>
            <a:r>
              <a:rPr lang="ru-RU" altLang="ru-RU" sz="2400" dirty="0">
                <a:latin typeface="Arial" panose="020B0604020202020204" pitchFamily="34" charset="0"/>
                <a:cs typeface="Arial" panose="020B0604020202020204" pitchFamily="34" charset="0"/>
              </a:rPr>
              <a:t>Жестикуляции</a:t>
            </a:r>
          </a:p>
          <a:p>
            <a:r>
              <a:rPr lang="ru-RU" altLang="ru-RU" sz="2400" dirty="0">
                <a:latin typeface="Arial" panose="020B0604020202020204" pitchFamily="34" charset="0"/>
                <a:cs typeface="Arial" panose="020B0604020202020204" pitchFamily="34" charset="0"/>
              </a:rPr>
              <a:t>Расширение зрачков</a:t>
            </a:r>
          </a:p>
        </p:txBody>
      </p:sp>
      <p:sp>
        <p:nvSpPr>
          <p:cNvPr id="80902" name="Rectangle 6">
            <a:extLst>
              <a:ext uri="{FF2B5EF4-FFF2-40B4-BE49-F238E27FC236}">
                <a16:creationId xmlns:a16="http://schemas.microsoft.com/office/drawing/2014/main" id="{8E718506-3414-4626-9542-1424F24C64EE}"/>
              </a:ext>
            </a:extLst>
          </p:cNvPr>
          <p:cNvSpPr>
            <a:spLocks noGrp="1" noChangeArrowheads="1"/>
          </p:cNvSpPr>
          <p:nvPr>
            <p:ph type="body" sz="half" idx="2"/>
          </p:nvPr>
        </p:nvSpPr>
        <p:spPr>
          <a:xfrm>
            <a:off x="6172200" y="1825625"/>
            <a:ext cx="5181600" cy="4651374"/>
          </a:xfrm>
        </p:spPr>
        <p:txBody>
          <a:bodyPr/>
          <a:lstStyle/>
          <a:p>
            <a:pPr>
              <a:buFont typeface="Wingdings" panose="05000000000000000000" pitchFamily="2" charset="2"/>
              <a:buNone/>
            </a:pPr>
            <a:r>
              <a:rPr lang="ru-RU" altLang="ru-RU" sz="2400" u="sng" dirty="0"/>
              <a:t>       </a:t>
            </a:r>
            <a:r>
              <a:rPr lang="ru-RU" altLang="ru-RU" sz="2400" u="sng" dirty="0">
                <a:latin typeface="Arial" panose="020B0604020202020204" pitchFamily="34" charset="0"/>
                <a:cs typeface="Arial" panose="020B0604020202020204" pitchFamily="34" charset="0"/>
              </a:rPr>
              <a:t>Менее очевидные</a:t>
            </a:r>
          </a:p>
          <a:p>
            <a:r>
              <a:rPr lang="ru-RU" altLang="ru-RU" sz="2400" dirty="0">
                <a:latin typeface="Arial" panose="020B0604020202020204" pitchFamily="34" charset="0"/>
                <a:cs typeface="Arial" panose="020B0604020202020204" pitchFamily="34" charset="0"/>
              </a:rPr>
              <a:t>Изменения дыхания</a:t>
            </a:r>
          </a:p>
          <a:p>
            <a:r>
              <a:rPr lang="ru-RU" altLang="ru-RU" sz="2400" dirty="0">
                <a:latin typeface="Arial" panose="020B0604020202020204" pitchFamily="34" charset="0"/>
                <a:cs typeface="Arial" panose="020B0604020202020204" pitchFamily="34" charset="0"/>
              </a:rPr>
              <a:t>Изменения ЧСС</a:t>
            </a:r>
          </a:p>
          <a:p>
            <a:r>
              <a:rPr lang="ru-RU" altLang="ru-RU" sz="2400" dirty="0">
                <a:latin typeface="Arial" panose="020B0604020202020204" pitchFamily="34" charset="0"/>
                <a:cs typeface="Arial" panose="020B0604020202020204" pitchFamily="34" charset="0"/>
              </a:rPr>
              <a:t>Изменения арт. дав.</a:t>
            </a:r>
          </a:p>
          <a:p>
            <a:r>
              <a:rPr lang="ru-RU" altLang="ru-RU" sz="2400" dirty="0">
                <a:latin typeface="Arial" panose="020B0604020202020204" pitchFamily="34" charset="0"/>
                <a:cs typeface="Arial" panose="020B0604020202020204" pitchFamily="34" charset="0"/>
              </a:rPr>
              <a:t>Изменения температура</a:t>
            </a:r>
          </a:p>
          <a:p>
            <a:r>
              <a:rPr lang="ru-RU" altLang="ru-RU" sz="2400" dirty="0">
                <a:latin typeface="Arial" panose="020B0604020202020204" pitchFamily="34" charset="0"/>
                <a:cs typeface="Arial" panose="020B0604020202020204" pitchFamily="34" charset="0"/>
              </a:rPr>
              <a:t>Покраснение/побледнение лица</a:t>
            </a:r>
          </a:p>
          <a:p>
            <a:r>
              <a:rPr lang="ru-RU" altLang="ru-RU" sz="2400" dirty="0">
                <a:latin typeface="Arial" panose="020B0604020202020204" pitchFamily="34" charset="0"/>
                <a:cs typeface="Arial" panose="020B0604020202020204" pitchFamily="34" charset="0"/>
              </a:rPr>
              <a:t>Кожно-гальванический рефлекс</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1C59374-7B1A-43E7-89DA-1603F993D0A2}"/>
              </a:ext>
            </a:extLst>
          </p:cNvPr>
          <p:cNvSpPr>
            <a:spLocks noGrp="1"/>
          </p:cNvSpPr>
          <p:nvPr>
            <p:ph idx="1"/>
          </p:nvPr>
        </p:nvSpPr>
        <p:spPr>
          <a:xfrm>
            <a:off x="622852" y="447397"/>
            <a:ext cx="11105322" cy="5807629"/>
          </a:xfrm>
        </p:spPr>
        <p:txBody>
          <a:bodyPr>
            <a:normAutofit fontScale="85000" lnSpcReduction="10000"/>
          </a:bodyPr>
          <a:lstStyle/>
          <a:p>
            <a:pPr algn="ctr">
              <a:lnSpc>
                <a:spcPct val="150000"/>
              </a:lnSpc>
            </a:pPr>
            <a:r>
              <a:rPr lang="ru-RU" sz="3300" b="1" i="0" u="sng" dirty="0">
                <a:solidFill>
                  <a:srgbClr val="000000"/>
                </a:solidFill>
                <a:effectLst/>
                <a:latin typeface="Arial" panose="020B0604020202020204" pitchFamily="34" charset="0"/>
                <a:cs typeface="Arial" panose="020B0604020202020204" pitchFamily="34" charset="0"/>
              </a:rPr>
              <a:t>Модель развития психического состояния человека</a:t>
            </a:r>
          </a:p>
          <a:p>
            <a:pPr>
              <a:lnSpc>
                <a:spcPct val="150000"/>
              </a:lnSpc>
            </a:pPr>
            <a:r>
              <a:rPr lang="ru-RU" b="0" i="0" dirty="0">
                <a:solidFill>
                  <a:srgbClr val="202122"/>
                </a:solidFill>
                <a:effectLst/>
                <a:latin typeface="Arial" panose="020B0604020202020204" pitchFamily="34" charset="0"/>
              </a:rPr>
              <a:t>Система репрезентаций (представлений) психических феноменов </a:t>
            </a:r>
            <a:r>
              <a:rPr lang="ru-RU" b="0" i="0" dirty="0">
                <a:effectLst/>
                <a:latin typeface="Arial" panose="020B0604020202020204" pitchFamily="34" charset="0"/>
              </a:rPr>
              <a:t>(</a:t>
            </a:r>
            <a:r>
              <a:rPr lang="ru-RU" b="0" i="0" u="none" strike="noStrike" dirty="0" err="1">
                <a:effectLst/>
                <a:latin typeface="Arial" panose="020B0604020202020204" pitchFamily="34" charset="0"/>
                <a:hlinkClick r:id="rId2" tooltip="Метарепрезентация (страница отсутствует)">
                  <a:extLst>
                    <a:ext uri="{A12FA001-AC4F-418D-AE19-62706E023703}">
                      <ahyp:hlinkClr xmlns:ahyp="http://schemas.microsoft.com/office/drawing/2018/hyperlinkcolor" xmlns="" val="tx"/>
                    </a:ext>
                  </a:extLst>
                </a:hlinkClick>
              </a:rPr>
              <a:t>метарепрезентаций</a:t>
            </a:r>
            <a:r>
              <a:rPr lang="ru-RU" b="0" i="0" dirty="0">
                <a:solidFill>
                  <a:srgbClr val="202122"/>
                </a:solidFill>
                <a:effectLst/>
                <a:latin typeface="Arial" panose="020B0604020202020204" pitchFamily="34" charset="0"/>
              </a:rPr>
              <a:t>), интенсивно развивающаяся в детском возрасте. </a:t>
            </a:r>
          </a:p>
          <a:p>
            <a:pPr>
              <a:lnSpc>
                <a:spcPct val="150000"/>
              </a:lnSpc>
            </a:pPr>
            <a:r>
              <a:rPr lang="ru-RU" b="1" i="0" dirty="0">
                <a:solidFill>
                  <a:srgbClr val="202122"/>
                </a:solidFill>
                <a:effectLst/>
                <a:latin typeface="Arial" panose="020B0604020202020204" pitchFamily="34" charset="0"/>
              </a:rPr>
              <a:t>Обладать моделью </a:t>
            </a:r>
            <a:r>
              <a:rPr lang="ru-RU" b="1" dirty="0">
                <a:effectLst/>
                <a:latin typeface="Arial" panose="020B0604020202020204" pitchFamily="34" charset="0"/>
              </a:rPr>
              <a:t>психического состояния </a:t>
            </a:r>
            <a:r>
              <a:rPr lang="ru-RU" b="0" i="0" dirty="0">
                <a:solidFill>
                  <a:srgbClr val="202122"/>
                </a:solidFill>
                <a:effectLst/>
                <a:latin typeface="Arial" panose="020B0604020202020204" pitchFamily="34" charset="0"/>
              </a:rPr>
              <a:t>— означает быть способным воспринимать как свои собственные переживания (убеждение, намерение, знание и пр.), так и переживания других людей, — что позволяет объяснять и прогнозировать их поведение. </a:t>
            </a:r>
          </a:p>
          <a:p>
            <a:pPr>
              <a:lnSpc>
                <a:spcPct val="150000"/>
              </a:lnSpc>
            </a:pPr>
            <a:r>
              <a:rPr lang="ru-RU" b="0" i="0" dirty="0">
                <a:solidFill>
                  <a:srgbClr val="202122"/>
                </a:solidFill>
                <a:effectLst/>
                <a:latin typeface="Arial" panose="020B0604020202020204" pitchFamily="34" charset="0"/>
              </a:rPr>
              <a:t>Важнейший аспект модели психического состояния — осознание того факта, что </a:t>
            </a:r>
            <a:r>
              <a:rPr lang="ru-RU" b="1" i="1" dirty="0">
                <a:solidFill>
                  <a:srgbClr val="FF0000"/>
                </a:solidFill>
                <a:effectLst/>
                <a:latin typeface="Arial" panose="020B0604020202020204" pitchFamily="34" charset="0"/>
              </a:rPr>
              <a:t>собственное психическое состояние </a:t>
            </a:r>
          </a:p>
          <a:p>
            <a:pPr marL="0" indent="0">
              <a:lnSpc>
                <a:spcPct val="150000"/>
              </a:lnSpc>
              <a:buNone/>
            </a:pPr>
            <a:r>
              <a:rPr lang="ru-RU" b="1" i="1" dirty="0">
                <a:solidFill>
                  <a:srgbClr val="FF0000"/>
                </a:solidFill>
                <a:effectLst/>
                <a:latin typeface="Arial" panose="020B0604020202020204" pitchFamily="34" charset="0"/>
              </a:rPr>
              <a:t>не тождественно психическому состоянию другого человека.</a:t>
            </a:r>
          </a:p>
          <a:p>
            <a:endParaRPr lang="ru-RU" dirty="0"/>
          </a:p>
        </p:txBody>
      </p:sp>
    </p:spTree>
    <p:extLst>
      <p:ext uri="{BB962C8B-B14F-4D97-AF65-F5344CB8AC3E}">
        <p14:creationId xmlns:p14="http://schemas.microsoft.com/office/powerpoint/2010/main" val="22468142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697</Words>
  <Application>Microsoft Office PowerPoint</Application>
  <PresentationFormat>Широкоэкранный</PresentationFormat>
  <Paragraphs>142</Paragraphs>
  <Slides>36</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36</vt:i4>
      </vt:variant>
    </vt:vector>
  </HeadingPairs>
  <TitlesOfParts>
    <vt:vector size="43" baseType="lpstr">
      <vt:lpstr>Arial</vt:lpstr>
      <vt:lpstr>Calibri</vt:lpstr>
      <vt:lpstr>Calibri Light</vt:lpstr>
      <vt:lpstr>Comic Sans MS</vt:lpstr>
      <vt:lpstr>Times New Roman</vt:lpstr>
      <vt:lpstr>Wingdings</vt:lpstr>
      <vt:lpstr>Тема Office</vt:lpstr>
      <vt:lpstr>Нейробиологические механизмы регуляции эмоций.  Формирование осознанной саморегуляции поведения учащихся.</vt:lpstr>
      <vt:lpstr>Презентация PowerPoint</vt:lpstr>
      <vt:lpstr>Презентация PowerPoint</vt:lpstr>
      <vt:lpstr>Презентация PowerPoint</vt:lpstr>
      <vt:lpstr>Шестнадцать гравюр, изображающих человеческие эмоции, 1821 г.</vt:lpstr>
      <vt:lpstr>Нейрофизиология эмоций  Лобные доли ответственны за возникновение и осознание эмоций, связаны с РФ, лимбической корой, таламусом. Ретикулярная формация (лат. reticulum — сеточка, formatio — образование) — образование, тянущееся вдоль всей оси ствола головного мозга </vt:lpstr>
      <vt:lpstr>Презентация PowerPoint</vt:lpstr>
      <vt:lpstr>Вегетативные проявления эмоций</vt:lpstr>
      <vt:lpstr>Презентация PowerPoint</vt:lpstr>
      <vt:lpstr>Презентация PowerPoint</vt:lpstr>
      <vt:lpstr>Психологическая саморегуляция</vt:lpstr>
      <vt:lpstr>Психологическая саморегуляция</vt:lpstr>
      <vt:lpstr>  ПРОГРАММА  РАЗВИТИЯ ЛИЧНОСТНОЙ САМОРЕГУЛЯЦИИ  </vt:lpstr>
      <vt:lpstr>Теоритические подходы  к разработке программы</vt:lpstr>
      <vt:lpstr>Презентация PowerPoint</vt:lpstr>
      <vt:lpstr>Презентация PowerPoint</vt:lpstr>
      <vt:lpstr>Дефекты сформированности компонентов осознанной саморегуляции приводят к недостаткам регуляции в целом, а это в свою очередь сказывается на снижении школьной успешности учащихся и повышении психической напряженности  в процессе учебы.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Опросник  «Стиль саморегуляции поведения» </vt:lpstr>
      <vt:lpstr>Цель методики -</vt:lpstr>
      <vt:lpstr>Опросник ССПМ</vt:lpstr>
      <vt:lpstr>Презентация PowerPoint</vt:lpstr>
      <vt:lpstr>Шкала «Планирование» </vt:lpstr>
      <vt:lpstr>Шкала «Моделирование»</vt:lpstr>
      <vt:lpstr>Шкала «Программирование»</vt:lpstr>
      <vt:lpstr>Шкала «Оценивание результатов» </vt:lpstr>
      <vt:lpstr>Шкала «Гибкость»</vt:lpstr>
      <vt:lpstr>Шкала «Самостоятельность»</vt:lpstr>
      <vt:lpstr>«Общий уровень саморегуляции»</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Нейробиологические механизмы регуляции эмоций.  Формирование осознанной саморегуляции поведения учащихся.</dc:title>
  <dc:creator>Светлана Кондаурова</dc:creator>
  <cp:lastModifiedBy>User</cp:lastModifiedBy>
  <cp:revision>28</cp:revision>
  <dcterms:created xsi:type="dcterms:W3CDTF">2023-04-11T12:13:30Z</dcterms:created>
  <dcterms:modified xsi:type="dcterms:W3CDTF">2023-04-12T04:22:18Z</dcterms:modified>
</cp:coreProperties>
</file>