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7" r:id="rId10"/>
    <p:sldId id="263" r:id="rId11"/>
    <p:sldId id="266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80000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094E2-C87B-4963-AA08-BA6D7A8E37A5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6DD57-E0E4-4735-8439-650F21544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65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ppmsp74.ru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8-926-145-87-01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8-926-145-87-01.ru/?p=139" TargetMode="External"/><Relationship Id="rId5" Type="http://schemas.openxmlformats.org/officeDocument/2006/relationships/hyperlink" Target="http://www.8-926-145-87-01.ru/wp-content/uploads/2021/02/&#1057;&#1087;&#1080;&#1089;&#1086;&#1082;-&#1085;&#1086;&#1088;&#1084;&#1072;&#1090;&#1080;&#1074;&#1085;&#1099;&#1093;-&#1076;&#1086;&#1082;&#1091;&#1084;&#1077;&#1085;&#1090;&#1086;&#1074;-&#1076;&#1083;&#1103;-&#1089;&#1083;&#1091;&#1078;&#1073;-&#1087;&#1088;&#1080;&#1084;&#1080;&#1088;&#1077;&#1085;&#1080;&#1103;-2020-.pdf" TargetMode="External"/><Relationship Id="rId4" Type="http://schemas.openxmlformats.org/officeDocument/2006/relationships/hyperlink" Target="https://disk.yandex.ru/d/CCZTFD4jIyxayw?fbclid=IwAR07ldq8BWMgECa3vOdZc-5HAesdpPP8yLqmmtMGaFtz22jqhmoou3VRHz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edkova@bk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dkova.blogspo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8-926-145-87-01.ru/%D0%BC%D0%B5%D0%B4%D0%B8%D0%B0%D1%86%D0%B8%D1%8F" TargetMode="External"/><Relationship Id="rId2" Type="http://schemas.openxmlformats.org/officeDocument/2006/relationships/hyperlink" Target="http://www.8-926-145-87-01.ru/%D1%81%D0%BE%D0%B7%D0%B4%D0%B0%D1%82%D1%8C-%D1%81%D0%BB%D1%83%D0%B6%D0%B1%D1%83-%D0%BF%D1%80%D0%B8%D0%BC%D0%B8%D1%80%D0%B5%D0%BD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8-926-145-87-01.ru/%D0%BA%D0%BB%D1%83%D0%B1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8-926-145-87-01.ru/%D0%BC%D0%B5%D0%B4%D0%B8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8-926-145-87-01.ru/wp-content/uploads/2020/07/&#1052;&#1077;&#1090;&#1086;&#1076;&#1080;&#1095;&#1077;&#1089;&#1082;&#1080;&#1077;-&#1088;&#1077;&#1082;&#1086;&#1084;&#1077;&#1085;&#1076;&#1072;&#1094;&#1080;&#1080;-&#1087;&#1086;-&#1088;&#1072;&#1079;&#1074;&#1080;&#1090;&#1080;&#1102;-&#1089;&#1077;&#1090;&#1080;-&#1089;&#1083;&#1091;&#1078;&#1073;-&#1084;&#1077;&#1076;&#1080;&#1072;&#1094;&#1080;&#1080;-&#1087;&#1088;&#1080;&#1084;&#1080;&#1088;&#1077;&#1085;&#1080;&#1103;-2020.pdf" TargetMode="External"/><Relationship Id="rId5" Type="http://schemas.openxmlformats.org/officeDocument/2006/relationships/hyperlink" Target="http://www.8-926-145-87-01.ru/wp-content/uploads/2018/01/merged-1-1.pdf" TargetMode="External"/><Relationship Id="rId4" Type="http://schemas.openxmlformats.org/officeDocument/2006/relationships/hyperlink" Target="http://www.8-926-145-87-01.ru/%D0%BA%D0%BB%D1%83%D0%B1/%D1%80%D0%B0%D0%B1%D0%BE%D1%82%D0%B0-%D0%BC%D0%B5%D0%B4%D0%B8%D0%B0%D1%82%D0%BE%D1%80%D0%BE%D0%B2-%D1%81%D0%B2%D0%B5%D1%80%D1%81%D1%82%D0%BD%D0%B8%D0%BA%D0%BE%D0%B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7060" y="327167"/>
            <a:ext cx="5150224" cy="144067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Школьная служба примирения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285" y="2095008"/>
            <a:ext cx="6844937" cy="63472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примере организации и функционирования ШСП МАОУ «СОШ №56 г. Челябинска»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13714" y="4824743"/>
            <a:ext cx="2760617" cy="14989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Ледкова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О. Ю.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педагог-психолог, руководитель ШСП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МАОУ «СОШ №56 г. Челябинска»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интернет - ресурсы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25625"/>
            <a:ext cx="7052310" cy="4351338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Школьные службы примирения РФ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Ресурсный центр медиации г. Челябинска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>
                <a:hlinkClick r:id="rId4"/>
              </a:rPr>
              <a:t>Пакет материалов для организации служб примирения</a:t>
            </a:r>
            <a:r>
              <a:rPr lang="ru-RU" dirty="0"/>
              <a:t> – 2021</a:t>
            </a:r>
          </a:p>
          <a:p>
            <a:r>
              <a:rPr lang="ru-RU" dirty="0" smtClean="0">
                <a:hlinkClick r:id="rId5"/>
              </a:rPr>
              <a:t>Обзор </a:t>
            </a:r>
            <a:r>
              <a:rPr lang="ru-RU" dirty="0">
                <a:hlinkClick r:id="rId5"/>
              </a:rPr>
              <a:t>нормативных документов для служб примирения </a:t>
            </a:r>
            <a:endParaRPr lang="ru-RU" dirty="0"/>
          </a:p>
          <a:p>
            <a:r>
              <a:rPr lang="ru-RU" dirty="0">
                <a:hlinkClick r:id="rId6"/>
              </a:rPr>
              <a:t>«Школьная служба примирения. Антон Коновалов.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3" y="0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897" y="844098"/>
            <a:ext cx="7886700" cy="1325563"/>
          </a:xfrm>
        </p:spPr>
        <p:txBody>
          <a:bodyPr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Школьная служба примирения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93730" y="1852298"/>
            <a:ext cx="7519033" cy="63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примере организации и функционирования ШСП МАОУ «СОШ №56 г. Челябинска»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99" y="2901511"/>
            <a:ext cx="1793694" cy="179369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529944" y="4377842"/>
            <a:ext cx="3387634" cy="18400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Ледкова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О. Ю.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педагог-психолог, руководитель ШСП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МАОУ «СОШ №56 г. Челябинска»</a:t>
            </a:r>
          </a:p>
          <a:p>
            <a:pPr algn="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Ledkova@bk.ru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ПСИХОЛОГиЯ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8503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служба примирения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869" y="1410789"/>
            <a:ext cx="7053942" cy="47661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/>
              <a:t>Школьная служба примирения — оформленная детско-взрослая команда, которая реализует в </a:t>
            </a:r>
            <a:r>
              <a:rPr lang="ru-RU" sz="2600" b="1" i="1" u="sng" dirty="0">
                <a:hlinkClick r:id="rId2"/>
              </a:rPr>
              <a:t>образовательной организации</a:t>
            </a:r>
            <a:r>
              <a:rPr lang="ru-RU" sz="2600" dirty="0"/>
              <a:t> восстановительный подход к </a:t>
            </a:r>
            <a:r>
              <a:rPr lang="ru-RU" sz="2600" dirty="0" smtClean="0"/>
              <a:t>конфликтам. </a:t>
            </a:r>
          </a:p>
          <a:p>
            <a:pPr marL="0" indent="0" algn="just">
              <a:buNone/>
            </a:pPr>
            <a:r>
              <a:rPr lang="ru-RU" sz="2600" dirty="0" smtClean="0"/>
              <a:t>Эффективно (активно)  </a:t>
            </a:r>
            <a:r>
              <a:rPr lang="ru-RU" sz="2600" dirty="0"/>
              <a:t>работающая </a:t>
            </a:r>
            <a:r>
              <a:rPr lang="ru-RU" sz="2600" dirty="0" smtClean="0"/>
              <a:t>служба </a:t>
            </a:r>
            <a:r>
              <a:rPr lang="ru-RU" sz="2600" dirty="0"/>
              <a:t>примирения использует широкий спектр </a:t>
            </a:r>
            <a:r>
              <a:rPr lang="ru-RU" sz="2600" b="1" i="1" u="sng" dirty="0">
                <a:hlinkClick r:id="rId3"/>
              </a:rPr>
              <a:t>восстановительных программ</a:t>
            </a:r>
            <a:r>
              <a:rPr lang="ru-RU" sz="2600" dirty="0"/>
              <a:t>: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3" y="0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2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008" y="163570"/>
            <a:ext cx="7886700" cy="14542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Восстановительные программы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764738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050135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45034" y="2835947"/>
            <a:ext cx="5193966" cy="2314555"/>
            <a:chOff x="1248" y="2640"/>
            <a:chExt cx="3216" cy="1343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561" y="3576"/>
              <a:ext cx="278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ru-RU" b="1" dirty="0" smtClean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b="1" dirty="0">
                  <a:solidFill>
                    <a:srgbClr val="8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Программа примирения</a:t>
              </a:r>
              <a:r>
                <a:rPr lang="ru-RU" b="1" dirty="0" smtClean="0">
                  <a:solidFill>
                    <a:srgbClr val="8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  <a:endParaRPr lang="en-US" sz="24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944000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625163"/>
            <a:ext cx="5808663" cy="555625"/>
            <a:chOff x="1248" y="3230"/>
            <a:chExt cx="3659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36" y="3251"/>
              <a:ext cx="31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8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</a:t>
              </a:r>
              <a:r>
                <a:rPr lang="ru-RU" b="1" dirty="0" smtClean="0">
                  <a:solidFill>
                    <a:srgbClr val="8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ренинги </a:t>
              </a:r>
              <a:r>
                <a:rPr lang="ru-RU" b="1" dirty="0">
                  <a:solidFill>
                    <a:srgbClr val="8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занятия с </a:t>
              </a:r>
              <a:r>
                <a:rPr lang="ru-RU" b="1" dirty="0" smtClean="0">
                  <a:solidFill>
                    <a:srgbClr val="8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обучающимися</a:t>
              </a:r>
              <a:endParaRPr lang="en-US" sz="24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117669" y="2017504"/>
            <a:ext cx="4303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0C02"/>
                </a:solidFill>
                <a:latin typeface="Tahoma" panose="020B0604030504040204" pitchFamily="34" charset="0"/>
              </a:rPr>
              <a:t>«Круг ответственности»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740" y="3900865"/>
            <a:ext cx="4718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0C02"/>
                </a:solidFill>
                <a:latin typeface="Tahoma" panose="020B0604030504040204" pitchFamily="34" charset="0"/>
              </a:rPr>
              <a:t>«Восстановительная медиация»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117669" y="2977086"/>
            <a:ext cx="2743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0C02"/>
                </a:solidFill>
                <a:latin typeface="Tahoma" panose="020B0604030504040204" pitchFamily="34" charset="0"/>
              </a:rPr>
              <a:t>«Семейный совет»</a:t>
            </a:r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3" y="0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365126"/>
            <a:ext cx="784479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ШСП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2411" y="1471749"/>
            <a:ext cx="7182938" cy="47052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smtClean="0"/>
              <a:t>школьную службу </a:t>
            </a:r>
            <a:r>
              <a:rPr lang="ru-RU" dirty="0"/>
              <a:t>примирения обязательно входят взрослые </a:t>
            </a:r>
            <a:r>
              <a:rPr lang="ru-RU" dirty="0" smtClean="0"/>
              <a:t>специалисты </a:t>
            </a:r>
            <a:r>
              <a:rPr lang="ru-RU" dirty="0"/>
              <a:t>(</a:t>
            </a:r>
            <a:r>
              <a:rPr lang="ru-RU" b="1" i="1" u="sng" dirty="0">
                <a:hlinkClick r:id="rId2"/>
              </a:rPr>
              <a:t>медиаторы</a:t>
            </a:r>
            <a:r>
              <a:rPr lang="ru-RU" dirty="0"/>
              <a:t> и </a:t>
            </a:r>
            <a:r>
              <a:rPr lang="ru-RU" b="1" i="1" u="sng" dirty="0">
                <a:hlinkClick r:id="rId3"/>
              </a:rPr>
              <a:t>кураторы</a:t>
            </a:r>
            <a:r>
              <a:rPr lang="ru-RU" dirty="0"/>
              <a:t> службы </a:t>
            </a:r>
            <a:r>
              <a:rPr lang="ru-RU" dirty="0" smtClean="0"/>
              <a:t>примирения), а </a:t>
            </a:r>
            <a:r>
              <a:rPr lang="ru-RU" dirty="0"/>
              <a:t>также как правило юные </a:t>
            </a:r>
            <a:r>
              <a:rPr lang="ru-RU" b="1" dirty="0"/>
              <a:t>волонтеры службы примирения</a:t>
            </a:r>
            <a:r>
              <a:rPr lang="ru-RU" dirty="0"/>
              <a:t> </a:t>
            </a:r>
            <a:r>
              <a:rPr lang="ru-RU" i="1" dirty="0"/>
              <a:t>(</a:t>
            </a:r>
            <a:r>
              <a:rPr lang="ru-RU" i="1" u="sng" dirty="0" smtClean="0">
                <a:hlinkClick r:id="rId4"/>
              </a:rPr>
              <a:t>медиаторы-ровесники</a:t>
            </a:r>
            <a:r>
              <a:rPr lang="ru-RU" i="1" u="sng" dirty="0" smtClean="0"/>
              <a:t>).</a:t>
            </a:r>
          </a:p>
          <a:p>
            <a:pPr marL="0" indent="0" algn="just">
              <a:buNone/>
            </a:pPr>
            <a:endParaRPr lang="ru-RU" i="1" u="sng" dirty="0" smtClean="0"/>
          </a:p>
          <a:p>
            <a:pPr marL="0" indent="0" algn="just">
              <a:buNone/>
            </a:pPr>
            <a:r>
              <a:rPr lang="ru-RU" b="1" i="1" dirty="0" smtClean="0">
                <a:hlinkClick r:id="rId5"/>
              </a:rPr>
              <a:t>Методическими </a:t>
            </a:r>
            <a:r>
              <a:rPr lang="ru-RU" b="1" i="1" dirty="0">
                <a:hlinkClick r:id="rId5"/>
              </a:rPr>
              <a:t>рекомендациями по созданию и развитию служб примирения в образовательных организациях МИНОБРНАУКИ — </a:t>
            </a:r>
            <a:r>
              <a:rPr lang="ru-RU" b="1" i="1" dirty="0" smtClean="0">
                <a:hlinkClick r:id="rId5"/>
              </a:rPr>
              <a:t>2015</a:t>
            </a:r>
            <a:endParaRPr lang="ru-RU" b="1" i="1" dirty="0" smtClean="0"/>
          </a:p>
          <a:p>
            <a:pPr marL="0" indent="0" algn="just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dirty="0"/>
              <a:t>   </a:t>
            </a:r>
            <a:r>
              <a:rPr lang="ru-RU" b="1" i="1" dirty="0">
                <a:hlinkClick r:id="rId6"/>
              </a:rPr>
              <a:t>«Методическими рекомендациями по развитию сети служб медиации (примирения) в образовательных организациях и в организациях для детей-сирот и детей, оставшихся без попечения родителей» — 2020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3" y="0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952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Деятельность службы примирения основана на следующих принципах: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Принцип добровольности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Принцип конфиденциальности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Принцип нейтральности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Принцип равноправия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i0.wp.com/news-semya72.ru/wp-content/uploads/2019/07/mediacia_4.png?fit=1024%2C729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05" y="3461657"/>
            <a:ext cx="4390265" cy="31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3" y="0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881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медиаторов-ровесников в ШСП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743" y="1436914"/>
            <a:ext cx="6653348" cy="474004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Участие </a:t>
            </a:r>
            <a:r>
              <a:rPr lang="ru-RU" sz="2800" dirty="0"/>
              <a:t>детей-медиаторов в службе примирения является главным и связующим звеном развития самой службы и улучшения всей психологически комфортной образовательной среды школы. </a:t>
            </a:r>
            <a:endParaRPr lang="ru-RU" sz="2800" dirty="0" smtClean="0"/>
          </a:p>
          <a:p>
            <a:endParaRPr lang="ru-RU" dirty="0">
              <a:solidFill>
                <a:srgbClr val="FF0048"/>
              </a:solidFill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7" y="3899670"/>
            <a:ext cx="3709851" cy="2782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3" y="0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Профилактическое направление работы в рамках ШСП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1" y="3927567"/>
            <a:ext cx="3387635" cy="254072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1619794"/>
            <a:ext cx="7886700" cy="44834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700" dirty="0" smtClean="0"/>
              <a:t>Активно реализуется профилактическое направление  - это разработка и проведение специализированных тренингов, классных часов, занятий на темы: «Бесконфликтное поведение», «Стратегия сотрудничества», «Уроки доброжелательности», «Управляем эмоциями».</a:t>
            </a:r>
            <a:endParaRPr lang="ru-RU" sz="2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43" y="3927566"/>
            <a:ext cx="3326674" cy="2495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3" y="0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638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4016828"/>
            <a:ext cx="3788229" cy="28411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57" y="18257"/>
            <a:ext cx="1009650" cy="1009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211543"/>
            <a:ext cx="3971109" cy="297833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434" y="235131"/>
            <a:ext cx="3448594" cy="289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6548" y="2908348"/>
            <a:ext cx="3631473" cy="29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81967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мероприятиях разного уровня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7" y="4437016"/>
            <a:ext cx="2830831" cy="21231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3" y="1436914"/>
            <a:ext cx="3061767" cy="2101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72" y="1374776"/>
            <a:ext cx="2885356" cy="2164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3" y="0"/>
            <a:ext cx="1009650" cy="1009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3" y="4450077"/>
            <a:ext cx="2891246" cy="21684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35" y="2860482"/>
            <a:ext cx="2627842" cy="24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17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254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Тема Office</vt:lpstr>
      <vt:lpstr>Школьная служба примирения</vt:lpstr>
      <vt:lpstr>Школьная служба примирения</vt:lpstr>
      <vt:lpstr>Восстановительные программы</vt:lpstr>
      <vt:lpstr>Структура ШСП</vt:lpstr>
      <vt:lpstr>Деятельность службы примирения основана на следующих принципах:</vt:lpstr>
      <vt:lpstr>Роль медиаторов-ровесников в ШСП</vt:lpstr>
      <vt:lpstr>Профилактическое направление работы в рамках ШСП</vt:lpstr>
      <vt:lpstr>Презентация PowerPoint</vt:lpstr>
      <vt:lpstr>Участие в мероприятиях разного уровня</vt:lpstr>
      <vt:lpstr>Основные интернет - ресурсы </vt:lpstr>
      <vt:lpstr>Школьная служба примирения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83</cp:revision>
  <cp:lastPrinted>2021-12-11T16:48:39Z</cp:lastPrinted>
  <dcterms:created xsi:type="dcterms:W3CDTF">2014-11-21T11:00:06Z</dcterms:created>
  <dcterms:modified xsi:type="dcterms:W3CDTF">2022-01-13T09:30:21Z</dcterms:modified>
</cp:coreProperties>
</file>