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3" r:id="rId4"/>
    <p:sldId id="264" r:id="rId5"/>
    <p:sldId id="265" r:id="rId6"/>
    <p:sldId id="261" r:id="rId7"/>
    <p:sldId id="262" r:id="rId8"/>
    <p:sldId id="273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CA4"/>
    <a:srgbClr val="2E3A4B"/>
    <a:srgbClr val="6EB6DA"/>
    <a:srgbClr val="2B92BF"/>
    <a:srgbClr val="2F3044"/>
    <a:srgbClr val="2D38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09B48-4659-4DBC-97CA-5117E3BA500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2D0D6-4836-4A81-9130-AD7AA02AE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139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2548-96C0-48CA-A57D-BCD7A325B99F}" type="datetime1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535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54E8-4CDD-4521-B568-C6EF5FFADC00}" type="datetime1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559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7DC8-CCF4-4614-BEE2-73D479305201}" type="datetime1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615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018F-8EB8-4FAC-B5FA-513A29B0771C}" type="datetime1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494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5B7A-B118-4961-B4AF-EF471619C9AB}" type="datetime1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501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D41D-3F4F-4068-9E22-421568F4BD92}" type="datetime1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223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6AF3-ED6C-4E35-8DC8-CF601489EA2F}" type="datetime1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177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F4C-42B3-4E78-9996-B89A7365FC90}" type="datetime1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749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843F-E2B5-46AE-A551-D96D30D6CEAC}" type="datetime1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849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ACBD-B77B-4997-8B72-555DF7B10073}" type="datetime1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920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3E46-8185-46AF-87D0-534820393168}" type="datetime1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637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4C3B4-FD25-4504-BC0E-B0DFF200998E}" type="datetime1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2C5A6-C7CC-41C5-B20E-EACC23CF8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00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1;&#1095;&#1077;&#1073;&#1085;&#1099;&#1077;&#1087;&#1088;&#1077;&#1079;&#1077;&#1085;&#1090;&#1072;&#1094;&#1080;&#1080;.&#1088;&#1092;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1;&#1095;&#1077;&#1073;&#1085;&#1099;&#1077;&#1087;&#1088;&#1077;&#1079;&#1077;&#1085;&#1090;&#1072;&#1094;&#1080;&#1080;.&#1088;&#1092;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7268" y="1336431"/>
            <a:ext cx="61848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rgbClr val="2E3A4B"/>
                </a:solidFill>
              </a:rPr>
              <a:t>Система профилактической работы с детьми «группы риска»</a:t>
            </a:r>
            <a:endParaRPr lang="ru-RU" sz="4800" i="1" dirty="0">
              <a:solidFill>
                <a:srgbClr val="2E3A4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5086" y="5257465"/>
            <a:ext cx="5807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E6CA4"/>
                </a:solidFill>
              </a:rPr>
              <a:t>Соловьева Анна Александровна</a:t>
            </a:r>
          </a:p>
          <a:p>
            <a:pPr algn="ctr"/>
            <a:r>
              <a:rPr lang="ru-RU" sz="1600" dirty="0" smtClean="0">
                <a:solidFill>
                  <a:srgbClr val="2E6CA4"/>
                </a:solidFill>
              </a:rPr>
              <a:t>МАОУ «Лицей № 67 г. Челябинска», </a:t>
            </a:r>
          </a:p>
          <a:p>
            <a:pPr algn="ctr"/>
            <a:r>
              <a:rPr lang="ru-RU" sz="1600" dirty="0" smtClean="0">
                <a:solidFill>
                  <a:srgbClr val="2E6CA4"/>
                </a:solidFill>
              </a:rPr>
              <a:t>педагог-психолог высшей категории</a:t>
            </a:r>
            <a:endParaRPr lang="ru-RU" sz="1600" dirty="0">
              <a:solidFill>
                <a:srgbClr val="2E6CA4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41963" y="5189517"/>
            <a:ext cx="5617029" cy="0"/>
          </a:xfrm>
          <a:prstGeom prst="line">
            <a:avLst/>
          </a:prstGeom>
          <a:ln w="38100">
            <a:solidFill>
              <a:srgbClr val="6EB6D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41962" y="6090063"/>
            <a:ext cx="5617030" cy="0"/>
          </a:xfrm>
          <a:prstGeom prst="line">
            <a:avLst/>
          </a:prstGeom>
          <a:ln w="38100">
            <a:solidFill>
              <a:srgbClr val="6EB6D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72" y="4388951"/>
            <a:ext cx="1531309" cy="15313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36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94" y="5213955"/>
            <a:ext cx="1507520" cy="150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9160" y="1661997"/>
            <a:ext cx="580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Дети «группы риска»</a:t>
            </a:r>
            <a:endParaRPr lang="ru-RU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5069" y="2361210"/>
            <a:ext cx="71251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dirty="0" smtClean="0"/>
              <a:t>К</a:t>
            </a:r>
            <a:r>
              <a:rPr lang="ru-RU" sz="2400" dirty="0" smtClean="0"/>
              <a:t>атегория </a:t>
            </a:r>
            <a:r>
              <a:rPr lang="ru-RU" sz="2400" dirty="0" smtClean="0"/>
              <a:t>детей, которая требует особого внимания со стороны </a:t>
            </a:r>
            <a:r>
              <a:rPr lang="ru-RU" sz="2400" dirty="0" smtClean="0"/>
              <a:t>специалистов педагогической сферы.</a:t>
            </a:r>
          </a:p>
          <a:p>
            <a:pPr algn="ctr" fontAlgn="base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 ним относятся дети с </a:t>
            </a:r>
            <a:r>
              <a:rPr lang="ru-RU" sz="2400" dirty="0" smtClean="0"/>
              <a:t>нарушениями:</a:t>
            </a:r>
          </a:p>
          <a:p>
            <a:pPr algn="ctr" fontAlgn="base">
              <a:buFont typeface="Wingdings" pitchFamily="2" charset="2"/>
              <a:buChar char="v"/>
            </a:pPr>
            <a:r>
              <a:rPr lang="ru-RU" sz="2400" dirty="0" smtClean="0"/>
              <a:t>в </a:t>
            </a:r>
            <a:r>
              <a:rPr lang="ru-RU" sz="2400" dirty="0" smtClean="0"/>
              <a:t>аффективной сфере</a:t>
            </a:r>
            <a:r>
              <a:rPr lang="ru-RU" sz="2400" dirty="0" smtClean="0"/>
              <a:t>,</a:t>
            </a:r>
          </a:p>
          <a:p>
            <a:pPr algn="ctr" fontAlgn="base">
              <a:buFont typeface="Wingdings" pitchFamily="2" charset="2"/>
              <a:buChar char="v"/>
            </a:pPr>
            <a:r>
              <a:rPr lang="ru-RU" sz="2400" dirty="0" smtClean="0"/>
              <a:t>в эмоционально-волевой сфере,</a:t>
            </a:r>
          </a:p>
          <a:p>
            <a:pPr algn="ctr" fontAlgn="base">
              <a:buFont typeface="Wingdings" pitchFamily="2" charset="2"/>
              <a:buChar char="v"/>
            </a:pPr>
            <a:r>
              <a:rPr lang="ru-RU" sz="2400" dirty="0" smtClean="0"/>
              <a:t>в личностной сфере, </a:t>
            </a:r>
          </a:p>
          <a:p>
            <a:pPr algn="ctr" fontAlgn="base">
              <a:buFont typeface="Wingdings" pitchFamily="2" charset="2"/>
              <a:buChar char="v"/>
            </a:pPr>
            <a:r>
              <a:rPr lang="ru-RU" sz="2400" dirty="0" smtClean="0"/>
              <a:t>в учебной деятельности,</a:t>
            </a:r>
          </a:p>
          <a:p>
            <a:pPr algn="ctr" fontAlgn="base">
              <a:buFont typeface="Wingdings" pitchFamily="2" charset="2"/>
              <a:buChar char="v"/>
            </a:pPr>
            <a:r>
              <a:rPr lang="ru-RU" sz="2400" dirty="0" smtClean="0"/>
              <a:t>педагогически</a:t>
            </a:r>
            <a:r>
              <a:rPr lang="ru-RU" sz="2400" dirty="0" smtClean="0"/>
              <a:t> запущенные дети, </a:t>
            </a:r>
            <a:endParaRPr lang="ru-RU" sz="2400" dirty="0" smtClean="0"/>
          </a:p>
          <a:p>
            <a:pPr algn="ctr" fontAlgn="base">
              <a:buFont typeface="Wingdings" pitchFamily="2" charset="2"/>
              <a:buChar char="v"/>
            </a:pPr>
            <a:r>
              <a:rPr lang="ru-RU" sz="2400" dirty="0" smtClean="0"/>
              <a:t>дети </a:t>
            </a:r>
            <a:r>
              <a:rPr lang="ru-RU" sz="2400" dirty="0" smtClean="0"/>
              <a:t>с задержкой психического развития, </a:t>
            </a:r>
            <a:endParaRPr lang="ru-RU" sz="2400" dirty="0" smtClean="0"/>
          </a:p>
          <a:p>
            <a:pPr algn="ctr" fontAlgn="base">
              <a:buFont typeface="Wingdings" pitchFamily="2" charset="2"/>
              <a:buChar char="v"/>
            </a:pPr>
            <a:r>
              <a:rPr lang="ru-RU" sz="2400" dirty="0" smtClean="0"/>
              <a:t>дети </a:t>
            </a:r>
            <a:r>
              <a:rPr lang="ru-RU" sz="2400" dirty="0" smtClean="0"/>
              <a:t>с проблемами в развитии.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7795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94" y="5213955"/>
            <a:ext cx="1507520" cy="150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9160" y="1661997"/>
            <a:ext cx="5807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Определение детей</a:t>
            </a:r>
          </a:p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 в «группу риска»</a:t>
            </a:r>
            <a:endParaRPr lang="ru-RU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5065" y="3524889"/>
            <a:ext cx="3033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Наблюдение за поведением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82517" y="4548441"/>
            <a:ext cx="476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Особенности детско-родительских отношений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575545" y="3482007"/>
            <a:ext cx="306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r>
              <a:rPr lang="ru-RU" dirty="0" smtClean="0"/>
              <a:t>словия проживания в семье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330676" y="5472021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Изучение личностных особенностей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95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94" y="5213955"/>
            <a:ext cx="1507520" cy="150752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6907575" y="2264900"/>
            <a:ext cx="2729132" cy="745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Внутренние факторы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2890826" y="2198321"/>
            <a:ext cx="2729131" cy="745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Внешние факторы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3368" y="3413339"/>
          <a:ext cx="3349128" cy="3331316"/>
        </p:xfrm>
        <a:graphic>
          <a:graphicData uri="http://schemas.openxmlformats.org/drawingml/2006/table">
            <a:tbl>
              <a:tblPr/>
              <a:tblGrid>
                <a:gridCol w="3349128"/>
              </a:tblGrid>
              <a:tr h="0">
                <a:tc>
                  <a:txBody>
                    <a:bodyPr/>
                    <a:lstStyle/>
                    <a:p>
                      <a:pPr algn="just" rtl="0">
                        <a:buFont typeface="Arial"/>
                        <a:buChar char="•"/>
                      </a:pPr>
                      <a:r>
                        <a:rPr lang="ru-RU" sz="1000" dirty="0"/>
                        <a:t>Отчуждение детей от семьи, школы и общества;</a:t>
                      </a:r>
                    </a:p>
                    <a:p>
                      <a:pPr algn="just" rtl="0">
                        <a:buFont typeface="Arial"/>
                        <a:buChar char="•"/>
                      </a:pPr>
                      <a:r>
                        <a:rPr lang="ru-RU" sz="1000" dirty="0"/>
                        <a:t>Неблагополучие в семье </a:t>
                      </a:r>
                      <a:r>
                        <a:rPr lang="ru-RU" sz="1000" dirty="0" smtClean="0"/>
                        <a:t>(недостаточная </a:t>
                      </a:r>
                      <a:r>
                        <a:rPr lang="ru-RU" sz="1000" dirty="0"/>
                        <a:t>забота о ребенке со стороны родителей, конфликты в семье, жестокое обращение с ребенком, отсутствие и неучастие в воспитании ребенка одного или обоих родителей; злоупотребление родителями алкоголя и наркотических средств и др</a:t>
                      </a:r>
                      <a:r>
                        <a:rPr lang="ru-RU" sz="1000" dirty="0" smtClean="0"/>
                        <a:t>.);</a:t>
                      </a:r>
                      <a:endParaRPr lang="ru-RU" sz="1000" dirty="0"/>
                    </a:p>
                    <a:p>
                      <a:pPr algn="just" rtl="0">
                        <a:buFont typeface="Arial"/>
                        <a:buChar char="•"/>
                      </a:pPr>
                      <a:r>
                        <a:rPr lang="ru-RU" sz="1000" dirty="0"/>
                        <a:t>Низкий материальный уровень и плохие условия проживания; </a:t>
                      </a:r>
                      <a:endParaRPr lang="ru-RU" sz="1000" dirty="0" smtClean="0"/>
                    </a:p>
                    <a:p>
                      <a:pPr algn="just" rtl="0">
                        <a:buFont typeface="Arial"/>
                        <a:buChar char="•"/>
                      </a:pPr>
                      <a:r>
                        <a:rPr lang="ru-RU" sz="1000" dirty="0" smtClean="0"/>
                        <a:t>Низкий </a:t>
                      </a:r>
                      <a:r>
                        <a:rPr lang="ru-RU" sz="1000" dirty="0"/>
                        <a:t>образовательный и культурный уровень родителей; </a:t>
                      </a:r>
                      <a:endParaRPr lang="ru-RU" sz="1000" dirty="0" smtClean="0"/>
                    </a:p>
                    <a:p>
                      <a:pPr algn="just" rtl="0">
                        <a:buFont typeface="Arial"/>
                        <a:buChar char="•"/>
                      </a:pPr>
                      <a:r>
                        <a:rPr lang="ru-RU" sz="1000" dirty="0" smtClean="0"/>
                        <a:t>Отрицание </a:t>
                      </a:r>
                      <a:r>
                        <a:rPr lang="ru-RU" sz="1000" dirty="0" err="1"/>
                        <a:t>самоценности</a:t>
                      </a:r>
                      <a:r>
                        <a:rPr lang="ru-RU" sz="1000" dirty="0"/>
                        <a:t> ребенка;</a:t>
                      </a:r>
                    </a:p>
                    <a:p>
                      <a:pPr algn="just" rtl="0">
                        <a:buFont typeface="Arial"/>
                        <a:buChar char="•"/>
                      </a:pPr>
                      <a:r>
                        <a:rPr lang="ru-RU" sz="1000" dirty="0"/>
                        <a:t>Педагогическая запущенность ребенка (плохая успеваемость, отсутствие интереса к учению);</a:t>
                      </a:r>
                    </a:p>
                    <a:p>
                      <a:pPr algn="just" rtl="0">
                        <a:buFont typeface="Arial"/>
                        <a:buChar char="•"/>
                      </a:pPr>
                      <a:r>
                        <a:rPr lang="ru-RU" sz="1000" dirty="0"/>
                        <a:t>Влияние дурной компании, окружения, социума;</a:t>
                      </a:r>
                    </a:p>
                    <a:p>
                      <a:pPr algn="just" rtl="0">
                        <a:buFont typeface="Arial"/>
                        <a:buChar char="•"/>
                      </a:pPr>
                      <a:r>
                        <a:rPr lang="ru-RU" sz="1000" dirty="0"/>
                        <a:t>Продажа алкоголя и сигарет несовершеннолетним лицам;</a:t>
                      </a:r>
                    </a:p>
                    <a:p>
                      <a:pPr algn="just" rtl="0">
                        <a:buFont typeface="Arial"/>
                        <a:buChar char="•"/>
                      </a:pPr>
                      <a:r>
                        <a:rPr lang="ru-RU" sz="1000" dirty="0"/>
                        <a:t>Пропаганда насилия и жестокости через средства массовой информации.</a:t>
                      </a:r>
                    </a:p>
                  </a:txBody>
                  <a:tcPr marL="70829" marR="70829" marT="70829" marB="70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70829" marR="70829" marT="70829" marB="708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67749" y="3470313"/>
            <a:ext cx="36796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000" dirty="0" smtClean="0"/>
              <a:t> низкая самооценка, неуверенность в </a:t>
            </a:r>
            <a:r>
              <a:rPr lang="ru-RU" sz="1000" dirty="0" smtClean="0"/>
              <a:t>себе,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ощущение </a:t>
            </a:r>
            <a:r>
              <a:rPr lang="ru-RU" sz="1000" dirty="0" smtClean="0"/>
              <a:t>ребенком собственной ненужности</a:t>
            </a:r>
            <a:r>
              <a:rPr lang="ru-RU" sz="1000" dirty="0" smtClean="0"/>
              <a:t>,</a:t>
            </a:r>
            <a:endParaRPr lang="ru-RU" sz="1000" dirty="0" smtClean="0"/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·недостаточный </a:t>
            </a:r>
            <a:r>
              <a:rPr lang="ru-RU" sz="1000" dirty="0" smtClean="0"/>
              <a:t>самоконтроль и самодисциплина,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  незнание и непринятие социальных норм и ценностей</a:t>
            </a:r>
            <a:r>
              <a:rPr lang="ru-RU" sz="1000" dirty="0" smtClean="0"/>
              <a:t>,</a:t>
            </a:r>
            <a:endParaRPr lang="ru-RU" sz="1000" dirty="0" smtClean="0"/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· неумение </a:t>
            </a:r>
            <a:r>
              <a:rPr lang="ru-RU" sz="1000" dirty="0" smtClean="0"/>
              <a:t>принимать адекватные решения в различных ситуациях,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 неумение правильно выражать свои чувства, реагировать на свои поступки и поступки других людей.</a:t>
            </a:r>
            <a:endParaRPr lang="ru-RU" sz="1000" dirty="0"/>
          </a:p>
        </p:txBody>
      </p:sp>
    </p:spTree>
    <p:extLst>
      <p:ext uri="{BB962C8B-B14F-4D97-AF65-F5344CB8AC3E}">
        <p14:creationId xmlns="" xmlns:p14="http://schemas.microsoft.com/office/powerpoint/2010/main" val="27795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16" y="3197868"/>
            <a:ext cx="1507520" cy="150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9160" y="1661997"/>
            <a:ext cx="5807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Основные направления работы с детьми «группы риска»</a:t>
            </a:r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164192" y="4687762"/>
            <a:ext cx="2979808" cy="19835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Образовательно-профилактическая деятельность и работа с семьей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3106757" y="4666236"/>
            <a:ext cx="2955399" cy="1941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Коррекционная и терапевтическая деятельность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194015" y="2615263"/>
            <a:ext cx="2854411" cy="1941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Аналитическая деятельность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601505" y="2617100"/>
            <a:ext cx="2719642" cy="1941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Диагностическая деятельность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95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539" y="71681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Принципы работы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2236425" y="2368627"/>
            <a:ext cx="2776250" cy="15313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системы доверительных отношений</a:t>
            </a: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6123543" y="2300688"/>
            <a:ext cx="2767069" cy="15313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Тесное взаимодействие с семьей ребёнка</a:t>
            </a:r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4151524" y="4349827"/>
            <a:ext cx="2776250" cy="15313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Сотрудничество с классным руководителем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861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02" y="1242918"/>
            <a:ext cx="3172965" cy="3172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3854" y="4415883"/>
            <a:ext cx="5532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hlinkClick r:id="rId3"/>
              </a:rPr>
              <a:t>УчебныеПрезентации.рф</a:t>
            </a:r>
            <a:endParaRPr lang="ru-RU" sz="2000" dirty="0"/>
          </a:p>
        </p:txBody>
      </p:sp>
      <p:pic>
        <p:nvPicPr>
          <p:cNvPr id="11266" name="Picture 2" descr="Источник: Яндекс.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3866" y="1162393"/>
            <a:ext cx="7094093" cy="5308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332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02" y="1242918"/>
            <a:ext cx="3172965" cy="3172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3854" y="4415883"/>
            <a:ext cx="5532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hlinkClick r:id="rId3"/>
              </a:rPr>
              <a:t>УчебныеПрезентации.рф</a:t>
            </a:r>
            <a:endParaRPr lang="ru-RU" sz="2000" dirty="0"/>
          </a:p>
        </p:txBody>
      </p:sp>
      <p:pic>
        <p:nvPicPr>
          <p:cNvPr id="31746" name="Picture 2" descr="https://avatars.dzeninfra.ru/get-zen_doc/1594643/pub_5f9c1ee61f9f737992b040bf_5f9d24c53910530e0d73595a/scale_24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4725" y="1205177"/>
            <a:ext cx="6414869" cy="5364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332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2C5A6-C7CC-41C5-B20E-EACC23CF883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41962" y="4152167"/>
            <a:ext cx="58070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dirty="0" smtClean="0">
                <a:solidFill>
                  <a:srgbClr val="2E6CA4"/>
                </a:solidFill>
              </a:rPr>
              <a:t>СПАСИБО!</a:t>
            </a:r>
            <a:endParaRPr lang="ru-RU" sz="6600" i="1" dirty="0">
              <a:solidFill>
                <a:srgbClr val="2E6C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1357" y="5257464"/>
            <a:ext cx="5807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E6CA4"/>
                </a:solidFill>
              </a:rPr>
              <a:t>Соловьева Анна Александровна</a:t>
            </a:r>
          </a:p>
          <a:p>
            <a:pPr algn="ctr"/>
            <a:r>
              <a:rPr lang="ru-RU" sz="1600" dirty="0" smtClean="0">
                <a:solidFill>
                  <a:srgbClr val="2E6CA4"/>
                </a:solidFill>
              </a:rPr>
              <a:t>МАОУ «Лицей № 67 г. Челябинска», </a:t>
            </a:r>
          </a:p>
          <a:p>
            <a:pPr algn="ctr"/>
            <a:r>
              <a:rPr lang="ru-RU" sz="1600" dirty="0" smtClean="0">
                <a:solidFill>
                  <a:srgbClr val="2E6CA4"/>
                </a:solidFill>
              </a:rPr>
              <a:t>педагог-психолог высшей категории</a:t>
            </a:r>
            <a:endParaRPr lang="ru-RU" sz="1600" dirty="0">
              <a:solidFill>
                <a:srgbClr val="2E6CA4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41963" y="5189517"/>
            <a:ext cx="5617029" cy="0"/>
          </a:xfrm>
          <a:prstGeom prst="line">
            <a:avLst/>
          </a:prstGeom>
          <a:ln w="38100">
            <a:solidFill>
              <a:srgbClr val="6EB6D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41962" y="6090063"/>
            <a:ext cx="5617030" cy="0"/>
          </a:xfrm>
          <a:prstGeom prst="line">
            <a:avLst/>
          </a:prstGeom>
          <a:ln w="38100">
            <a:solidFill>
              <a:srgbClr val="6EB6D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16437">
            <a:off x="5051824" y="1703807"/>
            <a:ext cx="1973556" cy="19735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6232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230</Words>
  <Application>Microsoft Office PowerPoint</Application>
  <PresentationFormat>Произвольный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Принципы работы</vt:lpstr>
      <vt:lpstr>Слайд 7</vt:lpstr>
      <vt:lpstr>Слайд 8</vt:lpstr>
      <vt:lpstr>Слайд 9</vt:lpstr>
    </vt:vector>
  </TitlesOfParts>
  <Company>УчебныеПрезентации.рф;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УчебныеПрезентации.рф</dc:creator>
  <cp:lastModifiedBy>Учитель</cp:lastModifiedBy>
  <cp:revision>50</cp:revision>
  <dcterms:created xsi:type="dcterms:W3CDTF">2017-04-17T15:04:46Z</dcterms:created>
  <dcterms:modified xsi:type="dcterms:W3CDTF">2022-10-24T05:12:37Z</dcterms:modified>
</cp:coreProperties>
</file>