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B9B9B9"/>
          </a:solidFill>
          <a:round/>
        </a:ln>
      </c:spPr>
    </c:floor>
    <c:sideWall>
      <c:thickness val="0"/>
      <c:spPr>
        <a:noFill/>
        <a:ln w="9360">
          <a:solidFill>
            <a:srgbClr val="B9B9B9"/>
          </a:solidFill>
          <a:round/>
        </a:ln>
      </c:spPr>
    </c:sideWall>
    <c:backWall>
      <c:thickness val="0"/>
      <c:spPr>
        <a:noFill/>
        <a:ln w="9360">
          <a:solidFill>
            <a:srgbClr val="B9B9B9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2.4047599371952701E-2"/>
          <c:y val="1.8491884117526199E-3"/>
          <c:w val="0.97537393603834399"/>
          <c:h val="0.844051777275529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16BA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5C-4FC9-8CC9-2128E14ADDB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05C-4FC9-8CC9-2128E14ADDB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05C-4FC9-8CC9-2128E14ADDB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05C-4FC9-8CC9-2128E14ADDB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05C-4FC9-8CC9-2128E14ADDB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D05C-4FC9-8CC9-2128E14ADDB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D05C-4FC9-8CC9-2128E14ADDB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D05C-4FC9-8CC9-2128E14ADDB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D05C-4FC9-8CC9-2128E14ADDB1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D05C-4FC9-8CC9-2128E14AD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Book Antiqua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пребывание ребенка в опасных интернет сообществах</c:v>
                </c:pt>
                <c:pt idx="1">
                  <c:v>конфликты, связанные с антисоциальным поведением</c:v>
                </c:pt>
                <c:pt idx="2">
                  <c:v>неразделенная любовь</c:v>
                </c:pt>
                <c:pt idx="3">
                  <c:v>конфликт в учебной сфере</c:v>
                </c:pt>
                <c:pt idx="4">
                  <c:v>заболевания</c:v>
                </c:pt>
                <c:pt idx="5">
                  <c:v>конфликт с родителями</c:v>
                </c:pt>
                <c:pt idx="6">
                  <c:v>трудности в обучении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  <c:pt idx="5">
                  <c:v>24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5C-4FC9-8CC9-2128E14ADDB1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DA5C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05C-4FC9-8CC9-2128E14ADDB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05C-4FC9-8CC9-2128E14ADDB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D05C-4FC9-8CC9-2128E14ADDB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D05C-4FC9-8CC9-2128E14ADDB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D05C-4FC9-8CC9-2128E14ADDB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C-D05C-4FC9-8CC9-2128E14ADDB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E-D05C-4FC9-8CC9-2128E14ADDB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0-D05C-4FC9-8CC9-2128E14ADDB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2-D05C-4FC9-8CC9-2128E14ADDB1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0" strike="noStrike" spc="-1">
                      <a:solidFill>
                        <a:srgbClr val="000000"/>
                      </a:solidFill>
                      <a:latin typeface="Book Antiqua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4-D05C-4FC9-8CC9-2128E14AD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Book Antiqua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пребывание ребенка в опасных интернет сообществах</c:v>
                </c:pt>
                <c:pt idx="1">
                  <c:v>конфликты, связанные с антисоциальным поведением</c:v>
                </c:pt>
                <c:pt idx="2">
                  <c:v>неразделенная любовь</c:v>
                </c:pt>
                <c:pt idx="3">
                  <c:v>конфликт в учебной сфере</c:v>
                </c:pt>
                <c:pt idx="4">
                  <c:v>заболевания</c:v>
                </c:pt>
                <c:pt idx="5">
                  <c:v>конфликт с родителями</c:v>
                </c:pt>
                <c:pt idx="6">
                  <c:v>трудности в обучении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  <c:pt idx="5">
                  <c:v>16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05C-4FC9-8CC9-2128E14AD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shape val="cylinder"/>
        <c:axId val="87754559"/>
        <c:axId val="14091057"/>
        <c:axId val="0"/>
      </c:bar3DChart>
      <c:catAx>
        <c:axId val="8775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B9B9B9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pPr>
            <a:endParaRPr lang="ru-RU"/>
          </a:p>
        </c:txPr>
        <c:crossAx val="14091057"/>
        <c:crosses val="autoZero"/>
        <c:auto val="1"/>
        <c:lblAlgn val="ctr"/>
        <c:lblOffset val="100"/>
        <c:noMultiLvlLbl val="1"/>
      </c:catAx>
      <c:valAx>
        <c:axId val="14091057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7754559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4336896526161202E-2"/>
          <c:y val="6.6424798399023502E-2"/>
          <c:w val="0.19636626692534601"/>
          <c:h val="6.8001766926962498E-2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Book Antiqua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11680"/>
            <a:ext cx="8228880" cy="1267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11680"/>
            <a:ext cx="8228880" cy="1267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profile/1006309498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865909" y="193964"/>
            <a:ext cx="7771680" cy="222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>
                <a:solidFill>
                  <a:srgbClr val="E9D596"/>
                </a:solidFill>
                <a:latin typeface="Times New Roman"/>
              </a:rPr>
              <a:t>Суицидальное поведение несовершеннолетних и меры по его предупреждению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2843640" y="4293000"/>
            <a:ext cx="5976000" cy="194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4500" lnSpcReduction="20000"/>
          </a:bodyPr>
          <a:lstStyle/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ru-RU" sz="5400" b="1" strike="noStrike" spc="-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Одоевцева</a:t>
            </a:r>
            <a:r>
              <a:rPr lang="ru-RU" sz="5400" b="1" strike="noStrike" spc="-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Геннадьевна, </a:t>
            </a:r>
            <a:endParaRPr lang="ru-RU" sz="5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lang="ru-RU" sz="5400" b="0" strike="noStrike" spc="-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координации деятельности, направленной на защиту прав и законных интересов несовершеннолетних, Администрации города Челябинска</a:t>
            </a:r>
            <a:endParaRPr lang="ru-RU" sz="5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endParaRPr lang="ru-RU" sz="33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57200" y="274680"/>
            <a:ext cx="8228880" cy="77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</a:rPr>
              <a:t>Признаки суицидального поведения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457200" y="1257480"/>
            <a:ext cx="4186080" cy="541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Словесные  признаки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«Я собираюсь покончить с собой»;</a:t>
            </a:r>
            <a:endParaRPr lang="ru-RU" sz="24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«Я не могу так больше жить»;</a:t>
            </a:r>
            <a:endParaRPr lang="ru-RU" sz="24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«Я больше не буду ни для кого проблемой»;</a:t>
            </a:r>
            <a:endParaRPr lang="ru-RU" sz="24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- «Тебе больше не придется обо мне беспокоиться».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 обо мне волноваться»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4899600" y="1052640"/>
            <a:ext cx="4136040" cy="542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23640" y="404640"/>
            <a:ext cx="4535640" cy="62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6500" lnSpcReduction="2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Поведенческие  признаки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Внешний вид;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Агрессия;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Замкнутость;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Ревность;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Злоба;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Обида;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Подражание героям книг, фильмов, комиксов;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Двигательное возбуждение;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Стремление к самопожертвованию;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Неряшливость в одежде;</a:t>
            </a:r>
            <a:endParaRPr lang="ru-RU" sz="26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Экспрессивно-патетические 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формы поведения (</a:t>
            </a:r>
            <a:r>
              <a:rPr lang="ru-RU" sz="2600" b="0" strike="noStrike" spc="-1" dirty="0" err="1">
                <a:solidFill>
                  <a:srgbClr val="000000"/>
                </a:solidFill>
                <a:latin typeface="Times New Roman"/>
              </a:rPr>
              <a:t>заламыва</a:t>
            </a:r>
            <a:r>
              <a:rPr lang="ru-RU" sz="2600" b="0" strike="noStrike" spc="-1" dirty="0" err="1">
                <a:solidFill>
                  <a:srgbClr val="000000"/>
                </a:solidFill>
                <a:latin typeface="Times New Roman"/>
                <a:ea typeface="Tahoma"/>
              </a:rPr>
              <a:t>ния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Tahoma"/>
              </a:rPr>
              <a:t> рук, стоны, рыдания, д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икий смех);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2600" b="0" strike="noStrike" spc="-1" dirty="0">
              <a:latin typeface="Arial"/>
            </a:endParaRPr>
          </a:p>
        </p:txBody>
      </p:sp>
      <p:pic>
        <p:nvPicPr>
          <p:cNvPr id="146" name="Picture 2"/>
          <p:cNvPicPr/>
          <p:nvPr/>
        </p:nvPicPr>
        <p:blipFill>
          <a:blip r:embed="rId2"/>
          <a:stretch/>
        </p:blipFill>
        <p:spPr>
          <a:xfrm>
            <a:off x="4860000" y="3053160"/>
            <a:ext cx="2879640" cy="1799640"/>
          </a:xfrm>
          <a:prstGeom prst="rect">
            <a:avLst/>
          </a:prstGeom>
          <a:ln>
            <a:noFill/>
          </a:ln>
        </p:spPr>
      </p:pic>
      <p:pic>
        <p:nvPicPr>
          <p:cNvPr id="147" name="Picture 3"/>
          <p:cNvPicPr/>
          <p:nvPr/>
        </p:nvPicPr>
        <p:blipFill>
          <a:blip r:embed="rId3"/>
          <a:stretch/>
        </p:blipFill>
        <p:spPr>
          <a:xfrm>
            <a:off x="5004000" y="620640"/>
            <a:ext cx="3656880" cy="2431440"/>
          </a:xfrm>
          <a:prstGeom prst="rect">
            <a:avLst/>
          </a:prstGeom>
          <a:ln>
            <a:noFill/>
          </a:ln>
        </p:spPr>
      </p:pic>
      <p:pic>
        <p:nvPicPr>
          <p:cNvPr id="148" name="Picture 4"/>
          <p:cNvPicPr/>
          <p:nvPr/>
        </p:nvPicPr>
        <p:blipFill>
          <a:blip r:embed="rId4"/>
          <a:stretch/>
        </p:blipFill>
        <p:spPr>
          <a:xfrm>
            <a:off x="6156000" y="4653000"/>
            <a:ext cx="2821680" cy="188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67640" y="260640"/>
            <a:ext cx="5832000" cy="12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100" b="1" strike="noStrike" spc="-1">
                <a:solidFill>
                  <a:srgbClr val="000000"/>
                </a:solidFill>
                <a:latin typeface="Times New Roman"/>
              </a:rPr>
              <a:t>Ситуационные признаки</a:t>
            </a:r>
            <a:r>
              <a:t/>
            </a:r>
            <a:br/>
            <a:endParaRPr lang="ru-RU" sz="31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95640" y="908640"/>
            <a:ext cx="4247640" cy="57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Разговоры о смерти и самоубийствах, желание пофантазировать на эту тему вслух;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Рассуждения на тему: «Я никому  не нужен», «Все равно никто не будет обо мне тосковать»;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Чрезмерное внимание к мотивам смерти в музыке, искусстве или литературы;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Завуалированные попытки «попрощаться» (дарение своих вещей, приведение дел в порядок)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151" name="Picture 2"/>
          <p:cNvPicPr/>
          <p:nvPr/>
        </p:nvPicPr>
        <p:blipFill>
          <a:blip r:embed="rId2"/>
          <a:stretch/>
        </p:blipFill>
        <p:spPr>
          <a:xfrm>
            <a:off x="5652000" y="116640"/>
            <a:ext cx="3148200" cy="3154320"/>
          </a:xfrm>
          <a:prstGeom prst="rect">
            <a:avLst/>
          </a:prstGeom>
          <a:ln>
            <a:noFill/>
          </a:ln>
        </p:spPr>
      </p:pic>
      <p:pic>
        <p:nvPicPr>
          <p:cNvPr id="152" name="Picture 2"/>
          <p:cNvPicPr/>
          <p:nvPr/>
        </p:nvPicPr>
        <p:blipFill>
          <a:blip r:embed="rId3"/>
          <a:stretch/>
        </p:blipFill>
        <p:spPr>
          <a:xfrm>
            <a:off x="4860000" y="3429000"/>
            <a:ext cx="3159720" cy="29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57200" y="274680"/>
            <a:ext cx="8228880" cy="5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Times New Roman"/>
              </a:rPr>
              <a:t>Суицидальные признаки</a:t>
            </a:r>
            <a:endParaRPr lang="ru-RU" sz="41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79640" y="908640"/>
            <a:ext cx="4315680" cy="568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4500" lnSpcReduction="20000"/>
          </a:bodyPr>
          <a:lstStyle/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потеря аппетита или импульсивное обжорство;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 бессонница или повышенная сонливость в течение, по крайней мере, последних дней;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частые жалобы на соматические недомогания (на боли в животе, головные боли, постоянную усталость, частую сонливость); 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необычно пренебрежительное отношение к своему внешнему виду;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постоянное чувство одиночества, бесполезности, вины или грусти;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ощущение скуки при проведении времени в привычном окружении или выполнении работы, которая раньше приносила удовольствие;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уход от контактов, изоляция от друзей и семьи, превращение в человека «одиночку»;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нарушение внимания со снижением качества выполняемой работы;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погруженность в размышления о смерти;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отсутствие планов на будущее;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перенес тяжелую потерю;</a:t>
            </a:r>
            <a:endParaRPr lang="ru-RU" sz="26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 внезапные приступы гнева, зачастую возникающие из-за мелочей.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600" b="0" strike="noStrike" spc="-1">
              <a:latin typeface="Arial"/>
            </a:endParaRPr>
          </a:p>
        </p:txBody>
      </p:sp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4680000" y="3521880"/>
            <a:ext cx="2866320" cy="1590120"/>
          </a:xfrm>
          <a:prstGeom prst="rect">
            <a:avLst/>
          </a:prstGeom>
          <a:ln>
            <a:noFill/>
          </a:ln>
        </p:spPr>
      </p:pic>
      <p:pic>
        <p:nvPicPr>
          <p:cNvPr id="156" name="Picture 4"/>
          <p:cNvPicPr/>
          <p:nvPr/>
        </p:nvPicPr>
        <p:blipFill>
          <a:blip r:embed="rId3"/>
          <a:stretch/>
        </p:blipFill>
        <p:spPr>
          <a:xfrm>
            <a:off x="4356000" y="2061000"/>
            <a:ext cx="2470320" cy="1294560"/>
          </a:xfrm>
          <a:prstGeom prst="rect">
            <a:avLst/>
          </a:prstGeom>
          <a:ln>
            <a:noFill/>
          </a:ln>
        </p:spPr>
      </p:pic>
      <p:pic>
        <p:nvPicPr>
          <p:cNvPr id="157" name="Picture 3"/>
          <p:cNvPicPr/>
          <p:nvPr/>
        </p:nvPicPr>
        <p:blipFill>
          <a:blip r:embed="rId4"/>
          <a:stretch/>
        </p:blipFill>
        <p:spPr>
          <a:xfrm>
            <a:off x="6505920" y="960840"/>
            <a:ext cx="2338200" cy="1315440"/>
          </a:xfrm>
          <a:prstGeom prst="rect">
            <a:avLst/>
          </a:prstGeom>
          <a:ln>
            <a:noFill/>
          </a:ln>
        </p:spPr>
      </p:pic>
      <p:pic>
        <p:nvPicPr>
          <p:cNvPr id="158" name="Picture 5"/>
          <p:cNvPicPr/>
          <p:nvPr/>
        </p:nvPicPr>
        <p:blipFill>
          <a:blip r:embed="rId5"/>
          <a:stretch/>
        </p:blipFill>
        <p:spPr>
          <a:xfrm>
            <a:off x="6908040" y="2580120"/>
            <a:ext cx="1959480" cy="1305360"/>
          </a:xfrm>
          <a:prstGeom prst="rect">
            <a:avLst/>
          </a:prstGeom>
          <a:ln>
            <a:noFill/>
          </a:ln>
        </p:spPr>
      </p:pic>
      <p:pic>
        <p:nvPicPr>
          <p:cNvPr id="159" name="Picture 6"/>
          <p:cNvPicPr/>
          <p:nvPr/>
        </p:nvPicPr>
        <p:blipFill>
          <a:blip r:embed="rId6"/>
          <a:stretch/>
        </p:blipFill>
        <p:spPr>
          <a:xfrm>
            <a:off x="6264000" y="4865400"/>
            <a:ext cx="2662920" cy="1614600"/>
          </a:xfrm>
          <a:prstGeom prst="rect">
            <a:avLst/>
          </a:prstGeom>
          <a:ln>
            <a:noFill/>
          </a:ln>
        </p:spPr>
      </p:pic>
      <p:pic>
        <p:nvPicPr>
          <p:cNvPr id="160" name="Picture 7"/>
          <p:cNvPicPr/>
          <p:nvPr/>
        </p:nvPicPr>
        <p:blipFill>
          <a:blip r:embed="rId7"/>
          <a:stretch/>
        </p:blipFill>
        <p:spPr>
          <a:xfrm>
            <a:off x="4178880" y="5118480"/>
            <a:ext cx="2327040" cy="155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39640" y="404640"/>
            <a:ext cx="4463640" cy="612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ru-RU" sz="3500" b="1" strike="noStrike" spc="-1" dirty="0">
                <a:solidFill>
                  <a:srgbClr val="000000"/>
                </a:solidFill>
                <a:latin typeface="Times New Roman"/>
              </a:rPr>
              <a:t>Причины суицида</a:t>
            </a:r>
            <a:endParaRPr lang="ru-RU" sz="35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- нарушение детско-родительских отношений;</a:t>
            </a:r>
            <a:endParaRPr lang="ru-RU" sz="24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слишком жёсткое воспитание;</a:t>
            </a:r>
            <a:endParaRPr lang="ru-RU" sz="24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- конфликты с друзьями, проблемы в школе (как последняя капля, но основная причина №1);</a:t>
            </a:r>
            <a:endParaRPr lang="ru-RU" sz="24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- страх не оправдать надежд взрослых, собственные слишком завышены (прессинг успеха);</a:t>
            </a:r>
            <a:endParaRPr lang="ru-RU" sz="24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- страх перед будущим;</a:t>
            </a:r>
            <a:endParaRPr lang="ru-RU" sz="24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47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 - потеря смысла жизни.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162" name="Picture 2"/>
          <p:cNvPicPr/>
          <p:nvPr/>
        </p:nvPicPr>
        <p:blipFill>
          <a:blip r:embed="rId2"/>
          <a:stretch/>
        </p:blipFill>
        <p:spPr>
          <a:xfrm>
            <a:off x="6263640" y="5272560"/>
            <a:ext cx="2879640" cy="1511280"/>
          </a:xfrm>
          <a:prstGeom prst="rect">
            <a:avLst/>
          </a:prstGeom>
          <a:ln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971640" y="1628640"/>
            <a:ext cx="280764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Picture 3"/>
          <p:cNvPicPr/>
          <p:nvPr/>
        </p:nvPicPr>
        <p:blipFill>
          <a:blip r:embed="rId3"/>
          <a:stretch/>
        </p:blipFill>
        <p:spPr>
          <a:xfrm>
            <a:off x="6038640" y="188640"/>
            <a:ext cx="2974320" cy="1974240"/>
          </a:xfrm>
          <a:prstGeom prst="rect">
            <a:avLst/>
          </a:prstGeom>
          <a:ln>
            <a:noFill/>
          </a:ln>
        </p:spPr>
      </p:pic>
      <p:pic>
        <p:nvPicPr>
          <p:cNvPr id="165" name="Picture 4"/>
          <p:cNvPicPr/>
          <p:nvPr/>
        </p:nvPicPr>
        <p:blipFill>
          <a:blip r:embed="rId4"/>
          <a:stretch/>
        </p:blipFill>
        <p:spPr>
          <a:xfrm>
            <a:off x="4932000" y="1813320"/>
            <a:ext cx="2931480" cy="1658160"/>
          </a:xfrm>
          <a:prstGeom prst="rect">
            <a:avLst/>
          </a:prstGeom>
          <a:ln>
            <a:noFill/>
          </a:ln>
        </p:spPr>
      </p:pic>
      <p:pic>
        <p:nvPicPr>
          <p:cNvPr id="166" name="Picture 2"/>
          <p:cNvPicPr/>
          <p:nvPr/>
        </p:nvPicPr>
        <p:blipFill>
          <a:blip r:embed="rId5"/>
          <a:stretch/>
        </p:blipFill>
        <p:spPr>
          <a:xfrm>
            <a:off x="7187040" y="2873520"/>
            <a:ext cx="1825920" cy="1197000"/>
          </a:xfrm>
          <a:prstGeom prst="rect">
            <a:avLst/>
          </a:prstGeom>
          <a:ln>
            <a:noFill/>
          </a:ln>
        </p:spPr>
      </p:pic>
      <p:pic>
        <p:nvPicPr>
          <p:cNvPr id="167" name="Picture 3"/>
          <p:cNvPicPr/>
          <p:nvPr/>
        </p:nvPicPr>
        <p:blipFill>
          <a:blip r:embed="rId6"/>
          <a:stretch/>
        </p:blipFill>
        <p:spPr>
          <a:xfrm flipH="1">
            <a:off x="5203080" y="3792960"/>
            <a:ext cx="2323080" cy="147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116640"/>
            <a:ext cx="8228880" cy="5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Times New Roman"/>
              </a:rPr>
              <a:t>Причины совершения</a:t>
            </a:r>
            <a:endParaRPr lang="ru-RU" sz="4100" b="0" strike="noStrike" spc="-1">
              <a:latin typeface="Arial"/>
            </a:endParaRPr>
          </a:p>
        </p:txBody>
      </p:sp>
      <p:graphicFrame>
        <p:nvGraphicFramePr>
          <p:cNvPr id="169" name="Table 2"/>
          <p:cNvGraphicFramePr/>
          <p:nvPr>
            <p:extLst>
              <p:ext uri="{D42A27DB-BD31-4B8C-83A1-F6EECF244321}">
                <p14:modId xmlns:p14="http://schemas.microsoft.com/office/powerpoint/2010/main" val="1157631792"/>
              </p:ext>
            </p:extLst>
          </p:nvPr>
        </p:nvGraphicFramePr>
        <p:xfrm>
          <a:off x="107640" y="908640"/>
          <a:ext cx="8856720" cy="5641080"/>
        </p:xfrm>
        <a:graphic>
          <a:graphicData uri="http://schemas.openxmlformats.org/drawingml/2006/table">
            <a:tbl>
              <a:tblPr/>
              <a:tblGrid>
                <a:gridCol w="456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84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Суицид 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Попытка суицида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4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 с родителями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Привлечь внимание родителей к своим проблемам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Болезнь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 в обучении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 со сверстниками 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 с законом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Неразделенная любовь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Заболевание психики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Кризисная ситуация, суицидальный настрой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07640" y="274680"/>
            <a:ext cx="892836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</a:rPr>
              <a:t>Причины суицидального поведения подростков</a:t>
            </a:r>
            <a:endParaRPr lang="ru-RU" sz="3600" b="0" strike="noStrike" spc="-1">
              <a:latin typeface="Arial"/>
            </a:endParaRPr>
          </a:p>
        </p:txBody>
      </p:sp>
      <p:graphicFrame>
        <p:nvGraphicFramePr>
          <p:cNvPr id="171" name="Объект 3"/>
          <p:cNvGraphicFramePr/>
          <p:nvPr/>
        </p:nvGraphicFramePr>
        <p:xfrm>
          <a:off x="179640" y="1340640"/>
          <a:ext cx="8712360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Table 1"/>
          <p:cNvGraphicFramePr/>
          <p:nvPr>
            <p:extLst>
              <p:ext uri="{D42A27DB-BD31-4B8C-83A1-F6EECF244321}">
                <p14:modId xmlns:p14="http://schemas.microsoft.com/office/powerpoint/2010/main" val="3108327708"/>
              </p:ext>
            </p:extLst>
          </p:nvPr>
        </p:nvGraphicFramePr>
        <p:xfrm>
          <a:off x="323640" y="202320"/>
          <a:ext cx="8605080" cy="6370800"/>
        </p:xfrm>
        <a:graphic>
          <a:graphicData uri="http://schemas.openxmlformats.org/drawingml/2006/table">
            <a:tbl>
              <a:tblPr/>
              <a:tblGrid>
                <a:gridCol w="438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Суицид 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Попытки суицида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2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Пол: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мужской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женский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Возраст: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лет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5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лет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Table 1"/>
          <p:cNvGraphicFramePr/>
          <p:nvPr>
            <p:extLst>
              <p:ext uri="{D42A27DB-BD31-4B8C-83A1-F6EECF244321}">
                <p14:modId xmlns:p14="http://schemas.microsoft.com/office/powerpoint/2010/main" val="3858876637"/>
              </p:ext>
            </p:extLst>
          </p:nvPr>
        </p:nvGraphicFramePr>
        <p:xfrm>
          <a:off x="323640" y="1412640"/>
          <a:ext cx="8568720" cy="5158440"/>
        </p:xfrm>
        <a:graphic>
          <a:graphicData uri="http://schemas.openxmlformats.org/drawingml/2006/table">
            <a:tbl>
              <a:tblPr/>
              <a:tblGrid>
                <a:gridCol w="436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4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суицид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Попытки суицида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6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Семья: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полная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неполная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 СРЦ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опекаемый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6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Образование: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лицей, гимназия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Нигде не учится</a:t>
                      </a:r>
                      <a:endParaRPr lang="ru-RU" sz="18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0" marR="277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67640" y="260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</a:rPr>
              <a:t>Работая на общую профилактику  суицидальных  проявлений необходимо: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251640" y="1600200"/>
            <a:ext cx="8712360" cy="525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Проводить психологические исследования в классах;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Организовывать групповые и индивидуальные занятия с детьми;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Осуществлять работу с родителями в ходе родительских собраний, индивидуальных консультаций;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Проводить тренинги  сплочения и коммуникативной компетенции в ученическом коллективе;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Организовывать психологические  игры, конкурсы, развивающие занятия;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Обязательно проводить анкетирование обучающихся;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Тестирование;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Отслеживать занятость детей во внеурочное время;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Осуществлять мониторинг социальных сетей учащихся;</a:t>
            </a:r>
            <a:endParaRPr lang="ru-RU" sz="1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360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Применять медиативные технологии в работе с несовершеннолетними и их  законными  представителями.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Table 1"/>
          <p:cNvGraphicFramePr/>
          <p:nvPr>
            <p:extLst>
              <p:ext uri="{D42A27DB-BD31-4B8C-83A1-F6EECF244321}">
                <p14:modId xmlns:p14="http://schemas.microsoft.com/office/powerpoint/2010/main" val="4261635710"/>
              </p:ext>
            </p:extLst>
          </p:nvPr>
        </p:nvGraphicFramePr>
        <p:xfrm>
          <a:off x="323640" y="332640"/>
          <a:ext cx="8568720" cy="6038062"/>
        </p:xfrm>
        <a:graphic>
          <a:graphicData uri="http://schemas.openxmlformats.org/drawingml/2006/table">
            <a:tbl>
              <a:tblPr/>
              <a:tblGrid>
                <a:gridCol w="166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5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9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36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Районы 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6BB1C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Ито-го 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6BB1C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Попытка суицида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6BB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Законченный суицид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6BB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Падение с высоты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Порезы вен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Отравление медикаментами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Падение с высоты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Удушение 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Курчатовский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Металлургический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 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Тракторозаводский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25200">
                      <a:solidFill>
                        <a:srgbClr val="6BB1C9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6BB1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BED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251640" y="0"/>
            <a:ext cx="86403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родители и дети оказались в трудной ситуации, столкнулись с кризисным периодом, нарушены детско-родительские отношения, когда дети не слушают, а родители не понимают своих детей, рекомендуем обратиться: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7" name="Table 2"/>
          <p:cNvGraphicFramePr/>
          <p:nvPr>
            <p:extLst>
              <p:ext uri="{D42A27DB-BD31-4B8C-83A1-F6EECF244321}">
                <p14:modId xmlns:p14="http://schemas.microsoft.com/office/powerpoint/2010/main" val="3936756292"/>
              </p:ext>
            </p:extLst>
          </p:nvPr>
        </p:nvGraphicFramePr>
        <p:xfrm>
          <a:off x="251640" y="1142280"/>
          <a:ext cx="8640720" cy="5469120"/>
        </p:xfrm>
        <a:graphic>
          <a:graphicData uri="http://schemas.openxmlformats.org/drawingml/2006/table">
            <a:tbl>
              <a:tblPr/>
              <a:tblGrid>
                <a:gridCol w="40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Единая общероссийская линия для детей и их родителей  (детский телефон доверия)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007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8-800-2000-122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721-19-21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722-07-38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работы круглосуточно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 экстренной психологической помощи (горячая линия для людей, попавших в тяжелые жизненные ситуации)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772-43-13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772-43-33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круглосуточно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доверия Центра диагностики и консультирования, специализирующихся в том числе на профилактику суицида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269-77-77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работы: пн-пт с 17:00 -09:00, 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сб., вс., праздничные дни круглосуточно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профилактического сопровождения «КОМПАС»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261-42-42,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261-44-95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Челябинск, 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u="sng" strike="noStrike" spc="-1">
                          <a:solidFill>
                            <a:srgbClr val="410082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ул. Переселенческий Пункт, д. 10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Общеобразовательное учреждение 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«Областной центр диагностики и консультирования»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260-91-51,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261-10-87,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260-92-81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Челябинск, 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Худякова, д. 20,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Челябинский областной центр социальной защиты. «Семья»Отделение социально-психологической реабилитации детей, находящихся в трудной жизненной ситуации.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72-07-80,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Челябинск,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u="sng" strike="noStrike" spc="-1" dirty="0">
                          <a:solidFill>
                            <a:srgbClr val="410082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ул. Жукова, 44Б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СО «Кризисный центр» города Челябинска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доверия для взрослых –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(351)735-51-61;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 экстренного реагирования для женщин с детьми, тел.: 8 (351)735-51-53 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Мира, д. 13,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Сталеваров, 9;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Советская, д. 36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(круглосуточно)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Ресурсный центр медиации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232-05-32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Сони Кривой, 45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Областная клиническая специализированная психоневрологическая больница №1.Детско-подростковый диспансер.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(3512) 262-67-93</a:t>
                      </a:r>
                      <a:endParaRPr lang="ru-RU" sz="11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Челябинск,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Кузнецова 2А, корпус 6 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этаж, первая дверь от арки).</a:t>
                      </a:r>
                      <a:endParaRPr lang="ru-RU" sz="11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0" marR="3060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 1"/>
          <p:cNvGraphicFramePr/>
          <p:nvPr>
            <p:extLst>
              <p:ext uri="{D42A27DB-BD31-4B8C-83A1-F6EECF244321}">
                <p14:modId xmlns:p14="http://schemas.microsoft.com/office/powerpoint/2010/main" val="3819800764"/>
              </p:ext>
            </p:extLst>
          </p:nvPr>
        </p:nvGraphicFramePr>
        <p:xfrm>
          <a:off x="72000" y="100800"/>
          <a:ext cx="9019440" cy="7752720"/>
        </p:xfrm>
        <a:graphic>
          <a:graphicData uri="http://schemas.openxmlformats.org/drawingml/2006/table">
            <a:tbl>
              <a:tblPr/>
              <a:tblGrid>
                <a:gridCol w="135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97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города Челябинска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Бесплатные услуги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услуги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СО «Социально -реабилитационный центр для несовершеннолетних»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психолого-педагогической, медицинской и социальной помощи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Медико-социальный кабинет при детских поликлиниках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психотерапевты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психологи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район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Верхоянская, 37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(351)-774-19-26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(351)-772-75-12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Калинина, 17 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(351)-791–54–24,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(351)-727-48-00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Горького, 28, </a:t>
                      </a:r>
                      <a:r>
                        <a:rPr lang="ru-RU" sz="10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№56, 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(351)-791–54–24,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(351)-727-48-00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Краснознаменная, д. 24, 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217-03-43 (доб. 313)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</a:t>
                      </a:r>
                      <a:r>
                        <a:rPr lang="ru-RU" sz="10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Кашириных, д. 130 Б, 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(351)-7351-85-998 (351) 219 -19 -10 (доб. 112)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Клиника «Дети Индиго»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Универ. набережная, 34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(351)-734-55-63;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8 919-344-53-04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Клиника «Формула жизни»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Каслинская, 19В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(351)-217-22-41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8 800 775-83-82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ДПЦ «Обыкновенное чудо»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Чайковского, 52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8 982-292-03-03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8 922-697-02-02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Курчатовский район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проспект, 30Б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(351)-742-19-25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(351)-741-84-83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40-лет Победы, 17А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(351)-794-84-70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Красного Урала, 1, 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48, 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 8 (351)-217–01–40 доб. 141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Клиника «Источник»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40-лет Победы, 11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(351)-778-88-87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Клиника«Парк Мед»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Краснопольский пр-т, 15Б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(351)-246-15-15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8 919-123-09-17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Семейная клиника «Эволюция души»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Аношкина, 8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8 922 750-61 43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8 922-744-10-03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8 922-750-61-44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 район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Шота Руставели, 15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(351)-251-47-14,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(351)- 8351-251-22-17,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Гагарина, д. 17,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(351)-253-14-17,  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(351)-253-14-18,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Гагарина, 16А,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(351)-729-95-10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Машиностроителей, 34,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(351)-700-94-10 (доб.504)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центр «Резонанс-Мед»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Машиностроителей, 16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8 922-747-97-67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детского и подросткового психолога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Могилевская, 53-55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8 982-358-75-03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Металлургический район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Трудовая, 35 А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(351)-736-12-62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Липецкая, 27,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 (351)-721-02-10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 № 2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50 лет ВЛКСМ, 3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 № 1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Дружбы, 2, 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(351)-214-28-88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Учебно-психолого консультативный центр  «Я богат и здоров»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Дружбы, 3, оф.1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8351 278-97-81</a:t>
                      </a:r>
                      <a:endParaRPr lang="ru-RU" sz="1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 «Радуга жизни»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Павелецкая, 8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8 963 466-89-51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8 908-570-81-29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Table 1"/>
          <p:cNvGraphicFramePr/>
          <p:nvPr>
            <p:extLst>
              <p:ext uri="{D42A27DB-BD31-4B8C-83A1-F6EECF244321}">
                <p14:modId xmlns:p14="http://schemas.microsoft.com/office/powerpoint/2010/main" val="3834377999"/>
              </p:ext>
            </p:extLst>
          </p:nvPr>
        </p:nvGraphicFramePr>
        <p:xfrm>
          <a:off x="323640" y="476640"/>
          <a:ext cx="8640720" cy="6107303"/>
        </p:xfrm>
        <a:graphic>
          <a:graphicData uri="http://schemas.openxmlformats.org/drawingml/2006/table">
            <a:tbl>
              <a:tblPr/>
              <a:tblGrid>
                <a:gridCol w="12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1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97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города Челябинска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Бесплатные услуги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услуги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СО «Социально -реабилитационный центр для несовершеннолетних»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психолого-педагогической, медицинской и социальной помощи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Медико-социальный кабинет при детских поликлиниках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психотерапевты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психологи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68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 район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Доватора, 22А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214–17–18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8–900–0208322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Орджоникидзе, д. 36,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предварительной записи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8 (351)-734 97 70)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Клиника «Бубновой»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Воровского, 59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8 905-838-40-92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 «Бентэн»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Курчатова, 5В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8351-750-47-67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0" marR="2196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Тракторозаводский район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Загорская, 53А,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Кудрявцева, 77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:  8 (351)-773 28 43,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(351)-772 24 73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Ловина, 18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(351)-775-50-64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Горького, 28,  каб. №53,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(351)-729 91 51 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(доб. 331, 329)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Многопрофильный медицинский центр «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Медеор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ул. Горького, 16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(351)-200-49-00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8 800 775-47-06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психологии и развития «Мельница»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Марченко, 22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8 901-245-08-71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район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Воровского, 15А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(351)-261-58-33, 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(351)-265-89-27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Коммуны, 125, каб. 25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(351)-214-77-73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265-25-53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Худякова, 25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 214-77-73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232-18-16</a:t>
                      </a:r>
                      <a:endParaRPr lang="ru-RU" sz="12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центр «Жаворонок»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Карла Маркса, 131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(351) 263-48-85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(351) 230-46-78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Ваш личный «психотерапевт»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Энтузиастов, 2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8351-776-94-79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8 919 338-55-65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 «Дом имени Отца»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Васенко,63,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209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8 950 735-62-83,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8 950 741 -27 -03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Семейная клиника «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Репрмед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Карла Либкнехта, 20А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тел.:8351 225-61-78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0" marR="313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274680"/>
            <a:ext cx="8228880" cy="21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Подростковый суицид – это умышленное лишение себя жизни, которое некоторые подростки совершают при попадании в тяжелые жизненные ситуации, когда собственная жизнь утрачивает для него смысл.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И это не столь желание умереть, сколько отчаянный крик о помощи: «ОБРАТИТЕ НА МЕНЯ ВНИМАНИЕ! ПОЙМИТЕ МЕНЯ!»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И крик -  это нам, ВЗРОСЛЫМ.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57200" y="2349000"/>
            <a:ext cx="822888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1" name="Picture 2"/>
          <p:cNvPicPr/>
          <p:nvPr/>
        </p:nvPicPr>
        <p:blipFill>
          <a:blip r:embed="rId2"/>
          <a:stretch/>
        </p:blipFill>
        <p:spPr>
          <a:xfrm>
            <a:off x="467640" y="2277000"/>
            <a:ext cx="8352360" cy="445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274680"/>
            <a:ext cx="822888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000000"/>
                </a:solidFill>
                <a:latin typeface="Times New Roman"/>
              </a:rPr>
              <a:t>Динамика развития суицидального поведения</a:t>
            </a:r>
            <a:r>
              <a:rPr lang="ru-RU" sz="40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79640" y="1600200"/>
            <a:ext cx="88563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8640" indent="-41076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Первая стадия – формирование суицидальных мыслей.</a:t>
            </a:r>
            <a:endParaRPr lang="ru-RU" sz="2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Вторая стадия – суицидальные замыслы.</a:t>
            </a:r>
            <a:endParaRPr lang="ru-RU" sz="28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Третья стадия – суицидальная попытка.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24" name="Picture 2"/>
          <p:cNvPicPr/>
          <p:nvPr/>
        </p:nvPicPr>
        <p:blipFill>
          <a:blip r:embed="rId2"/>
          <a:stretch/>
        </p:blipFill>
        <p:spPr>
          <a:xfrm>
            <a:off x="4461840" y="3861000"/>
            <a:ext cx="4681440" cy="2900520"/>
          </a:xfrm>
          <a:prstGeom prst="rect">
            <a:avLst/>
          </a:prstGeom>
          <a:ln>
            <a:noFill/>
          </a:ln>
        </p:spPr>
      </p:pic>
      <p:pic>
        <p:nvPicPr>
          <p:cNvPr id="125" name="Picture 4"/>
          <p:cNvPicPr/>
          <p:nvPr/>
        </p:nvPicPr>
        <p:blipFill>
          <a:blip r:embed="rId3"/>
          <a:stretch/>
        </p:blipFill>
        <p:spPr>
          <a:xfrm>
            <a:off x="755640" y="3911040"/>
            <a:ext cx="3311640" cy="280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67640" y="260640"/>
            <a:ext cx="821844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200" b="1" strike="noStrike" spc="-1" dirty="0">
                <a:solidFill>
                  <a:srgbClr val="000000"/>
                </a:solidFill>
                <a:latin typeface="Times New Roman"/>
              </a:rPr>
              <a:t>Виды суицидального поведения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07640" y="764640"/>
            <a:ext cx="8856360" cy="59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1599"/>
              </a:spcBef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lang="ru-RU" sz="8000" b="1" strike="noStrike" spc="-1" dirty="0">
                <a:solidFill>
                  <a:srgbClr val="000000"/>
                </a:solidFill>
                <a:latin typeface="Times New Roman"/>
              </a:rPr>
              <a:t>Все суициды делятся  на три группы:</a:t>
            </a:r>
            <a:endParaRPr lang="ru-RU" sz="8000" b="0" strike="noStrike" spc="-1" dirty="0">
              <a:latin typeface="Arial"/>
            </a:endParaRPr>
          </a:p>
          <a:p>
            <a:pPr marL="548640" indent="-410760" algn="ctr">
              <a:lnSpc>
                <a:spcPct val="100000"/>
              </a:lnSpc>
              <a:spcBef>
                <a:spcPts val="1599"/>
              </a:spcBef>
              <a:buClr>
                <a:srgbClr val="F9F9F9"/>
              </a:buClr>
              <a:buSzPct val="65000"/>
              <a:buFont typeface="Wingdings 2" charset="2"/>
              <a:buChar char=""/>
            </a:pPr>
            <a:r>
              <a:rPr lang="ru-RU" sz="8000" b="0" strike="noStrike" spc="-1" dirty="0">
                <a:solidFill>
                  <a:srgbClr val="000000"/>
                </a:solidFill>
                <a:latin typeface="Times New Roman"/>
              </a:rPr>
              <a:t>- истинные; - аффективные (скрытые); - демонстративные</a:t>
            </a:r>
            <a:r>
              <a:rPr lang="ru-RU" sz="80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8000" b="0" strike="noStrike" spc="-1" dirty="0" smtClean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599"/>
              </a:spcBef>
            </a:pPr>
            <a:r>
              <a:rPr lang="ru-RU" sz="64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Демонстративное </a:t>
            </a:r>
            <a:r>
              <a:rPr lang="ru-RU" sz="6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поведение: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0760" algn="just">
              <a:lnSpc>
                <a:spcPct val="100000"/>
              </a:lnSpc>
              <a:spcBef>
                <a:spcPts val="1440"/>
              </a:spcBef>
              <a:buClr>
                <a:srgbClr val="F9F9F9"/>
              </a:buClr>
              <a:buSzPct val="65000"/>
              <a:buFont typeface="Wingdings 2" charset="2"/>
              <a:buChar char=""/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подростка обратить внимание на себя и свои проблемы, показать как ему трудно справляться с жизненными ситуациями. 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440"/>
              </a:spcBef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своего рода просьба о помощи. 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440"/>
              </a:spcBef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Демонстративные суицидальные действия совершаются не с целью причинить себе реальный вред или лишить себя жизни, а с целью напугать окружающих, заставить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440"/>
              </a:spcBef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задуматься над проблемами подростка, «осознать» свое несправедливое отношение к нему. 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440"/>
              </a:spcBef>
            </a:pPr>
            <a:r>
              <a:rPr lang="ru-RU" sz="6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Способы: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0760" algn="just">
              <a:lnSpc>
                <a:spcPct val="100000"/>
              </a:lnSpc>
              <a:spcBef>
                <a:spcPts val="1440"/>
              </a:spcBef>
              <a:buClr>
                <a:srgbClr val="F9F9F9"/>
              </a:buClr>
              <a:buSzPct val="65000"/>
              <a:buFont typeface="Wingdings 2" charset="2"/>
              <a:buChar char=""/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порезы вен;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0760" algn="just">
              <a:lnSpc>
                <a:spcPct val="100000"/>
              </a:lnSpc>
              <a:spcBef>
                <a:spcPts val="1440"/>
              </a:spcBef>
              <a:buClr>
                <a:srgbClr val="F9F9F9"/>
              </a:buClr>
              <a:buSzPct val="65000"/>
              <a:buFont typeface="Wingdings 2" charset="2"/>
              <a:buChar char=""/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 неядовитыми лекарствами, 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0760" algn="just">
              <a:lnSpc>
                <a:spcPct val="100000"/>
              </a:lnSpc>
              <a:spcBef>
                <a:spcPts val="1440"/>
              </a:spcBef>
              <a:buClr>
                <a:srgbClr val="F9F9F9"/>
              </a:buClr>
              <a:buSzPct val="65000"/>
              <a:buFont typeface="Wingdings 2" charset="2"/>
              <a:buChar char=""/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повешения;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0760" algn="just">
              <a:lnSpc>
                <a:spcPct val="100000"/>
              </a:lnSpc>
              <a:spcBef>
                <a:spcPts val="1440"/>
              </a:spcBef>
              <a:buClr>
                <a:srgbClr val="F9F9F9"/>
              </a:buClr>
              <a:buSzPct val="65000"/>
              <a:buFont typeface="Wingdings 2" charset="2"/>
              <a:buChar char=""/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или угроза  попытки прыжка с 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440"/>
              </a:spcBef>
            </a:pPr>
            <a:r>
              <a:rPr lang="ru-RU" sz="6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высотного здания.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5695740" y="4953600"/>
            <a:ext cx="1754280" cy="1859760"/>
          </a:xfrm>
          <a:prstGeom prst="rect">
            <a:avLst/>
          </a:prstGeom>
          <a:ln>
            <a:noFill/>
          </a:ln>
        </p:spPr>
      </p:pic>
      <p:pic>
        <p:nvPicPr>
          <p:cNvPr id="129" name="Picture 3"/>
          <p:cNvPicPr/>
          <p:nvPr/>
        </p:nvPicPr>
        <p:blipFill>
          <a:blip r:embed="rId3"/>
          <a:stretch/>
        </p:blipFill>
        <p:spPr>
          <a:xfrm>
            <a:off x="6752880" y="4045140"/>
            <a:ext cx="2391120" cy="1594080"/>
          </a:xfrm>
          <a:prstGeom prst="rect">
            <a:avLst/>
          </a:prstGeom>
          <a:ln>
            <a:noFill/>
          </a:ln>
        </p:spPr>
      </p:pic>
      <p:pic>
        <p:nvPicPr>
          <p:cNvPr id="130" name="Picture 4"/>
          <p:cNvPicPr/>
          <p:nvPr/>
        </p:nvPicPr>
        <p:blipFill>
          <a:blip r:embed="rId4"/>
          <a:stretch/>
        </p:blipFill>
        <p:spPr>
          <a:xfrm>
            <a:off x="4576860" y="4139820"/>
            <a:ext cx="1799640" cy="149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23640" y="260640"/>
            <a:ext cx="8362440" cy="640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marL="548640" indent="-410760" algn="ctr">
              <a:lnSpc>
                <a:spcPct val="100000"/>
              </a:lnSpc>
              <a:spcBef>
                <a:spcPts val="799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</a:rPr>
              <a:t>Аффективное суицидальное поведение</a:t>
            </a:r>
            <a:endParaRPr lang="ru-RU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Суицидальные действия, совершенные  под влиянием ярких эмоций относятся к аффективному типу.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В таких случаях подросток действует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импульсивно, не имея четкого плана своих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действий.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Как правило, сильные негативные эмоции: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- обида, гнев, злоба;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Способы: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 - повешение,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- отравление токсичными и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сильнодействующими препаратами,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- прыжок с высоты.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132" name="Picture 3"/>
          <p:cNvPicPr/>
          <p:nvPr/>
        </p:nvPicPr>
        <p:blipFill>
          <a:blip r:embed="rId2"/>
          <a:stretch/>
        </p:blipFill>
        <p:spPr>
          <a:xfrm>
            <a:off x="6435360" y="2061000"/>
            <a:ext cx="2384280" cy="1943640"/>
          </a:xfrm>
          <a:prstGeom prst="rect">
            <a:avLst/>
          </a:prstGeom>
          <a:ln>
            <a:noFill/>
          </a:ln>
        </p:spPr>
      </p:pic>
      <p:pic>
        <p:nvPicPr>
          <p:cNvPr id="133" name="Picture 4"/>
          <p:cNvPicPr/>
          <p:nvPr/>
        </p:nvPicPr>
        <p:blipFill>
          <a:blip r:embed="rId3"/>
          <a:stretch/>
        </p:blipFill>
        <p:spPr>
          <a:xfrm>
            <a:off x="6110280" y="4397400"/>
            <a:ext cx="2709360" cy="234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23640" y="404640"/>
            <a:ext cx="8640360" cy="65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37160" algn="just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</a:rPr>
              <a:t>Истинное суицидальное поведение</a:t>
            </a:r>
            <a:endParaRPr lang="ru-RU" sz="4000" b="0" strike="noStrike" spc="-1" dirty="0">
              <a:latin typeface="Arial"/>
            </a:endParaRPr>
          </a:p>
          <a:p>
            <a:pPr marL="1371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Истинное суицидальное поведение характеризуется продуманным планом действий. 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готовится к 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совершению суицидального 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</a:t>
            </a:r>
          </a:p>
          <a:p>
            <a:pPr marL="1371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Оставляет записки.</a:t>
            </a:r>
          </a:p>
          <a:p>
            <a:pPr marL="1371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истинном суицидальном 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поведении чаще прибегают к 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повешению или к прыжкам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высоты.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6228360" y="2026440"/>
            <a:ext cx="2745000" cy="462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</a:rPr>
              <a:t>Способы совершения</a:t>
            </a:r>
            <a:endParaRPr lang="ru-RU" sz="3600" b="0" strike="noStrike" spc="-1">
              <a:latin typeface="Arial"/>
            </a:endParaRPr>
          </a:p>
        </p:txBody>
      </p:sp>
      <p:graphicFrame>
        <p:nvGraphicFramePr>
          <p:cNvPr id="137" name="Table 2"/>
          <p:cNvGraphicFramePr/>
          <p:nvPr>
            <p:extLst>
              <p:ext uri="{D42A27DB-BD31-4B8C-83A1-F6EECF244321}">
                <p14:modId xmlns:p14="http://schemas.microsoft.com/office/powerpoint/2010/main" val="1350052636"/>
              </p:ext>
            </p:extLst>
          </p:nvPr>
        </p:nvGraphicFramePr>
        <p:xfrm>
          <a:off x="251640" y="1387440"/>
          <a:ext cx="8640720" cy="4707600"/>
        </p:xfrm>
        <a:graphic>
          <a:graphicData uri="http://schemas.openxmlformats.org/drawingml/2006/table">
            <a:tbl>
              <a:tblPr/>
              <a:tblGrid>
                <a:gridCol w="389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800"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Суицид 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Попытка суицида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Падение  с высоты</a:t>
                      </a:r>
                      <a:endParaRPr lang="ru-RU" sz="2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Удушение  (повешание)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Отравление  медиц. препаратами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Порезы  предплечья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Демонстративное  поведение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Железнодорожные пути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0" marR="34920">
                    <a:lnL w="9360">
                      <a:solidFill>
                        <a:srgbClr val="4A8295"/>
                      </a:solidFill>
                    </a:lnL>
                    <a:lnR w="9360">
                      <a:solidFill>
                        <a:srgbClr val="4A8295"/>
                      </a:solidFill>
                    </a:lnR>
                    <a:lnT w="9360">
                      <a:solidFill>
                        <a:srgbClr val="4A8295"/>
                      </a:solidFill>
                    </a:lnT>
                    <a:lnB w="9360">
                      <a:solidFill>
                        <a:srgbClr val="4A8295"/>
                      </a:solidFill>
                    </a:lnB>
                    <a:solidFill>
                      <a:srgbClr val="F6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Характерные признаки суицидального поведения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57200" y="1340640"/>
            <a:ext cx="3682080" cy="48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Можно  разделить 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</a:rPr>
              <a:t>на 3 группы: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Arial"/>
              <a:buChar char="•"/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словесные,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Arial"/>
              <a:buChar char="•"/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поведенческие, </a:t>
            </a:r>
            <a:endParaRPr lang="ru-RU" sz="2600" b="0" strike="noStrike" spc="-1" dirty="0">
              <a:latin typeface="Arial"/>
            </a:endParaRPr>
          </a:p>
          <a:p>
            <a:pPr marL="548640" indent="-410760">
              <a:lnSpc>
                <a:spcPct val="100000"/>
              </a:lnSpc>
              <a:spcBef>
                <a:spcPts val="519"/>
              </a:spcBef>
              <a:buClr>
                <a:srgbClr val="F9F9F9"/>
              </a:buClr>
              <a:buSzPct val="65000"/>
              <a:buFont typeface="Arial"/>
              <a:buChar char="•"/>
            </a:pPr>
            <a:r>
              <a:rPr lang="ru-RU" sz="2600" b="1" strike="noStrike" spc="-1" dirty="0" err="1">
                <a:solidFill>
                  <a:srgbClr val="000000"/>
                </a:solidFill>
                <a:latin typeface="Times New Roman"/>
              </a:rPr>
              <a:t>ситуационные.</a:t>
            </a:r>
            <a:r>
              <a:rPr lang="ru-RU" sz="2600" b="1" strike="noStrike" spc="-1" dirty="0" err="1">
                <a:solidFill>
                  <a:srgbClr val="FFFFFF"/>
                </a:solidFill>
                <a:latin typeface="Times New Roman"/>
              </a:rPr>
              <a:t>е</a:t>
            </a:r>
            <a:r>
              <a:rPr lang="ru-RU" sz="2600" b="0" strike="noStrike" spc="-1" dirty="0">
                <a:solidFill>
                  <a:srgbClr val="FFFFFF"/>
                </a:solidFill>
                <a:latin typeface="Times New Roman"/>
              </a:rPr>
              <a:t>.</a:t>
            </a:r>
            <a:endParaRPr lang="ru-RU" sz="2600" b="0" strike="noStrike" spc="-1" dirty="0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" name="Picture 2"/>
          <p:cNvPicPr/>
          <p:nvPr/>
        </p:nvPicPr>
        <p:blipFill>
          <a:blip r:embed="rId2"/>
          <a:stretch/>
        </p:blipFill>
        <p:spPr>
          <a:xfrm>
            <a:off x="3996000" y="1484640"/>
            <a:ext cx="4751640" cy="539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565</TotalTime>
  <Words>1954</Words>
  <Application>Microsoft Office PowerPoint</Application>
  <PresentationFormat>Экран (4:3)</PresentationFormat>
  <Paragraphs>579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DejaVu Sans</vt:lpstr>
      <vt:lpstr>Symbol</vt:lpstr>
      <vt:lpstr>Tahoma</vt:lpstr>
      <vt:lpstr>Times New Roman</vt:lpstr>
      <vt:lpstr>Wingdings</vt:lpstr>
      <vt:lpstr>Wingdings 2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Суицид – это</dc:title>
  <dc:subject/>
  <dc:creator>1</dc:creator>
  <dc:description/>
  <cp:lastModifiedBy>User</cp:lastModifiedBy>
  <cp:revision>64</cp:revision>
  <cp:lastPrinted>2021-11-22T10:11:05Z</cp:lastPrinted>
  <dcterms:created xsi:type="dcterms:W3CDTF">2021-10-31T04:28:36Z</dcterms:created>
  <dcterms:modified xsi:type="dcterms:W3CDTF">2021-11-22T06:16:57Z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