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1" r:id="rId4"/>
    <p:sldId id="282" r:id="rId5"/>
    <p:sldId id="280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79" r:id="rId17"/>
    <p:sldId id="296" r:id="rId18"/>
    <p:sldId id="297" r:id="rId19"/>
    <p:sldId id="298" r:id="rId20"/>
    <p:sldId id="293" r:id="rId21"/>
    <p:sldId id="294" r:id="rId22"/>
    <p:sldId id="295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92D14"/>
    <a:srgbClr val="4D4D4D"/>
    <a:srgbClr val="35759D"/>
    <a:srgbClr val="35B19D"/>
    <a:srgbClr val="20A6C6"/>
    <a:srgbClr val="DEDEDE"/>
    <a:srgbClr val="0033CC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2536" autoAdjust="0"/>
    <p:restoredTop sz="95596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DD4FD9-DF07-4626-A7CA-F072072E7DA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B6A12-6B28-4E16-8C2D-02494AE7172C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0D581-F570-4CBA-8C16-9DDB3E5CE4F3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74455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0D581-F570-4CBA-8C16-9DDB3E5CE4F3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01718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0D581-F570-4CBA-8C16-9DDB3E5CE4F3}" type="slidenum">
              <a:rPr lang="en-US" altLang="ru-RU"/>
              <a:pPr/>
              <a:t>12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91267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0D581-F570-4CBA-8C16-9DDB3E5CE4F3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95610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0D581-F570-4CBA-8C16-9DDB3E5CE4F3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40054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0D581-F570-4CBA-8C16-9DDB3E5CE4F3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03138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FF309-324B-443C-9C2E-0690BCAED6CA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FF309-324B-443C-9C2E-0690BCAED6CA}" type="slidenum">
              <a:rPr lang="en-US" altLang="ru-RU"/>
              <a:pPr/>
              <a:t>17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02304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FF309-324B-443C-9C2E-0690BCAED6CA}" type="slidenum">
              <a:rPr lang="en-US" altLang="ru-RU"/>
              <a:pPr/>
              <a:t>18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34235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FF309-324B-443C-9C2E-0690BCAED6CA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07437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0D581-F570-4CBA-8C16-9DDB3E5CE4F3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FF309-324B-443C-9C2E-0690BCAED6CA}" type="slidenum">
              <a:rPr lang="en-US" altLang="ru-RU"/>
              <a:pPr/>
              <a:t>20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8324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FF309-324B-443C-9C2E-0690BCAED6CA}" type="slidenum">
              <a:rPr lang="en-US" altLang="ru-RU"/>
              <a:pPr/>
              <a:t>21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04966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FF309-324B-443C-9C2E-0690BCAED6CA}" type="slidenum">
              <a:rPr lang="en-US" altLang="ru-RU"/>
              <a:pPr/>
              <a:t>22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7838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0D581-F570-4CBA-8C16-9DDB3E5CE4F3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39331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0D581-F570-4CBA-8C16-9DDB3E5CE4F3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95513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0D581-F570-4CBA-8C16-9DDB3E5CE4F3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31415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0D581-F570-4CBA-8C16-9DDB3E5CE4F3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3170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0D581-F570-4CBA-8C16-9DDB3E5CE4F3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97866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0D581-F570-4CBA-8C16-9DDB3E5CE4F3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44572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0D581-F570-4CBA-8C16-9DDB3E5CE4F3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5914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485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596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72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9284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43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355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20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798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0840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9430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528" y="764704"/>
            <a:ext cx="4968552" cy="2088232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 i="1" dirty="0" smtClean="0">
                <a:solidFill>
                  <a:srgbClr val="002060"/>
                </a:solidFill>
              </a:rPr>
              <a:t>Профессиональное и эмоциональное выгорание</a:t>
            </a:r>
            <a:endParaRPr lang="ru-RU" alt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5250" y="2924944"/>
            <a:ext cx="4764782" cy="2952328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altLang="ru-RU" sz="2300" b="1" i="1" dirty="0" smtClean="0">
                <a:solidFill>
                  <a:srgbClr val="B92D14"/>
                </a:solidFill>
              </a:rPr>
              <a:t>Как поддержать себя в ресурсном состоянии</a:t>
            </a:r>
          </a:p>
          <a:p>
            <a:pPr algn="ctr">
              <a:lnSpc>
                <a:spcPct val="90000"/>
              </a:lnSpc>
            </a:pPr>
            <a:endParaRPr lang="ru-RU" altLang="ru-RU" sz="2300" dirty="0" smtClean="0"/>
          </a:p>
          <a:p>
            <a:pPr algn="ctr">
              <a:lnSpc>
                <a:spcPct val="90000"/>
              </a:lnSpc>
            </a:pPr>
            <a:endParaRPr lang="ru-RU" altLang="ru-RU" sz="2300" dirty="0"/>
          </a:p>
          <a:p>
            <a:pPr algn="ctr">
              <a:lnSpc>
                <a:spcPct val="90000"/>
              </a:lnSpc>
            </a:pPr>
            <a:endParaRPr lang="ru-RU" altLang="ru-RU" sz="2300" dirty="0" smtClean="0"/>
          </a:p>
          <a:p>
            <a:pPr algn="l">
              <a:lnSpc>
                <a:spcPct val="90000"/>
              </a:lnSpc>
            </a:pPr>
            <a:r>
              <a:rPr lang="ru-RU" altLang="ru-RU" sz="1500" i="1" dirty="0" err="1" smtClean="0">
                <a:solidFill>
                  <a:srgbClr val="002060"/>
                </a:solidFill>
              </a:rPr>
              <a:t>Ледкова</a:t>
            </a:r>
            <a:r>
              <a:rPr lang="ru-RU" altLang="ru-RU" sz="1500" i="1" dirty="0" smtClean="0">
                <a:solidFill>
                  <a:srgbClr val="002060"/>
                </a:solidFill>
              </a:rPr>
              <a:t> О. Ю. </a:t>
            </a:r>
          </a:p>
          <a:p>
            <a:pPr algn="l">
              <a:lnSpc>
                <a:spcPct val="90000"/>
              </a:lnSpc>
            </a:pPr>
            <a:r>
              <a:rPr lang="ru-RU" altLang="ru-RU" sz="1500" i="1" dirty="0" smtClean="0">
                <a:solidFill>
                  <a:srgbClr val="002060"/>
                </a:solidFill>
              </a:rPr>
              <a:t>Педагог-психолог МАОУ «СОШ №56 г. Челябинска»;</a:t>
            </a:r>
          </a:p>
          <a:p>
            <a:pPr algn="l">
              <a:lnSpc>
                <a:spcPct val="90000"/>
              </a:lnSpc>
            </a:pPr>
            <a:r>
              <a:rPr lang="ru-RU" altLang="ru-RU" sz="1500" i="1" dirty="0">
                <a:solidFill>
                  <a:srgbClr val="002060"/>
                </a:solidFill>
              </a:rPr>
              <a:t>Р</a:t>
            </a:r>
            <a:r>
              <a:rPr lang="ru-RU" altLang="ru-RU" sz="1500" i="1" dirty="0" smtClean="0">
                <a:solidFill>
                  <a:srgbClr val="002060"/>
                </a:solidFill>
              </a:rPr>
              <a:t>уководитель ГМО педагогов-психологов </a:t>
            </a:r>
          </a:p>
          <a:p>
            <a:pPr algn="l">
              <a:lnSpc>
                <a:spcPct val="90000"/>
              </a:lnSpc>
            </a:pPr>
            <a:r>
              <a:rPr lang="ru-RU" altLang="ru-RU" sz="1500" i="1" dirty="0" smtClean="0">
                <a:solidFill>
                  <a:srgbClr val="002060"/>
                </a:solidFill>
              </a:rPr>
              <a:t>ОО г. Челябинска</a:t>
            </a:r>
            <a:endParaRPr lang="ru-RU" altLang="ru-RU" sz="15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500" dirty="0" smtClean="0">
                <a:solidFill>
                  <a:schemeClr val="bg1"/>
                </a:solidFill>
              </a:rPr>
              <a:t>Техники </a:t>
            </a:r>
            <a:r>
              <a:rPr lang="ru-RU" altLang="ru-RU" sz="3500" dirty="0" err="1" smtClean="0">
                <a:solidFill>
                  <a:schemeClr val="bg1"/>
                </a:solidFill>
              </a:rPr>
              <a:t>саморегуляции</a:t>
            </a:r>
            <a:endParaRPr lang="ru-RU" altLang="ru-RU" sz="3500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3152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i="1" dirty="0" smtClean="0"/>
              <a:t>«</a:t>
            </a:r>
            <a:r>
              <a:rPr lang="ru-RU" sz="2000" b="1" i="1" dirty="0"/>
              <a:t>Ч</a:t>
            </a:r>
            <a:r>
              <a:rPr lang="ru-RU" sz="2000" b="1" i="1" dirty="0" smtClean="0"/>
              <a:t>ужой пиджак»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Техника основана на том, что порой мы не замечаем как «цепляем» эмоции других людей на себя. Например, подошел к вам раздраженный коллега, 5 минут с вами поговорил в эмоциональном раздражении, даже не важно, о чем вы говорили, и «надел» на вас «свой пиджак» раздражения. И бывает, вы и сами во время разговора, аккуратно «сняли» с него пиджак и пошли заниматься своими делами. Весь день «носите», даете «поносить» другим коллегам, а вечером еще домой мужу/жене «приносите».</a:t>
            </a:r>
          </a:p>
          <a:p>
            <a:pPr marL="0" indent="0" algn="just">
              <a:buNone/>
            </a:pPr>
            <a:endParaRPr lang="ru-RU" sz="16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То есть осознав деструктивную эмоцию, спросите себя «а мой ли это пиджак?» И если вы «сняли» его с чужих плеч- мысленно снимите его, уберите, это чужая вещь/состояние.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3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500" dirty="0" smtClean="0">
                <a:solidFill>
                  <a:schemeClr val="bg1"/>
                </a:solidFill>
              </a:rPr>
              <a:t>Техники </a:t>
            </a:r>
            <a:r>
              <a:rPr lang="ru-RU" altLang="ru-RU" sz="3500" dirty="0" err="1" smtClean="0">
                <a:solidFill>
                  <a:schemeClr val="bg1"/>
                </a:solidFill>
              </a:rPr>
              <a:t>саморегуляции</a:t>
            </a:r>
            <a:endParaRPr lang="ru-RU" altLang="ru-RU" sz="3500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3152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700" b="1" i="1" dirty="0" smtClean="0"/>
              <a:t>«Снизить важность события»</a:t>
            </a:r>
          </a:p>
          <a:p>
            <a:pPr marL="0" indent="0" algn="just">
              <a:buNone/>
            </a:pPr>
            <a:r>
              <a:rPr lang="ru-RU" sz="1700" dirty="0" smtClean="0">
                <a:solidFill>
                  <a:srgbClr val="002060"/>
                </a:solidFill>
              </a:rPr>
              <a:t>Насколько важно это событие в масштабе вашей жизни?</a:t>
            </a:r>
          </a:p>
          <a:p>
            <a:pPr marL="0" indent="0" algn="just">
              <a:buNone/>
            </a:pPr>
            <a:r>
              <a:rPr lang="ru-RU" sz="1700" dirty="0" smtClean="0">
                <a:solidFill>
                  <a:srgbClr val="002060"/>
                </a:solidFill>
              </a:rPr>
              <a:t>В масштабе ближайших 10 лет?</a:t>
            </a:r>
          </a:p>
          <a:p>
            <a:pPr marL="0" indent="0" algn="just">
              <a:buNone/>
            </a:pPr>
            <a:r>
              <a:rPr lang="ru-RU" sz="1700" dirty="0" smtClean="0">
                <a:solidFill>
                  <a:srgbClr val="002060"/>
                </a:solidFill>
              </a:rPr>
              <a:t>В масштабе года?</a:t>
            </a:r>
          </a:p>
          <a:p>
            <a:pPr marL="0" indent="0" algn="just">
              <a:buNone/>
            </a:pPr>
            <a:r>
              <a:rPr lang="ru-RU" sz="1700" dirty="0" smtClean="0">
                <a:solidFill>
                  <a:srgbClr val="002060"/>
                </a:solidFill>
              </a:rPr>
              <a:t>В масштабе этой недели?</a:t>
            </a:r>
          </a:p>
          <a:p>
            <a:pPr marL="0" indent="0" algn="just">
              <a:buNone/>
            </a:pPr>
            <a:r>
              <a:rPr lang="ru-RU" sz="1700" dirty="0" smtClean="0">
                <a:solidFill>
                  <a:srgbClr val="002060"/>
                </a:solidFill>
              </a:rPr>
              <a:t>Важно в масштабе недели – отлично, и эмоция должна соответствовать по интенсивности важности события недели, а не десятилетия.</a:t>
            </a:r>
          </a:p>
          <a:p>
            <a:pPr marL="0" indent="0" algn="just">
              <a:buNone/>
            </a:pPr>
            <a:r>
              <a:rPr lang="ru-RU" sz="1700" dirty="0" smtClean="0">
                <a:solidFill>
                  <a:srgbClr val="002060"/>
                </a:solidFill>
              </a:rPr>
              <a:t>Причиной напряжения (страха) является преувеличение значимости ожидаемого события и неприятностей, которые могут возникнуть в связи с этим событием. </a:t>
            </a:r>
          </a:p>
        </p:txBody>
      </p:sp>
    </p:spTree>
    <p:extLst>
      <p:ext uri="{BB962C8B-B14F-4D97-AF65-F5344CB8AC3E}">
        <p14:creationId xmlns:p14="http://schemas.microsoft.com/office/powerpoint/2010/main" xmlns="" val="4722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500" dirty="0" smtClean="0">
                <a:solidFill>
                  <a:schemeClr val="bg1"/>
                </a:solidFill>
              </a:rPr>
              <a:t>Техники </a:t>
            </a:r>
            <a:r>
              <a:rPr lang="ru-RU" altLang="ru-RU" sz="3500" dirty="0" err="1" smtClean="0">
                <a:solidFill>
                  <a:schemeClr val="bg1"/>
                </a:solidFill>
              </a:rPr>
              <a:t>саморегуляции</a:t>
            </a:r>
            <a:endParaRPr lang="ru-RU" altLang="ru-RU" sz="3500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127818"/>
            <a:ext cx="7315200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b="1" i="1" dirty="0" smtClean="0"/>
              <a:t>Техника «Масло или Вода»</a:t>
            </a:r>
          </a:p>
          <a:p>
            <a:pPr marL="0" indent="0" algn="ctr">
              <a:buNone/>
            </a:pPr>
            <a:endParaRPr lang="ru-RU" sz="2200" b="1" i="1" dirty="0"/>
          </a:p>
          <a:p>
            <a:pPr marL="0" indent="0" algn="ctr">
              <a:buNone/>
            </a:pPr>
            <a:endParaRPr lang="ru-RU" sz="2200" b="1" i="1" dirty="0" smtClean="0"/>
          </a:p>
          <a:p>
            <a:pPr marL="0" indent="0" algn="ctr">
              <a:buNone/>
            </a:pPr>
            <a:endParaRPr lang="ru-RU" sz="22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95536" y="1576434"/>
            <a:ext cx="8280920" cy="466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2200" b="1" i="1" dirty="0" smtClean="0">
                <a:solidFill>
                  <a:srgbClr val="B92D14"/>
                </a:solidFill>
              </a:rPr>
              <a:t> «Масло»</a:t>
            </a:r>
          </a:p>
          <a:p>
            <a:pPr marL="0" indent="0" algn="ctr">
              <a:buFontTx/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Что людям часто хочется сделать, сталкиваясь с чужой агрессией, и что на самом деле повышает её уровень, т. е. «подливать масло в огонь»</a:t>
            </a:r>
          </a:p>
          <a:p>
            <a:pPr marL="0" indent="0" algn="ctr">
              <a:buFontTx/>
              <a:buNone/>
            </a:pPr>
            <a:endParaRPr lang="ru-RU" sz="1600" b="1" i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rgbClr val="B92D14"/>
                </a:solidFill>
              </a:rPr>
              <a:t>Повышать свой тон в ответ;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rgbClr val="B92D14"/>
                </a:solidFill>
              </a:rPr>
              <a:t>Отрицать свою вину, возражать, говорить «нет»;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rgbClr val="B92D14"/>
                </a:solidFill>
              </a:rPr>
              <a:t>Говорить подчеркнуто сухим официальным тоном;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rgbClr val="B92D14"/>
                </a:solidFill>
              </a:rPr>
              <a:t>Использовать ответную агрессию «А вы сами то?!, сарказм.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600" b="1" i="1" dirty="0">
              <a:solidFill>
                <a:srgbClr val="B92D14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b="1" i="1" dirty="0" smtClean="0">
              <a:solidFill>
                <a:srgbClr val="B92D14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b="1" i="1" dirty="0" smtClean="0">
              <a:solidFill>
                <a:srgbClr val="B92D14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b="1" i="1" dirty="0">
              <a:solidFill>
                <a:srgbClr val="B92D14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b="1" i="1" dirty="0" smtClean="0">
              <a:solidFill>
                <a:srgbClr val="B92D14"/>
              </a:solidFill>
            </a:endParaRPr>
          </a:p>
          <a:p>
            <a:pPr marL="0" indent="0" algn="ctr">
              <a:buNone/>
            </a:pPr>
            <a:r>
              <a:rPr lang="ru-RU" sz="2200" b="1" i="1" dirty="0" smtClean="0">
                <a:solidFill>
                  <a:srgbClr val="B92D14"/>
                </a:solidFill>
              </a:rPr>
              <a:t>«Вода»</a:t>
            </a:r>
          </a:p>
          <a:p>
            <a:pPr marL="0" indent="0" algn="ctr"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Что имеет смысл делать, если вы действительно хотите снизить уровень чужой агрессии, т.е. «потушить пожар»</a:t>
            </a:r>
          </a:p>
          <a:p>
            <a:pPr marL="0" indent="0">
              <a:buNone/>
            </a:pPr>
            <a:endParaRPr lang="ru-RU" sz="1600" b="1" i="1" dirty="0" smtClean="0">
              <a:solidFill>
                <a:srgbClr val="B92D14"/>
              </a:solidFill>
            </a:endParaRPr>
          </a:p>
          <a:p>
            <a:pPr marL="0" indent="0">
              <a:buNone/>
            </a:pPr>
            <a:endParaRPr lang="ru-RU" sz="1600" b="1" i="1" dirty="0">
              <a:solidFill>
                <a:srgbClr val="B92D14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rgbClr val="B92D14"/>
                </a:solidFill>
              </a:rPr>
              <a:t>Дать выговориться 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rgbClr val="B92D14"/>
                </a:solidFill>
              </a:rPr>
              <a:t>Признать значимость проблемы;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rgbClr val="B92D14"/>
                </a:solidFill>
              </a:rPr>
              <a:t>Держать на контроле невербальную коммуникацию: спокойно разговаривать, сохраняя спокойную интонацию и жесты;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rgbClr val="B92D14"/>
                </a:solidFill>
              </a:rPr>
              <a:t>Проявить сочувствие;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600" b="1" i="1" dirty="0" smtClean="0">
              <a:solidFill>
                <a:srgbClr val="B92D14"/>
              </a:solidFill>
            </a:endParaRPr>
          </a:p>
          <a:p>
            <a:pPr marL="0" indent="0" algn="ctr">
              <a:buFontTx/>
              <a:buNone/>
            </a:pPr>
            <a:endParaRPr lang="ru-RU" sz="2200" b="1" i="1" dirty="0" smtClean="0"/>
          </a:p>
          <a:p>
            <a:pPr marL="0" indent="0" algn="ctr">
              <a:buFontTx/>
              <a:buNone/>
            </a:pPr>
            <a:endParaRPr lang="ru-RU" sz="2200" b="1" i="1" dirty="0" smtClean="0"/>
          </a:p>
          <a:p>
            <a:pPr marL="0" indent="0" algn="ctr">
              <a:buFontTx/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7878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500" dirty="0" smtClean="0">
                <a:solidFill>
                  <a:schemeClr val="bg1"/>
                </a:solidFill>
              </a:rPr>
              <a:t>Синдром выгорания</a:t>
            </a:r>
            <a:endParaRPr lang="ru-RU" altLang="ru-RU" sz="3500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196752"/>
            <a:ext cx="7315200" cy="46639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B92D14"/>
                </a:solidFill>
              </a:rPr>
              <a:t>Причины: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</a:rPr>
              <a:t>Монотонность работы;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</a:rPr>
              <a:t>Эмоциональные нагрузки;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</a:rPr>
              <a:t>Напряженность в профессиональной сфере;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</a:rPr>
              <a:t>Вкладывание  в работу больших личностных ресурсов при недостаточности признания и положительной оценки;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</a:rPr>
              <a:t>Отсутствие поддержки коллег;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</a:rPr>
              <a:t>Работа с немотивированными учениками, родителями;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</a:rPr>
              <a:t>Отсутствие условий для  обучения и профессионального самосовершенствования;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</a:rPr>
              <a:t>Строгая регламентация времени работы, особенно при нереальных сроках её выполнения;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b="1" i="1" dirty="0" smtClean="0"/>
          </a:p>
          <a:p>
            <a:pPr marL="0" indent="0" algn="ctr">
              <a:buNone/>
            </a:pPr>
            <a:endParaRPr lang="ru-RU" sz="2000" b="1" i="1" dirty="0"/>
          </a:p>
          <a:p>
            <a:pPr marL="0" indent="0" algn="ctr">
              <a:buNone/>
            </a:pPr>
            <a:endParaRPr lang="ru-RU" sz="2000" b="1" i="1" dirty="0" smtClean="0"/>
          </a:p>
          <a:p>
            <a:pPr marL="0" indent="0" algn="ctr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8256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sz="2900" dirty="0" smtClean="0">
                <a:solidFill>
                  <a:schemeClr val="bg1"/>
                </a:solidFill>
              </a:rPr>
              <a:t>Профилактика «синдрома выгорания</a:t>
            </a:r>
            <a:r>
              <a:rPr lang="ru-RU" altLang="ru-RU" sz="3000" dirty="0" smtClean="0">
                <a:solidFill>
                  <a:schemeClr val="bg1"/>
                </a:solidFill>
              </a:rPr>
              <a:t>»</a:t>
            </a:r>
            <a:endParaRPr lang="ru-RU" altLang="ru-RU" sz="3000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127818"/>
            <a:ext cx="7315200" cy="50374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Поддержание своего здоровья, соблюдение здорового режима сна и питания;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Позитивный настрой на других, на себя и на свою жизнь;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Социальная самореализация, наличие постоянного круга общения;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Культивирование разных интересов, наличие хобби, доставляющих радость;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Умение не спешить и давать себе достаточно времени для достижения позитивных  результатов в работе и жизни;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Обдуманные обстоятельства – стараться брать на себя ответственность не больше, чем можешь нести;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Объективная, адекватная самооценка.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200" b="1" i="1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sz="2200" b="1" i="1" dirty="0" smtClean="0"/>
          </a:p>
          <a:p>
            <a:pPr marL="0" indent="0" algn="ctr">
              <a:buNone/>
            </a:pPr>
            <a:endParaRPr lang="ru-RU" sz="2200" b="1" i="1" dirty="0"/>
          </a:p>
          <a:p>
            <a:pPr marL="0" indent="0" algn="ctr">
              <a:buNone/>
            </a:pPr>
            <a:endParaRPr lang="ru-RU" sz="2200" b="1" i="1" dirty="0" smtClean="0"/>
          </a:p>
          <a:p>
            <a:pPr marL="0" indent="0" algn="ctr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41095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500" dirty="0" smtClean="0">
                <a:solidFill>
                  <a:schemeClr val="bg1"/>
                </a:solidFill>
              </a:rPr>
              <a:t>Терапия выгорания</a:t>
            </a:r>
            <a:endParaRPr lang="ru-RU" altLang="ru-RU" sz="3500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127818"/>
            <a:ext cx="7109792" cy="5325518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b="1" i="1" dirty="0" smtClean="0">
                <a:solidFill>
                  <a:srgbClr val="002060"/>
                </a:solidFill>
              </a:rPr>
              <a:t>В целях направленной профилактики СЭВ</a:t>
            </a:r>
          </a:p>
          <a:p>
            <a:pPr marL="0" indent="0" algn="ctr">
              <a:buNone/>
            </a:pPr>
            <a:r>
              <a:rPr lang="ru-RU" sz="2200" b="1" i="1" dirty="0" smtClean="0">
                <a:solidFill>
                  <a:srgbClr val="002060"/>
                </a:solidFill>
              </a:rPr>
              <a:t>(синдрома эмоционального выгорания)</a:t>
            </a:r>
          </a:p>
          <a:p>
            <a:pPr marL="0" indent="0" algn="ctr">
              <a:buNone/>
            </a:pPr>
            <a:r>
              <a:rPr lang="ru-RU" sz="2200" b="1" i="1" dirty="0">
                <a:solidFill>
                  <a:srgbClr val="002060"/>
                </a:solidFill>
              </a:rPr>
              <a:t>с</a:t>
            </a:r>
            <a:r>
              <a:rPr lang="ru-RU" sz="2200" b="1" i="1" dirty="0" smtClean="0">
                <a:solidFill>
                  <a:srgbClr val="002060"/>
                </a:solidFill>
              </a:rPr>
              <a:t>ледует:</a:t>
            </a:r>
          </a:p>
          <a:p>
            <a:r>
              <a:rPr lang="ru-RU" sz="2000" b="1" i="1" dirty="0" smtClean="0">
                <a:solidFill>
                  <a:srgbClr val="B92D14"/>
                </a:solidFill>
              </a:rPr>
              <a:t>Стараться рассчитывать и обдуманно распределять свои нагрузки;</a:t>
            </a:r>
          </a:p>
          <a:p>
            <a:r>
              <a:rPr lang="ru-RU" sz="2000" b="1" i="1" dirty="0" smtClean="0">
                <a:solidFill>
                  <a:srgbClr val="B92D14"/>
                </a:solidFill>
              </a:rPr>
              <a:t>Эффективно переключаться с одного вида деятельности на другой;</a:t>
            </a:r>
          </a:p>
          <a:p>
            <a:r>
              <a:rPr lang="ru-RU" sz="2000" b="1" i="1" dirty="0" smtClean="0">
                <a:solidFill>
                  <a:srgbClr val="B92D14"/>
                </a:solidFill>
              </a:rPr>
              <a:t>Проще относиться к конфликтам на работе и в семье «заземлять» стрессовые ситуации;</a:t>
            </a:r>
          </a:p>
          <a:p>
            <a:r>
              <a:rPr lang="ru-RU" sz="2000" b="1" i="1" dirty="0" smtClean="0">
                <a:solidFill>
                  <a:srgbClr val="B92D14"/>
                </a:solidFill>
              </a:rPr>
              <a:t>Если нужно, попросить о помощи и смелее принять её;</a:t>
            </a:r>
          </a:p>
          <a:p>
            <a:r>
              <a:rPr lang="ru-RU" sz="2000" b="1" i="1" dirty="0" smtClean="0">
                <a:solidFill>
                  <a:srgbClr val="B92D14"/>
                </a:solidFill>
              </a:rPr>
              <a:t>Не пытаться быть лучшим всегда и во всем (мы все люди и имеем право на ошибку и на возможность её исправить).</a:t>
            </a:r>
          </a:p>
          <a:p>
            <a:pPr marL="0" indent="0">
              <a:buNone/>
            </a:pPr>
            <a:endParaRPr lang="ru-RU" sz="2000" b="1" i="1" dirty="0" smtClean="0">
              <a:solidFill>
                <a:srgbClr val="B92D14"/>
              </a:solidFill>
            </a:endParaRPr>
          </a:p>
          <a:p>
            <a:endParaRPr lang="ru-RU" sz="2000" b="1" i="1" dirty="0" smtClean="0">
              <a:solidFill>
                <a:srgbClr val="B92D14"/>
              </a:solidFill>
            </a:endParaRPr>
          </a:p>
          <a:p>
            <a:endParaRPr lang="ru-RU" sz="2000" b="1" i="1" dirty="0" smtClean="0">
              <a:solidFill>
                <a:srgbClr val="B92D14"/>
              </a:solidFill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B92D14"/>
                </a:solidFill>
              </a:rPr>
              <a:t> </a:t>
            </a:r>
          </a:p>
          <a:p>
            <a:pPr marL="0" indent="0" algn="ctr">
              <a:buNone/>
            </a:pPr>
            <a:endParaRPr lang="ru-RU" sz="2200" b="1" i="1" dirty="0"/>
          </a:p>
          <a:p>
            <a:pPr marL="0" indent="0" algn="ctr">
              <a:buNone/>
            </a:pPr>
            <a:endParaRPr lang="ru-RU" sz="2200" b="1" i="1" dirty="0" smtClean="0"/>
          </a:p>
          <a:p>
            <a:pPr marL="0" indent="0" algn="ctr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3829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altLang="ru-RU" sz="2200" b="1" i="1" dirty="0" smtClean="0">
                <a:solidFill>
                  <a:srgbClr val="B92D14"/>
                </a:solidFill>
              </a:rPr>
              <a:t>Профессиональное развитие и самосовершенствование</a:t>
            </a:r>
            <a:endParaRPr lang="en-US" altLang="ru-RU" sz="2200" b="1" i="1" dirty="0">
              <a:solidFill>
                <a:srgbClr val="B92D1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480" y="1630363"/>
            <a:ext cx="7033984" cy="4267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ko-KR" sz="18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Обмен профессиональной информацией с представителями разных профессиональных разных сообществ, что даёт ощущение более широкого мира, нежели тот, который существует внутри отдельного коллектива, для этого существуют различные способы </a:t>
            </a:r>
            <a:r>
              <a:rPr lang="ru-RU" altLang="ko-KR" sz="18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– </a:t>
            </a:r>
            <a:r>
              <a:rPr lang="ru-RU" altLang="ko-KR" sz="18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курсы повышения квалификации, </a:t>
            </a:r>
            <a:endParaRPr lang="ru-RU" altLang="ko-KR" sz="1800" dirty="0" smtClean="0">
              <a:solidFill>
                <a:srgbClr val="002060"/>
              </a:solidFill>
              <a:latin typeface="Verdana" panose="020B0604030504040204" pitchFamily="34" charset="0"/>
              <a:ea typeface="굴림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ru-RU" altLang="ko-KR" sz="18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    конференции</a:t>
            </a:r>
            <a:r>
              <a:rPr lang="ru-RU" altLang="ko-KR" sz="18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, семинары, </a:t>
            </a:r>
            <a:endParaRPr lang="ru-RU" altLang="ko-KR" sz="1800" dirty="0" smtClean="0">
              <a:solidFill>
                <a:srgbClr val="002060"/>
              </a:solidFill>
              <a:latin typeface="Verdana" panose="020B0604030504040204" pitchFamily="34" charset="0"/>
              <a:ea typeface="굴림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ru-RU" altLang="ko-KR" sz="18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    </a:t>
            </a:r>
            <a:r>
              <a:rPr lang="ru-RU" altLang="ko-KR" sz="1800" dirty="0" err="1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вебинары</a:t>
            </a:r>
            <a:r>
              <a:rPr lang="ru-RU" altLang="ko-KR" sz="18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, открытые </a:t>
            </a:r>
          </a:p>
          <a:p>
            <a:pPr>
              <a:lnSpc>
                <a:spcPct val="150000"/>
              </a:lnSpc>
              <a:buNone/>
            </a:pPr>
            <a:r>
              <a:rPr lang="ru-RU" altLang="ko-KR" sz="18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    лекции и др.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endParaRPr lang="en-US" altLang="ru-RU" sz="1800" dirty="0">
              <a:solidFill>
                <a:srgbClr val="4D4D4D"/>
              </a:solidFill>
            </a:endParaRPr>
          </a:p>
        </p:txBody>
      </p:sp>
      <p:pic>
        <p:nvPicPr>
          <p:cNvPr id="7171" name="Picture 3" descr="C:\Users\User\Desktop\et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5306" y="4214818"/>
            <a:ext cx="365246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altLang="ru-RU" sz="2500" dirty="0" smtClean="0">
                <a:solidFill>
                  <a:srgbClr val="B92D14"/>
                </a:solidFill>
              </a:rPr>
              <a:t>Эмоциональное общение</a:t>
            </a:r>
            <a:endParaRPr lang="en-US" altLang="ru-RU" sz="2500" dirty="0">
              <a:solidFill>
                <a:srgbClr val="B92D1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57298"/>
            <a:ext cx="6695256" cy="454026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altLang="ko-KR" sz="20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Когда человек анализирует свои чувства и делится ими с другими, вероятность эмоционального выгорания значительно снижается или процесс этот оказывается не столь выраженным. </a:t>
            </a:r>
            <a:endParaRPr lang="en-US" altLang="ru-RU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altLang="ru-RU" sz="2000" dirty="0">
              <a:solidFill>
                <a:srgbClr val="4D4D4D"/>
              </a:solidFill>
            </a:endParaRPr>
          </a:p>
        </p:txBody>
      </p:sp>
      <p:pic>
        <p:nvPicPr>
          <p:cNvPr id="5124" name="Picture 4" descr="C:\Users\User\Desktop\test_na_simpatiju.x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714752"/>
            <a:ext cx="4000528" cy="2664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28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57167"/>
            <a:ext cx="6934200" cy="785817"/>
          </a:xfrm>
        </p:spPr>
        <p:txBody>
          <a:bodyPr/>
          <a:lstStyle/>
          <a:p>
            <a:pPr algn="ctr"/>
            <a:r>
              <a:rPr lang="ru-RU" altLang="ru-RU" sz="2500" dirty="0" smtClean="0">
                <a:solidFill>
                  <a:srgbClr val="B92D14"/>
                </a:solidFill>
              </a:rPr>
              <a:t>Тайм-менеджмент</a:t>
            </a:r>
            <a:endParaRPr lang="en-US" altLang="ru-RU" sz="2500" dirty="0">
              <a:solidFill>
                <a:srgbClr val="B92D1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85860"/>
            <a:ext cx="6695256" cy="461170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altLang="ko-KR" sz="20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Определение краткосрочных и долгосрочных целей;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Взятие «тайм-аутов» (отдых от работы);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Овладение умениями и </a:t>
            </a:r>
            <a:r>
              <a:rPr lang="ru-RU" alt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навыками</a:t>
            </a:r>
          </a:p>
          <a:p>
            <a:pPr algn="just">
              <a:buNone/>
            </a:pPr>
            <a:r>
              <a:rPr lang="ru-RU" altLang="ru-RU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саморегуляции</a:t>
            </a:r>
            <a:r>
              <a:rPr lang="ru-RU" alt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 </a:t>
            </a:r>
            <a:r>
              <a:rPr lang="ru-RU" alt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(релаксация, </a:t>
            </a:r>
            <a:endParaRPr lang="ru-RU" altLang="ru-RU" sz="2000" dirty="0" smtClean="0">
              <a:solidFill>
                <a:srgbClr val="002060"/>
              </a:solidFill>
              <a:latin typeface="Verdana" panose="020B0604030504040204" pitchFamily="34" charset="0"/>
              <a:ea typeface="굴림" charset="-127"/>
            </a:endParaRPr>
          </a:p>
          <a:p>
            <a:pPr algn="just"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с</a:t>
            </a:r>
            <a:r>
              <a:rPr lang="ru-RU" alt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мена видов деятельности, </a:t>
            </a:r>
          </a:p>
          <a:p>
            <a:pPr algn="just"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внутреннее </a:t>
            </a:r>
            <a:r>
              <a:rPr lang="ru-RU" alt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осмысление </a:t>
            </a:r>
            <a:endParaRPr lang="ru-RU" altLang="ru-RU" sz="2000" dirty="0" smtClean="0">
              <a:solidFill>
                <a:srgbClr val="002060"/>
              </a:solidFill>
              <a:latin typeface="Verdana" panose="020B0604030504040204" pitchFamily="34" charset="0"/>
              <a:ea typeface="굴림" charset="-127"/>
            </a:endParaRPr>
          </a:p>
          <a:p>
            <a:pPr algn="just"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п</a:t>
            </a:r>
            <a:r>
              <a:rPr lang="ru-RU" alt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рофессиональной</a:t>
            </a:r>
          </a:p>
          <a:p>
            <a:pPr algn="just"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деятельности </a:t>
            </a:r>
            <a:r>
              <a:rPr lang="ru-RU" alt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и т.д.)</a:t>
            </a:r>
            <a:endParaRPr lang="en-US" altLang="ru-RU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altLang="ru-RU" sz="2000" dirty="0">
              <a:solidFill>
                <a:srgbClr val="4D4D4D"/>
              </a:solidFill>
            </a:endParaRPr>
          </a:p>
        </p:txBody>
      </p:sp>
      <p:pic>
        <p:nvPicPr>
          <p:cNvPr id="6147" name="Picture 3" descr="C:\Users\User\Desktop\4617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0466" y="3571876"/>
            <a:ext cx="3853533" cy="3049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063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altLang="ru-RU" sz="2500" dirty="0" smtClean="0">
                <a:solidFill>
                  <a:srgbClr val="B92D14"/>
                </a:solidFill>
              </a:rPr>
              <a:t>Эффективная позиция в общении</a:t>
            </a:r>
            <a:endParaRPr lang="en-US" altLang="ru-RU" sz="2500" dirty="0">
              <a:solidFill>
                <a:srgbClr val="B92D14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4086599"/>
              </p:ext>
            </p:extLst>
          </p:nvPr>
        </p:nvGraphicFramePr>
        <p:xfrm>
          <a:off x="2627784" y="2060848"/>
          <a:ext cx="542426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132">
                  <a:extLst>
                    <a:ext uri="{9D8B030D-6E8A-4147-A177-3AD203B41FA5}">
                      <a16:colId xmlns:a16="http://schemas.microsoft.com/office/drawing/2014/main" xmlns="" val="2599974342"/>
                    </a:ext>
                  </a:extLst>
                </a:gridCol>
                <a:gridCol w="2712132">
                  <a:extLst>
                    <a:ext uri="{9D8B030D-6E8A-4147-A177-3AD203B41FA5}">
                      <a16:colId xmlns:a16="http://schemas.microsoft.com/office/drawing/2014/main" xmlns="" val="911056413"/>
                    </a:ext>
                  </a:extLst>
                </a:gridCol>
              </a:tblGrid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Конфронтация 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«Я+» - «Ты –»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i="0" dirty="0" smtClean="0">
                          <a:solidFill>
                            <a:srgbClr val="B92D14"/>
                          </a:solidFill>
                        </a:rPr>
                        <a:t>Сотрудничество </a:t>
                      </a:r>
                    </a:p>
                    <a:p>
                      <a:pPr algn="ctr"/>
                      <a:endParaRPr lang="ru-RU" sz="2200" i="0" dirty="0" smtClean="0">
                        <a:solidFill>
                          <a:srgbClr val="B92D14"/>
                        </a:solidFill>
                      </a:endParaRPr>
                    </a:p>
                    <a:p>
                      <a:pPr algn="ctr"/>
                      <a:endParaRPr lang="ru-RU" sz="2200" i="0" dirty="0" smtClean="0">
                        <a:solidFill>
                          <a:srgbClr val="B92D14"/>
                        </a:solidFill>
                      </a:endParaRPr>
                    </a:p>
                    <a:p>
                      <a:pPr algn="ctr"/>
                      <a:r>
                        <a:rPr lang="ru-RU" sz="2200" i="0" dirty="0" smtClean="0">
                          <a:solidFill>
                            <a:srgbClr val="B92D14"/>
                          </a:solidFill>
                        </a:rPr>
                        <a:t>«Я+» - «Ты+»</a:t>
                      </a:r>
                    </a:p>
                    <a:p>
                      <a:pPr algn="ctr"/>
                      <a:r>
                        <a:rPr lang="ru-RU" i="0" dirty="0" smtClean="0">
                          <a:solidFill>
                            <a:srgbClr val="B92D14"/>
                          </a:solidFill>
                        </a:rPr>
                        <a:t> </a:t>
                      </a:r>
                      <a:endParaRPr lang="ru-RU" i="0" dirty="0">
                        <a:solidFill>
                          <a:srgbClr val="B92D1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6733137"/>
                  </a:ext>
                </a:extLst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Избегание</a:t>
                      </a:r>
                    </a:p>
                    <a:p>
                      <a:pPr algn="ctr"/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«Я-» - «Ты –»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Приспособление</a:t>
                      </a:r>
                    </a:p>
                    <a:p>
                      <a:pPr algn="ctr"/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«Я-» - «Ты +»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3699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541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sz="3000" dirty="0" smtClean="0">
                <a:solidFill>
                  <a:schemeClr val="bg1"/>
                </a:solidFill>
              </a:rPr>
              <a:t>Эмоциональное выгорание</a:t>
            </a:r>
            <a:endParaRPr lang="ru-RU" altLang="ru-RU" sz="3000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315200" cy="41910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ko-KR" sz="18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Это синдром, </a:t>
            </a:r>
            <a:r>
              <a:rPr lang="ru-RU" altLang="ko-KR" sz="18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развивающий на фоне хронического стресса и ведущий к истощению эмоционально-энергетических и личностных ресурсов.</a:t>
            </a:r>
          </a:p>
          <a:p>
            <a:pPr algn="just">
              <a:lnSpc>
                <a:spcPct val="80000"/>
              </a:lnSpc>
            </a:pPr>
            <a:endParaRPr lang="ru-RU" altLang="ko-KR" sz="1800" dirty="0" smtClean="0">
              <a:solidFill>
                <a:srgbClr val="002060"/>
              </a:solidFill>
              <a:latin typeface="Verdana" panose="020B0604030504040204" pitchFamily="34" charset="0"/>
              <a:ea typeface="굴림" charset="-127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8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СЭВ </a:t>
            </a:r>
            <a:r>
              <a:rPr lang="ru-RU" altLang="ru-RU" sz="18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– про процесс постепенной утраты эмоциональной когнитивной (познавательной) и физической энергии, проявляющийся в симптомах эмоционального умственного истощения, физического утомления, личной отстраненности и снижения удовлетворения исполнением работы</a:t>
            </a:r>
            <a:r>
              <a:rPr lang="ru-RU" altLang="ru-RU" sz="18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2000" dirty="0" smtClean="0">
                <a:latin typeface="Verdana" panose="020B0604030504040204" pitchFamily="34" charset="0"/>
                <a:ea typeface="굴림" charset="-127"/>
              </a:rPr>
              <a:t> </a:t>
            </a:r>
            <a:endParaRPr lang="ru-RU" altLang="ru-RU" sz="2000" dirty="0"/>
          </a:p>
        </p:txBody>
      </p:sp>
      <p:pic>
        <p:nvPicPr>
          <p:cNvPr id="1026" name="Picture 2" descr="C:\Users\User\Desktop\1593466292_sposoby-borby-po-stressom-s-pomoschju-narodnyh-sredst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189790"/>
            <a:ext cx="3571900" cy="2382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altLang="ru-RU" sz="2000" b="1" dirty="0" smtClean="0">
                <a:solidFill>
                  <a:srgbClr val="B92D14"/>
                </a:solidFill>
              </a:rPr>
              <a:t>Личностные ресурсы, обеспечивающие профессиональное саморазвитие</a:t>
            </a:r>
            <a:endParaRPr lang="en-US" altLang="ru-RU" sz="2000" b="1" dirty="0">
              <a:solidFill>
                <a:srgbClr val="B92D1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7744" y="1630363"/>
            <a:ext cx="6264696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1900" dirty="0" smtClean="0">
                <a:solidFill>
                  <a:srgbClr val="00206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Открытость новому опыту, способность к самопознанию и самоопределению;</a:t>
            </a:r>
          </a:p>
          <a:p>
            <a:pPr>
              <a:lnSpc>
                <a:spcPct val="80000"/>
              </a:lnSpc>
            </a:pPr>
            <a:endParaRPr lang="ru-RU" altLang="ko-KR" sz="1900" dirty="0" smtClean="0">
              <a:solidFill>
                <a:srgbClr val="00206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ответственности за свою жизнь и профессиональную карьеру;</a:t>
            </a:r>
          </a:p>
          <a:p>
            <a:pPr>
              <a:lnSpc>
                <a:spcPct val="80000"/>
              </a:lnSpc>
            </a:pPr>
            <a:endParaRPr lang="ru-RU" alt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Осмысление собственных ценностей, </a:t>
            </a:r>
            <a:r>
              <a:rPr lang="ru-RU" alt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идеалов,  </a:t>
            </a:r>
            <a:r>
              <a:rPr lang="ru-RU" alt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жизненных и профессиональных целей;</a:t>
            </a:r>
          </a:p>
          <a:p>
            <a:pPr>
              <a:lnSpc>
                <a:spcPct val="80000"/>
              </a:lnSpc>
            </a:pPr>
            <a:endParaRPr lang="ru-RU" alt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Внутренние мотивы профессионального роста, стремление реализовать в профессиональной деятельности свой потенциал.</a:t>
            </a:r>
          </a:p>
          <a:p>
            <a:pPr>
              <a:lnSpc>
                <a:spcPct val="80000"/>
              </a:lnSpc>
            </a:pPr>
            <a:endParaRPr lang="en-US" altLang="ru-RU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altLang="ru-RU" sz="18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0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760" y="1196752"/>
            <a:ext cx="5616624" cy="42672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ko-KR" sz="3000" dirty="0" smtClean="0">
                <a:solidFill>
                  <a:srgbClr val="B92D14"/>
                </a:solidFill>
                <a:latin typeface="Verdana" panose="020B0604030504040204" pitchFamily="34" charset="0"/>
                <a:ea typeface="굴림" charset="-127"/>
              </a:rPr>
              <a:t>Эффективное ресурсное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ko-KR" sz="3000" dirty="0" smtClean="0">
                <a:solidFill>
                  <a:srgbClr val="B92D14"/>
                </a:solidFill>
                <a:latin typeface="Verdana" panose="020B0604030504040204" pitchFamily="34" charset="0"/>
                <a:ea typeface="굴림" charset="-127"/>
              </a:rPr>
              <a:t>состояние – это системная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ko-KR" sz="3000" dirty="0" smtClean="0">
                <a:solidFill>
                  <a:srgbClr val="B92D14"/>
                </a:solidFill>
                <a:latin typeface="Verdana" panose="020B0604030504040204" pitchFamily="34" charset="0"/>
                <a:ea typeface="굴림" charset="-127"/>
              </a:rPr>
              <a:t> работа и труд.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altLang="ko-KR" sz="3000" dirty="0" smtClean="0">
              <a:solidFill>
                <a:srgbClr val="B92D14"/>
              </a:solidFill>
              <a:latin typeface="Verdana" panose="020B0604030504040204" pitchFamily="34" charset="0"/>
              <a:ea typeface="굴림" charset="-127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ru-RU" altLang="ko-KR" sz="3000" dirty="0" smtClean="0">
              <a:solidFill>
                <a:srgbClr val="B92D14"/>
              </a:solidFill>
              <a:latin typeface="Verdana" panose="020B0604030504040204" pitchFamily="34" charset="0"/>
              <a:ea typeface="굴림" charset="-127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ru-RU" altLang="ko-KR" sz="3000" dirty="0" smtClean="0">
              <a:solidFill>
                <a:srgbClr val="B92D14"/>
              </a:solidFill>
              <a:latin typeface="Verdana" panose="020B0604030504040204" pitchFamily="34" charset="0"/>
              <a:ea typeface="굴림" charset="-127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altLang="ru-RU" sz="3000" dirty="0">
              <a:solidFill>
                <a:srgbClr val="B92D14"/>
              </a:solidFill>
            </a:endParaRPr>
          </a:p>
          <a:p>
            <a:pPr algn="ctr">
              <a:lnSpc>
                <a:spcPct val="80000"/>
              </a:lnSpc>
            </a:pPr>
            <a:endParaRPr lang="en-US" altLang="ru-RU" sz="3000" dirty="0">
              <a:solidFill>
                <a:srgbClr val="B92D14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852936"/>
            <a:ext cx="4554042" cy="31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5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764704"/>
            <a:ext cx="6335216" cy="5132859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ko-KR" sz="2700" dirty="0" smtClean="0">
                <a:solidFill>
                  <a:srgbClr val="B92D14"/>
                </a:solidFill>
                <a:latin typeface="Verdana" panose="020B0604030504040204" pitchFamily="34" charset="0"/>
                <a:ea typeface="굴림" charset="-127"/>
              </a:rPr>
              <a:t>Желаю всем участникам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ko-KR" sz="2700" dirty="0" smtClean="0">
                <a:solidFill>
                  <a:srgbClr val="B92D14"/>
                </a:solidFill>
                <a:latin typeface="Verdana" panose="020B0604030504040204" pitchFamily="34" charset="0"/>
                <a:ea typeface="굴림" charset="-127"/>
              </a:rPr>
              <a:t>образовательных отношений –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ko-KR" sz="2700" dirty="0" err="1">
                <a:solidFill>
                  <a:srgbClr val="B92D14"/>
                </a:solidFill>
                <a:latin typeface="Verdana" panose="020B0604030504040204" pitchFamily="34" charset="0"/>
                <a:ea typeface="굴림" charset="-127"/>
              </a:rPr>
              <a:t>р</a:t>
            </a:r>
            <a:r>
              <a:rPr lang="ru-RU" altLang="ko-KR" sz="2700" dirty="0" err="1" smtClean="0">
                <a:solidFill>
                  <a:srgbClr val="B92D14"/>
                </a:solidFill>
                <a:latin typeface="Verdana" panose="020B0604030504040204" pitchFamily="34" charset="0"/>
                <a:ea typeface="굴림" charset="-127"/>
              </a:rPr>
              <a:t>есурсности</a:t>
            </a:r>
            <a:r>
              <a:rPr lang="ru-RU" altLang="ko-KR" sz="2700" dirty="0" smtClean="0">
                <a:solidFill>
                  <a:srgbClr val="B92D14"/>
                </a:solidFill>
                <a:latin typeface="Verdana" panose="020B0604030504040204" pitchFamily="34" charset="0"/>
                <a:ea typeface="굴림" charset="-127"/>
              </a:rPr>
              <a:t>, здоровья,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ko-KR" sz="2700" dirty="0" smtClean="0">
                <a:solidFill>
                  <a:srgbClr val="B92D14"/>
                </a:solidFill>
                <a:latin typeface="Verdana" panose="020B0604030504040204" pitchFamily="34" charset="0"/>
                <a:ea typeface="굴림" charset="-127"/>
              </a:rPr>
              <a:t>позитивного мышления,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ko-KR" sz="2700" dirty="0" smtClean="0">
                <a:solidFill>
                  <a:srgbClr val="B92D14"/>
                </a:solidFill>
                <a:latin typeface="Verdana" panose="020B0604030504040204" pitchFamily="34" charset="0"/>
                <a:ea typeface="굴림" charset="-127"/>
              </a:rPr>
              <a:t>профессионального и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ko-KR" sz="2700" dirty="0" smtClean="0">
                <a:solidFill>
                  <a:srgbClr val="B92D14"/>
                </a:solidFill>
                <a:latin typeface="Verdana" panose="020B0604030504040204" pitchFamily="34" charset="0"/>
                <a:ea typeface="굴림" charset="-127"/>
              </a:rPr>
              <a:t>личностного развития!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altLang="ko-KR" sz="2700" dirty="0" smtClean="0">
              <a:solidFill>
                <a:srgbClr val="B92D14"/>
              </a:solidFill>
              <a:latin typeface="Verdana" panose="020B0604030504040204" pitchFamily="34" charset="0"/>
              <a:ea typeface="굴림" charset="-127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altLang="ru-RU" sz="2700" dirty="0">
              <a:solidFill>
                <a:srgbClr val="B92D14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573016"/>
            <a:ext cx="5292080" cy="297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9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sz="3000" dirty="0" smtClean="0">
                <a:solidFill>
                  <a:schemeClr val="bg1"/>
                </a:solidFill>
              </a:rPr>
              <a:t>Профессиональное выгорание</a:t>
            </a:r>
            <a:endParaRPr lang="ru-RU" altLang="ru-RU" sz="3000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315200" cy="4191000"/>
          </a:xfrm>
        </p:spPr>
        <p:txBody>
          <a:bodyPr/>
          <a:lstStyle/>
          <a:p>
            <a:r>
              <a:rPr lang="ru-RU" sz="2000" b="1" i="1" dirty="0">
                <a:solidFill>
                  <a:srgbClr val="002060"/>
                </a:solidFill>
              </a:rPr>
              <a:t>Профессиональное выгорание </a:t>
            </a:r>
            <a:r>
              <a:rPr lang="ru-RU" sz="2000" dirty="0">
                <a:solidFill>
                  <a:srgbClr val="002060"/>
                </a:solidFill>
              </a:rPr>
              <a:t>— совокупность негативных переживаний, связанных с работой, коллективом и всей организацией в целом.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Синдром профессионального выгорания </a:t>
            </a:r>
            <a:r>
              <a:rPr lang="ru-RU" sz="2000" dirty="0">
                <a:solidFill>
                  <a:srgbClr val="002060"/>
                </a:solidFill>
              </a:rPr>
              <a:t>относится к числу феноменов личностной деформации и является неблагоприятной реакцией на рабочие стрессы, включающие в </a:t>
            </a:r>
            <a:r>
              <a:rPr lang="ru-RU" sz="2000" dirty="0" smtClean="0">
                <a:solidFill>
                  <a:srgbClr val="002060"/>
                </a:solidFill>
              </a:rPr>
              <a:t>себя психологические, психофизиологические и поведенческие компоненты. </a:t>
            </a:r>
          </a:p>
          <a:p>
            <a:pPr marL="0" indent="0">
              <a:buNone/>
            </a:pPr>
            <a:endParaRPr lang="ru-RU" sz="20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300" b="1" i="1" dirty="0" smtClean="0">
                <a:solidFill>
                  <a:srgbClr val="002060"/>
                </a:solidFill>
              </a:rPr>
              <a:t>Следовательно, </a:t>
            </a:r>
            <a:r>
              <a:rPr lang="ru-RU" sz="2300" b="1" i="1" dirty="0" smtClean="0">
                <a:solidFill>
                  <a:srgbClr val="002060"/>
                </a:solidFill>
              </a:rPr>
              <a:t>этот </a:t>
            </a:r>
            <a:endParaRPr lang="ru-RU" sz="2300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300" b="1" i="1" dirty="0" smtClean="0">
                <a:solidFill>
                  <a:srgbClr val="002060"/>
                </a:solidFill>
              </a:rPr>
              <a:t>синдром </a:t>
            </a:r>
            <a:r>
              <a:rPr lang="ru-RU" sz="2300" b="1" i="1" dirty="0" smtClean="0">
                <a:solidFill>
                  <a:srgbClr val="002060"/>
                </a:solidFill>
              </a:rPr>
              <a:t>неразрывно </a:t>
            </a:r>
            <a:endParaRPr lang="ru-RU" sz="2300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300" b="1" i="1" dirty="0" smtClean="0">
                <a:solidFill>
                  <a:srgbClr val="002060"/>
                </a:solidFill>
              </a:rPr>
              <a:t>связан </a:t>
            </a:r>
            <a:r>
              <a:rPr lang="ru-RU" sz="2300" b="1" i="1" dirty="0" smtClean="0">
                <a:solidFill>
                  <a:srgbClr val="002060"/>
                </a:solidFill>
              </a:rPr>
              <a:t>с эмоциональным </a:t>
            </a:r>
            <a:endParaRPr lang="ru-RU" sz="2300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300" b="1" i="1" dirty="0" smtClean="0">
                <a:solidFill>
                  <a:srgbClr val="002060"/>
                </a:solidFill>
              </a:rPr>
              <a:t>выгоранием</a:t>
            </a:r>
            <a:r>
              <a:rPr lang="ru-RU" sz="2300" b="1" i="1" dirty="0" smtClean="0">
                <a:solidFill>
                  <a:srgbClr val="002060"/>
                </a:solidFill>
              </a:rPr>
              <a:t>.</a:t>
            </a:r>
            <a:endParaRPr lang="ru-RU" sz="23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1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357694"/>
            <a:ext cx="3429024" cy="2290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41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sz="3000" dirty="0" smtClean="0">
                <a:solidFill>
                  <a:schemeClr val="bg1"/>
                </a:solidFill>
              </a:rPr>
              <a:t>Аспекты эмоционального выгорания</a:t>
            </a:r>
            <a:endParaRPr lang="ru-RU" altLang="ru-RU" sz="3000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19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Первый – снижение самооценки</a:t>
            </a:r>
            <a:r>
              <a:rPr lang="ru-RU" altLang="ko-KR" sz="19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. Как следствие, </a:t>
            </a:r>
            <a:r>
              <a:rPr lang="ru-RU" altLang="ko-KR" sz="19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человек чувствует </a:t>
            </a:r>
            <a:r>
              <a:rPr lang="ru-RU" altLang="ko-KR" sz="19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беспомощность и апатию. Со временем это может перейти в агрессию и отчаяние.</a:t>
            </a:r>
          </a:p>
          <a:p>
            <a:pPr>
              <a:lnSpc>
                <a:spcPct val="80000"/>
              </a:lnSpc>
            </a:pPr>
            <a:endParaRPr lang="ru-RU" altLang="ko-KR" sz="1900" dirty="0" smtClean="0">
              <a:solidFill>
                <a:srgbClr val="002060"/>
              </a:solidFill>
              <a:latin typeface="Verdana" panose="020B0604030504040204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ru-RU" altLang="ru-RU" sz="19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Второй – одиночество</a:t>
            </a:r>
            <a:r>
              <a:rPr lang="ru-RU" altLang="ru-RU" sz="19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. Педагог, страдающий от профессионального сгорания, не в полной мере установить конструктивные взаимоотношения с окружающими и коллективом.</a:t>
            </a:r>
          </a:p>
          <a:p>
            <a:pPr>
              <a:lnSpc>
                <a:spcPct val="80000"/>
              </a:lnSpc>
            </a:pPr>
            <a:endParaRPr lang="ru-RU" altLang="ru-RU" sz="1900" dirty="0" smtClean="0">
              <a:solidFill>
                <a:srgbClr val="002060"/>
              </a:solidFill>
              <a:latin typeface="Verdana" panose="020B0604030504040204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ru-RU" altLang="ru-RU" sz="19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Третий – </a:t>
            </a:r>
            <a:r>
              <a:rPr lang="ru-RU" altLang="ru-RU" sz="19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эмоциональное </a:t>
            </a:r>
            <a:r>
              <a:rPr lang="ru-RU" altLang="ru-RU" sz="19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истощение, </a:t>
            </a:r>
            <a:r>
              <a:rPr lang="ru-RU" altLang="ru-RU" sz="1900" b="1" i="1" dirty="0" err="1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соматизация</a:t>
            </a:r>
            <a:r>
              <a:rPr lang="ru-RU" altLang="ru-RU" sz="1900" dirty="0" smtClean="0">
                <a:solidFill>
                  <a:srgbClr val="002060"/>
                </a:solidFill>
                <a:latin typeface="Verdana" panose="020B0604030504040204" pitchFamily="34" charset="0"/>
                <a:ea typeface="굴림" charset="-127"/>
              </a:rPr>
              <a:t>. Усталость, апатия и депрессия, приводят к физическим недомоганиям – гастриту, мигрени, повышенному артериальному давлению, синдрому хронической усталости и т. д.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900" dirty="0"/>
          </a:p>
        </p:txBody>
      </p:sp>
    </p:spTree>
    <p:extLst>
      <p:ext uri="{BB962C8B-B14F-4D97-AF65-F5344CB8AC3E}">
        <p14:creationId xmlns:p14="http://schemas.microsoft.com/office/powerpoint/2010/main" xmlns="" val="8898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sz="3500" dirty="0" smtClean="0">
                <a:solidFill>
                  <a:schemeClr val="bg1"/>
                </a:solidFill>
              </a:rPr>
              <a:t>Ресурсы</a:t>
            </a:r>
            <a:endParaRPr lang="ru-RU" altLang="ru-RU" sz="3500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14348" y="1600200"/>
            <a:ext cx="7667652" cy="4686320"/>
          </a:xfrm>
        </p:spPr>
        <p:txBody>
          <a:bodyPr/>
          <a:lstStyle/>
          <a:p>
            <a:r>
              <a:rPr lang="ru-RU" sz="1800" b="1" i="1" dirty="0">
                <a:solidFill>
                  <a:srgbClr val="002060"/>
                </a:solidFill>
              </a:rPr>
              <a:t>Ресурсы </a:t>
            </a:r>
            <a:r>
              <a:rPr lang="ru-RU" sz="1800" dirty="0">
                <a:solidFill>
                  <a:srgbClr val="002060"/>
                </a:solidFill>
              </a:rPr>
              <a:t>– это внутренние и внешние переменные, способствующие психологической устойчивости в </a:t>
            </a:r>
            <a:r>
              <a:rPr lang="ru-RU" sz="1800" dirty="0" err="1">
                <a:solidFill>
                  <a:srgbClr val="002060"/>
                </a:solidFill>
              </a:rPr>
              <a:t>стрессогенных</a:t>
            </a:r>
            <a:r>
              <a:rPr lang="ru-RU" sz="1800" dirty="0">
                <a:solidFill>
                  <a:srgbClr val="002060"/>
                </a:solidFill>
              </a:rPr>
              <a:t> ситуациях. У каждого человека есть свой индивидуальный, изменчивый (подвижный) профиль ресурсов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dirty="0">
                <a:solidFill>
                  <a:srgbClr val="002060"/>
                </a:solidFill>
              </a:rPr>
              <a:t>Выделяют </a:t>
            </a:r>
            <a:r>
              <a:rPr lang="ru-RU" sz="1800" b="1" i="1" dirty="0" smtClean="0">
                <a:solidFill>
                  <a:srgbClr val="002060"/>
                </a:solidFill>
              </a:rPr>
              <a:t>внутренние (личностные) 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     и внешние (социальные) 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    ресурсы  </a:t>
            </a:r>
            <a:r>
              <a:rPr lang="ru-RU" sz="1800" dirty="0" smtClean="0">
                <a:solidFill>
                  <a:srgbClr val="002060"/>
                </a:solidFill>
              </a:rPr>
              <a:t>противодействия выгоранию.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Умения и навыки, знания и опыт,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модели конструктивного поведения,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актуализированные способности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дают человеку возможность быть 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более адаптивным и </a:t>
            </a:r>
            <a:r>
              <a:rPr lang="ru-RU" sz="1800" dirty="0" err="1" smtClean="0">
                <a:solidFill>
                  <a:srgbClr val="002060"/>
                </a:solidFill>
              </a:rPr>
              <a:t>стрессоустойчивым</a:t>
            </a:r>
            <a:r>
              <a:rPr lang="ru-RU" sz="1800" dirty="0" smtClean="0">
                <a:solidFill>
                  <a:srgbClr val="002060"/>
                </a:solidFill>
              </a:rPr>
              <a:t>, 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успешным и удовлетворённым качеством 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своей жизни. 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Всё это относят  к ресурсам личности.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png-transparent-creative-minds-ideas-mind-idea-thinking-thumbnai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143248"/>
            <a:ext cx="3286148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61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sz="2800" dirty="0" smtClean="0">
                <a:solidFill>
                  <a:schemeClr val="bg1"/>
                </a:solidFill>
              </a:rPr>
              <a:t>Причины потери ресурсного состояния</a:t>
            </a:r>
            <a:endParaRPr lang="ru-RU" altLang="ru-RU" sz="2800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315200" cy="4191000"/>
          </a:xfrm>
        </p:spPr>
        <p:txBody>
          <a:bodyPr/>
          <a:lstStyle/>
          <a:p>
            <a:r>
              <a:rPr lang="ru-RU" sz="2200" dirty="0" smtClean="0">
                <a:solidFill>
                  <a:srgbClr val="002060"/>
                </a:solidFill>
              </a:rPr>
              <a:t>Ситуации неопределённости;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Хроническая усталость;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Низкая профессиональная мотивация;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Негативное психологическое состояние (напряжение)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Частые ситуации стресса;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Неудовлетворённость профессиональным и личностным ростом;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Плохое самочувствие (</a:t>
            </a:r>
            <a:r>
              <a:rPr lang="ru-RU" sz="2200" dirty="0" err="1" smtClean="0">
                <a:solidFill>
                  <a:srgbClr val="002060"/>
                </a:solidFill>
              </a:rPr>
              <a:t>психо</a:t>
            </a:r>
            <a:r>
              <a:rPr lang="ru-RU" sz="2200" dirty="0" smtClean="0">
                <a:solidFill>
                  <a:srgbClr val="002060"/>
                </a:solidFill>
              </a:rPr>
              <a:t>-эмоциональное, физическое)</a:t>
            </a:r>
          </a:p>
          <a:p>
            <a:endParaRPr lang="ru-RU" sz="22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7181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500" dirty="0">
                <a:solidFill>
                  <a:schemeClr val="bg1"/>
                </a:solidFill>
              </a:rPr>
              <a:t>П</a:t>
            </a:r>
            <a:r>
              <a:rPr lang="ru-RU" altLang="ru-RU" sz="3500" dirty="0" smtClean="0">
                <a:solidFill>
                  <a:schemeClr val="bg1"/>
                </a:solidFill>
              </a:rPr>
              <a:t>ерезагрузка</a:t>
            </a:r>
            <a:endParaRPr lang="ru-RU" altLang="ru-RU" sz="3500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315200" cy="4191000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Как себя перезагрузить?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Что мне мешает?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Как эффективно использовать свои  личностные и профессиональные ресурсы?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573016"/>
            <a:ext cx="4248472" cy="239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53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500" dirty="0" smtClean="0">
                <a:solidFill>
                  <a:schemeClr val="bg1"/>
                </a:solidFill>
              </a:rPr>
              <a:t>Терапия выгорания</a:t>
            </a:r>
            <a:endParaRPr lang="ru-RU" altLang="ru-RU" sz="3500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315200" cy="419100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Как сказать коллеге , родителю «нет» и остаться в конструктивных деловых отношениях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Пять </a:t>
            </a:r>
            <a:r>
              <a:rPr lang="ru-RU" sz="2000" b="1" i="1" dirty="0" smtClean="0">
                <a:solidFill>
                  <a:srgbClr val="002060"/>
                </a:solidFill>
              </a:rPr>
              <a:t>этапов: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Позиция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Взрыв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Принятие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План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Действие</a:t>
            </a:r>
          </a:p>
          <a:p>
            <a:endParaRPr lang="ru-RU" sz="2000" b="1" i="1" dirty="0" smtClean="0"/>
          </a:p>
          <a:p>
            <a:endParaRPr lang="ru-RU" sz="2000" dirty="0"/>
          </a:p>
        </p:txBody>
      </p:sp>
      <p:pic>
        <p:nvPicPr>
          <p:cNvPr id="4098" name="Picture 2" descr="C:\Users\User\Desktop\semeynoe_obrazovanie_bebinka_samara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214686"/>
            <a:ext cx="4714908" cy="2836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20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sz="2800" dirty="0" smtClean="0">
                <a:solidFill>
                  <a:schemeClr val="bg1"/>
                </a:solidFill>
              </a:rPr>
              <a:t>Как удерживать ресурсное состояние</a:t>
            </a:r>
            <a:endParaRPr lang="ru-RU" altLang="ru-RU" sz="2800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315200" cy="4191000"/>
          </a:xfrm>
        </p:spPr>
        <p:txBody>
          <a:bodyPr numCol="2"/>
          <a:lstStyle/>
          <a:p>
            <a:r>
              <a:rPr lang="ru-RU" sz="2000" b="1" i="1" dirty="0" smtClean="0">
                <a:solidFill>
                  <a:srgbClr val="B92D14"/>
                </a:solidFill>
              </a:rPr>
              <a:t>Целеполагание </a:t>
            </a:r>
          </a:p>
          <a:p>
            <a:r>
              <a:rPr lang="ru-RU" sz="2000" b="1" i="1" dirty="0" smtClean="0">
                <a:solidFill>
                  <a:srgbClr val="B92D14"/>
                </a:solidFill>
              </a:rPr>
              <a:t>Целенаправленность</a:t>
            </a:r>
          </a:p>
          <a:p>
            <a:endParaRPr lang="ru-RU" sz="2000" b="1" i="1" dirty="0" smtClean="0">
              <a:solidFill>
                <a:srgbClr val="B92D14"/>
              </a:solidFill>
            </a:endParaRPr>
          </a:p>
          <a:p>
            <a:endParaRPr lang="ru-RU" sz="2000" b="1" i="1" dirty="0" smtClean="0">
              <a:solidFill>
                <a:srgbClr val="B92D14"/>
              </a:solidFill>
            </a:endParaRPr>
          </a:p>
          <a:p>
            <a:r>
              <a:rPr lang="ru-RU" sz="2000" b="1" i="1" dirty="0" smtClean="0">
                <a:solidFill>
                  <a:srgbClr val="B92D14"/>
                </a:solidFill>
              </a:rPr>
              <a:t>Целеустремленность</a:t>
            </a:r>
          </a:p>
          <a:p>
            <a:endParaRPr lang="ru-RU" sz="2000" b="1" i="1" dirty="0">
              <a:solidFill>
                <a:srgbClr val="B92D14"/>
              </a:solidFill>
            </a:endParaRPr>
          </a:p>
          <a:p>
            <a:endParaRPr lang="ru-RU" sz="2000" b="1" i="1" dirty="0" smtClean="0">
              <a:solidFill>
                <a:srgbClr val="B92D14"/>
              </a:solidFill>
            </a:endParaRPr>
          </a:p>
          <a:p>
            <a:r>
              <a:rPr lang="ru-RU" sz="2000" b="1" i="1" dirty="0" smtClean="0">
                <a:solidFill>
                  <a:srgbClr val="B92D14"/>
                </a:solidFill>
              </a:rPr>
              <a:t>Целесообразность</a:t>
            </a:r>
          </a:p>
          <a:p>
            <a:endParaRPr lang="ru-RU" sz="2000" dirty="0" smtClean="0"/>
          </a:p>
          <a:p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</a:rPr>
              <a:t>Как вы выбираете цель?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За счет чего вы не упускаете цель, к которой движетесь?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За счет чего вы преодолеваете препятствия?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Как вы используете ресурсы для достижения цели?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1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5F5F5F"/>
      </a:dk2>
      <a:lt2>
        <a:srgbClr val="238A00"/>
      </a:lt2>
      <a:accent1>
        <a:srgbClr val="31A70A"/>
      </a:accent1>
      <a:accent2>
        <a:srgbClr val="54C322"/>
      </a:accent2>
      <a:accent3>
        <a:srgbClr val="FFFFFF"/>
      </a:accent3>
      <a:accent4>
        <a:srgbClr val="505050"/>
      </a:accent4>
      <a:accent5>
        <a:srgbClr val="ADD0AA"/>
      </a:accent5>
      <a:accent6>
        <a:srgbClr val="4BB01E"/>
      </a:accent6>
      <a:hlink>
        <a:srgbClr val="82DA46"/>
      </a:hlink>
      <a:folHlink>
        <a:srgbClr val="CDCDC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298</Template>
  <TotalTime>598</TotalTime>
  <Words>1249</Words>
  <Application>Microsoft Office PowerPoint</Application>
  <PresentationFormat>Экран (4:3)</PresentationFormat>
  <Paragraphs>229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powerpoint-template-24</vt:lpstr>
      <vt:lpstr>Профессиональное и эмоциональное выгорание</vt:lpstr>
      <vt:lpstr>Эмоциональное выгорание</vt:lpstr>
      <vt:lpstr>Профессиональное выгорание</vt:lpstr>
      <vt:lpstr>Аспекты эмоционального выгорания</vt:lpstr>
      <vt:lpstr>Ресурсы</vt:lpstr>
      <vt:lpstr>Причины потери ресурсного состояния</vt:lpstr>
      <vt:lpstr>Перезагрузка</vt:lpstr>
      <vt:lpstr>Терапия выгорания</vt:lpstr>
      <vt:lpstr>Как удерживать ресурсное состояние</vt:lpstr>
      <vt:lpstr>Техники саморегуляции</vt:lpstr>
      <vt:lpstr>Техники саморегуляции</vt:lpstr>
      <vt:lpstr>Техники саморегуляции</vt:lpstr>
      <vt:lpstr>Синдром выгорания</vt:lpstr>
      <vt:lpstr>Профилактика «синдрома выгорания»</vt:lpstr>
      <vt:lpstr>Терапия выгорания</vt:lpstr>
      <vt:lpstr>Профессиональное развитие и самосовершенствование</vt:lpstr>
      <vt:lpstr>Эмоциональное общение</vt:lpstr>
      <vt:lpstr>Тайм-менеджмент</vt:lpstr>
      <vt:lpstr>Эффективная позиция в общении</vt:lpstr>
      <vt:lpstr>Личностные ресурсы, обеспечивающие профессиональное саморазвитие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Профессиональное и эмоциональное выгорание</dc:title>
  <dc:creator>Asus Vivo</dc:creator>
  <cp:lastModifiedBy>User</cp:lastModifiedBy>
  <cp:revision>32</cp:revision>
  <dcterms:created xsi:type="dcterms:W3CDTF">2020-10-18T06:10:40Z</dcterms:created>
  <dcterms:modified xsi:type="dcterms:W3CDTF">2020-10-21T09:34:18Z</dcterms:modified>
</cp:coreProperties>
</file>