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36" r:id="rId1"/>
    <p:sldMasterId id="2147484848" r:id="rId2"/>
    <p:sldMasterId id="2147484860" r:id="rId3"/>
    <p:sldMasterId id="2147484872" r:id="rId4"/>
    <p:sldMasterId id="2147484884" r:id="rId5"/>
    <p:sldMasterId id="2147484896" r:id="rId6"/>
    <p:sldMasterId id="2147484908" r:id="rId7"/>
  </p:sldMasterIdLst>
  <p:notesMasterIdLst>
    <p:notesMasterId r:id="rId43"/>
  </p:notesMasterIdLst>
  <p:sldIdLst>
    <p:sldId id="274" r:id="rId8"/>
    <p:sldId id="280" r:id="rId9"/>
    <p:sldId id="281" r:id="rId10"/>
    <p:sldId id="282" r:id="rId11"/>
    <p:sldId id="311" r:id="rId12"/>
    <p:sldId id="315" r:id="rId13"/>
    <p:sldId id="312" r:id="rId14"/>
    <p:sldId id="313" r:id="rId15"/>
    <p:sldId id="298" r:id="rId16"/>
    <p:sldId id="284" r:id="rId17"/>
    <p:sldId id="287" r:id="rId18"/>
    <p:sldId id="288" r:id="rId19"/>
    <p:sldId id="264" r:id="rId20"/>
    <p:sldId id="302" r:id="rId21"/>
    <p:sldId id="261" r:id="rId22"/>
    <p:sldId id="257" r:id="rId23"/>
    <p:sldId id="301" r:id="rId24"/>
    <p:sldId id="258" r:id="rId25"/>
    <p:sldId id="267" r:id="rId26"/>
    <p:sldId id="268" r:id="rId27"/>
    <p:sldId id="276" r:id="rId28"/>
    <p:sldId id="263" r:id="rId29"/>
    <p:sldId id="290" r:id="rId30"/>
    <p:sldId id="291" r:id="rId31"/>
    <p:sldId id="308" r:id="rId32"/>
    <p:sldId id="307" r:id="rId33"/>
    <p:sldId id="314" r:id="rId34"/>
    <p:sldId id="317" r:id="rId35"/>
    <p:sldId id="277" r:id="rId36"/>
    <p:sldId id="271" r:id="rId37"/>
    <p:sldId id="259" r:id="rId38"/>
    <p:sldId id="294" r:id="rId39"/>
    <p:sldId id="316" r:id="rId40"/>
    <p:sldId id="296" r:id="rId41"/>
    <p:sldId id="299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200"/>
              <a:t>Старшекласники (инструментальные ценности)</a:t>
            </a:r>
          </a:p>
        </c:rich>
      </c:tx>
      <c:layout>
        <c:manualLayout>
          <c:xMode val="edge"/>
          <c:yMode val="edge"/>
          <c:x val="0.26150597820450733"/>
          <c:y val="0.1260179328913612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9032219682211945E-2"/>
          <c:y val="3.7432812415231817E-2"/>
          <c:w val="0.92745312014108072"/>
          <c:h val="0.60846612189831606"/>
        </c:manualLayout>
      </c:layout>
      <c:barChart>
        <c:barDir val="col"/>
        <c:grouping val="clustered"/>
        <c:varyColors val="0"/>
        <c:ser>
          <c:idx val="0"/>
          <c:order val="0"/>
          <c:tx>
            <c:v>Страшеклассники(инструментальные)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'[графики.xlsx]Новые данные'!$AE$55:$AE$74</c:f>
              <c:strCache>
                <c:ptCount val="20"/>
                <c:pt idx="0">
                  <c:v>Воспитанность</c:v>
                </c:pt>
                <c:pt idx="1">
                  <c:v>Ответственность</c:v>
                </c:pt>
                <c:pt idx="2">
                  <c:v>Образованность</c:v>
                </c:pt>
                <c:pt idx="3">
                  <c:v>Честность</c:v>
                </c:pt>
                <c:pt idx="4">
                  <c:v>Самоконтроль</c:v>
                </c:pt>
                <c:pt idx="5">
                  <c:v>Трудолюбие</c:v>
                </c:pt>
                <c:pt idx="6">
                  <c:v>Рационализм (логика поведения)</c:v>
                </c:pt>
                <c:pt idx="7">
                  <c:v>Смелость</c:v>
                </c:pt>
                <c:pt idx="8">
                  <c:v>Эффективность (результативность моих усилий)</c:v>
                </c:pt>
                <c:pt idx="9">
                  <c:v>Твердая воля</c:v>
                </c:pt>
                <c:pt idx="10">
                  <c:v>Широта взглядов</c:v>
                </c:pt>
                <c:pt idx="11">
                  <c:v>Жизнерадостность</c:v>
                </c:pt>
                <c:pt idx="12">
                  <c:v>Независимость (личная автономность)</c:v>
                </c:pt>
                <c:pt idx="13">
                  <c:v>Исполнительность</c:v>
                </c:pt>
                <c:pt idx="14">
                  <c:v>Терпимость (толерантность) к чужому мнению</c:v>
                </c:pt>
                <c:pt idx="15">
                  <c:v>Самокритичность</c:v>
                </c:pt>
                <c:pt idx="16">
                  <c:v>Привлекательная внешность</c:v>
                </c:pt>
                <c:pt idx="17">
                  <c:v>Аккуратность</c:v>
                </c:pt>
                <c:pt idx="18">
                  <c:v>Чуткость</c:v>
                </c:pt>
                <c:pt idx="19">
                  <c:v>Высокие притязания</c:v>
                </c:pt>
              </c:strCache>
            </c:strRef>
          </c:cat>
          <c:val>
            <c:numRef>
              <c:f>'[графики.xlsx]Новые данные'!$AF$55:$AF$74</c:f>
              <c:numCache>
                <c:formatCode>0.00</c:formatCode>
                <c:ptCount val="20"/>
                <c:pt idx="0">
                  <c:v>7</c:v>
                </c:pt>
                <c:pt idx="1">
                  <c:v>7.5629999999999997</c:v>
                </c:pt>
                <c:pt idx="2">
                  <c:v>7.7119999999999997</c:v>
                </c:pt>
                <c:pt idx="3">
                  <c:v>7.7270000000000003</c:v>
                </c:pt>
                <c:pt idx="4">
                  <c:v>9.0449999999999999</c:v>
                </c:pt>
                <c:pt idx="5">
                  <c:v>9.5909999999999993</c:v>
                </c:pt>
                <c:pt idx="6">
                  <c:v>9.952</c:v>
                </c:pt>
                <c:pt idx="7">
                  <c:v>9.9849999999999994</c:v>
                </c:pt>
                <c:pt idx="8">
                  <c:v>10.108000000000001</c:v>
                </c:pt>
                <c:pt idx="9">
                  <c:v>10.288</c:v>
                </c:pt>
                <c:pt idx="10">
                  <c:v>10.369</c:v>
                </c:pt>
                <c:pt idx="11">
                  <c:v>10.723000000000001</c:v>
                </c:pt>
                <c:pt idx="12">
                  <c:v>10.723000000000001</c:v>
                </c:pt>
                <c:pt idx="13">
                  <c:v>11.061999999999999</c:v>
                </c:pt>
                <c:pt idx="14">
                  <c:v>11.212</c:v>
                </c:pt>
                <c:pt idx="15">
                  <c:v>11.708</c:v>
                </c:pt>
                <c:pt idx="16">
                  <c:v>12.154</c:v>
                </c:pt>
                <c:pt idx="17">
                  <c:v>12.641</c:v>
                </c:pt>
                <c:pt idx="18">
                  <c:v>13.872999999999999</c:v>
                </c:pt>
                <c:pt idx="19">
                  <c:v>15.03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58171888"/>
        <c:axId val="58590584"/>
      </c:barChart>
      <c:catAx>
        <c:axId val="158171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 b="1" i="0" baseline="0"/>
            </a:pPr>
            <a:endParaRPr lang="ru-RU"/>
          </a:p>
        </c:txPr>
        <c:crossAx val="58590584"/>
        <c:crosses val="max"/>
        <c:auto val="1"/>
        <c:lblAlgn val="ctr"/>
        <c:lblOffset val="100"/>
        <c:noMultiLvlLbl val="0"/>
      </c:catAx>
      <c:valAx>
        <c:axId val="58590584"/>
        <c:scaling>
          <c:orientation val="maxMin"/>
        </c:scaling>
        <c:delete val="1"/>
        <c:axPos val="l"/>
        <c:majorGridlines/>
        <c:numFmt formatCode="0.00" sourceLinked="1"/>
        <c:majorTickMark val="out"/>
        <c:minorTickMark val="none"/>
        <c:tickLblPos val="nextTo"/>
        <c:crossAx val="15817188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0.4219</cdr:x>
      <cdr:y>0.02271</cdr:y>
    </cdr:from>
    <cdr:to>
      <cdr:x>0.62641</cdr:x>
      <cdr:y>0.10759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935941" y="110940"/>
          <a:ext cx="1423147" cy="4146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4F02A-92BC-4E9A-81F1-9E29DAAA90C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0E190-D098-459F-AD05-9E8AEBE9B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008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2843E-AF59-4AFE-AB64-517F4431538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BE933-A85E-4E41-8CCF-C409404F10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0382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920BE-989B-4BD2-93F1-42EA5058B84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C9523-7C34-474A-A862-96E89BEAFF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1143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83788-A377-4B66-8519-4CDB0B431A3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C18EB-EF3F-4BE9-99D8-298762F4AB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5769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2843E-AF59-4AFE-AB64-517F4431538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BE933-A85E-4E41-8CCF-C409404F10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7935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EDF48-09B5-45A0-8206-ADC11395CA6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46196-5D20-4DF0-B8F2-0D32295DF9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7957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BCF99-2BA8-4130-A39E-DA5B142592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3390D-7A58-4E83-95DD-434CA1075A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5617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FA260-015A-4E5B-B4C7-52FD3E9051F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863FF-F7A5-47C7-AF41-52E1651F06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5592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949D5-25E8-4D8D-B6DD-46F8A2097B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F7523-A358-4A5B-A264-D9518E1E98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3736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05367-0EE7-4469-987D-B18BCEEFDCD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1216D-4560-45B6-9256-DDB7DA8E52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9056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2A4BB-1833-48ED-A1C2-57D73A44C0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59DB1-2B26-450B-99C5-1F78BA25D0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1486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E7274-3EFC-4F20-8ED3-1CE60BD7EC5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08D19-1FEE-40F8-A457-C5E4689AE8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4658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EDF48-09B5-45A0-8206-ADC11395CA6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46196-5D20-4DF0-B8F2-0D32295DF9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8765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DD0A2-3EF1-456B-8CCF-A6E78120C1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35DD2-13D9-4823-A2B9-847F614BCD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0235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920BE-989B-4BD2-93F1-42EA5058B84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C9523-7C34-474A-A862-96E89BEAFF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6220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83788-A377-4B66-8519-4CDB0B431A3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C18EB-EF3F-4BE9-99D8-298762F4AB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0080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2843E-AF59-4AFE-AB64-517F4431538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BE933-A85E-4E41-8CCF-C409404F10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1874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EDF48-09B5-45A0-8206-ADC11395CA6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46196-5D20-4DF0-B8F2-0D32295DF9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4159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BCF99-2BA8-4130-A39E-DA5B142592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3390D-7A58-4E83-95DD-434CA1075A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70545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FA260-015A-4E5B-B4C7-52FD3E9051F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863FF-F7A5-47C7-AF41-52E1651F06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3475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949D5-25E8-4D8D-B6DD-46F8A2097B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F7523-A358-4A5B-A264-D9518E1E98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49861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05367-0EE7-4469-987D-B18BCEEFDCD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1216D-4560-45B6-9256-DDB7DA8E52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94037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2A4BB-1833-48ED-A1C2-57D73A44C0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59DB1-2B26-450B-99C5-1F78BA25D0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2324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BCF99-2BA8-4130-A39E-DA5B142592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3390D-7A58-4E83-95DD-434CA1075A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3804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E7274-3EFC-4F20-8ED3-1CE60BD7EC5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08D19-1FEE-40F8-A457-C5E4689AE8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4732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DD0A2-3EF1-456B-8CCF-A6E78120C1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35DD2-13D9-4823-A2B9-847F614BCD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4574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920BE-989B-4BD2-93F1-42EA5058B84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C9523-7C34-474A-A862-96E89BEAFF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17790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83788-A377-4B66-8519-4CDB0B431A3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C18EB-EF3F-4BE9-99D8-298762F4AB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106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2843E-AF59-4AFE-AB64-517F4431538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BE933-A85E-4E41-8CCF-C409404F10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3038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EDF48-09B5-45A0-8206-ADC11395CA6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46196-5D20-4DF0-B8F2-0D32295DF9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85692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BCF99-2BA8-4130-A39E-DA5B142592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3390D-7A58-4E83-95DD-434CA1075A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68619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FA260-015A-4E5B-B4C7-52FD3E9051F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863FF-F7A5-47C7-AF41-52E1651F06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21078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949D5-25E8-4D8D-B6DD-46F8A2097B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F7523-A358-4A5B-A264-D9518E1E98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57171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05367-0EE7-4469-987D-B18BCEEFDCD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1216D-4560-45B6-9256-DDB7DA8E52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0039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FA260-015A-4E5B-B4C7-52FD3E9051F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863FF-F7A5-47C7-AF41-52E1651F06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3964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2A4BB-1833-48ED-A1C2-57D73A44C0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59DB1-2B26-450B-99C5-1F78BA25D0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90993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E7274-3EFC-4F20-8ED3-1CE60BD7EC5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08D19-1FEE-40F8-A457-C5E4689AE8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43643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DD0A2-3EF1-456B-8CCF-A6E78120C1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35DD2-13D9-4823-A2B9-847F614BCD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06148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920BE-989B-4BD2-93F1-42EA5058B84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C9523-7C34-474A-A862-96E89BEAFF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11329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83788-A377-4B66-8519-4CDB0B431A3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C18EB-EF3F-4BE9-99D8-298762F4AB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55227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2843E-AF59-4AFE-AB64-517F4431538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BE933-A85E-4E41-8CCF-C409404F10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12857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EDF48-09B5-45A0-8206-ADC11395CA6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46196-5D20-4DF0-B8F2-0D32295DF9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35734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BCF99-2BA8-4130-A39E-DA5B142592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3390D-7A58-4E83-95DD-434CA1075A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47537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FA260-015A-4E5B-B4C7-52FD3E9051F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863FF-F7A5-47C7-AF41-52E1651F06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28845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949D5-25E8-4D8D-B6DD-46F8A2097B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F7523-A358-4A5B-A264-D9518E1E98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4254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949D5-25E8-4D8D-B6DD-46F8A2097B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F7523-A358-4A5B-A264-D9518E1E98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73887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05367-0EE7-4469-987D-B18BCEEFDCD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1216D-4560-45B6-9256-DDB7DA8E52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52587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2A4BB-1833-48ED-A1C2-57D73A44C0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59DB1-2B26-450B-99C5-1F78BA25D0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52271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E7274-3EFC-4F20-8ED3-1CE60BD7EC5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08D19-1FEE-40F8-A457-C5E4689AE8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27687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DD0A2-3EF1-456B-8CCF-A6E78120C1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35DD2-13D9-4823-A2B9-847F614BCD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50718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920BE-989B-4BD2-93F1-42EA5058B84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C9523-7C34-474A-A862-96E89BEAFF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21716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83788-A377-4B66-8519-4CDB0B431A3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C18EB-EF3F-4BE9-99D8-298762F4AB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71169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2843E-AF59-4AFE-AB64-517F4431538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BE933-A85E-4E41-8CCF-C409404F10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76103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EDF48-09B5-45A0-8206-ADC11395CA6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46196-5D20-4DF0-B8F2-0D32295DF9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32602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BCF99-2BA8-4130-A39E-DA5B142592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3390D-7A58-4E83-95DD-434CA1075A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517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FA260-015A-4E5B-B4C7-52FD3E9051F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863FF-F7A5-47C7-AF41-52E1651F06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894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05367-0EE7-4469-987D-B18BCEEFDCD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1216D-4560-45B6-9256-DDB7DA8E52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15964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949D5-25E8-4D8D-B6DD-46F8A2097B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F7523-A358-4A5B-A264-D9518E1E98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8761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05367-0EE7-4469-987D-B18BCEEFDCD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1216D-4560-45B6-9256-DDB7DA8E52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1068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2A4BB-1833-48ED-A1C2-57D73A44C0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59DB1-2B26-450B-99C5-1F78BA25D0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93364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E7274-3EFC-4F20-8ED3-1CE60BD7EC5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08D19-1FEE-40F8-A457-C5E4689AE8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1207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DD0A2-3EF1-456B-8CCF-A6E78120C1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35DD2-13D9-4823-A2B9-847F614BCD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35798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920BE-989B-4BD2-93F1-42EA5058B84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C9523-7C34-474A-A862-96E89BEAFF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92149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83788-A377-4B66-8519-4CDB0B431A3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C18EB-EF3F-4BE9-99D8-298762F4AB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12446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2233D26B-DFC2-4248-8ED0-AD3E108CBDD7}" type="datetime1">
              <a:rPr lang="en-US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45B3FC3B-74FD-4E67-A6D8-3705DDC146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249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F97F932-D99A-4087-BFB1-EA42FAFC8D2C}" type="datetime1">
              <a:rPr lang="en-US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B39D7621-C98E-4EAD-A423-77A52041F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951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79C96367-2F2B-4F6E-ACF4-15FA13738E10}" type="datetime1">
              <a:rPr lang="en-US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60EBAE4B-5956-4E1C-94F1-97E590E34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35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2A4BB-1833-48ED-A1C2-57D73A44C0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59DB1-2B26-450B-99C5-1F78BA25D0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17853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FB3498D-21C7-408B-8EF5-5B55DEF0BFD5}" type="datetime1">
              <a:rPr lang="en-US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47CAD16A-266A-421F-A4DB-483D8C121E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934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4DB246E-8FD1-42FF-94A4-E4133095C37A}" type="datetime1">
              <a:rPr lang="en-US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5620A538-8FE8-4B5C-A063-74B40FDAC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739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A93939D4-B818-4372-B1EE-7CB6D5BBC74A}" type="datetime1">
              <a:rPr lang="en-US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77149CEF-2034-46BE-BF03-7F8F9304AC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9002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2F35E438-4D0D-4834-B658-A90420491D98}" type="datetime1">
              <a:rPr lang="en-US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167358EF-F470-4023-B95B-8D398CE98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561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76F8ADFA-7142-4015-85E6-1712F15FA709}" type="datetime1">
              <a:rPr lang="en-US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4E549DFB-033E-4FE1-A1CE-D4FE00B7D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190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34A581E0-D653-4D78-A48F-41D80498BC7E}" type="datetime1">
              <a:rPr lang="en-US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E2AFA3F5-4B4F-48A2-8D80-156F63A16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482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E694C003-38E8-486A-9BFD-47E55D87241C}" type="datetime1">
              <a:rPr lang="en-US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79F4D65C-A20A-4BD3-91A7-69CEC25A7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11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E059EAA3-934B-41DB-B3B1-806F4BE5CC37}" type="datetime1">
              <a:rPr lang="en-US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61034ABC-F38C-4C05-86CC-2344B3B56B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835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E7274-3EFC-4F20-8ED3-1CE60BD7EC5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08D19-1FEE-40F8-A457-C5E4689AE8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5078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DD0A2-3EF1-456B-8CCF-A6E78120C1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35DD2-13D9-4823-A2B9-847F614BCD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6092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31F689-591E-44F0-92A6-38B35553E2FC}" type="datetimeFigureOut">
              <a:rPr lang="ru-RU" b="1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30.10.2024</a:t>
            </a:fld>
            <a:endParaRPr lang="ru-RU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57DBFB-EA6E-4E0D-8B90-5035519BEBE2}" type="slidenum">
              <a:rPr lang="ru-RU" altLang="ru-RU" b="1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b="1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81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7" r:id="rId1"/>
    <p:sldLayoutId id="2147484838" r:id="rId2"/>
    <p:sldLayoutId id="2147484839" r:id="rId3"/>
    <p:sldLayoutId id="2147484840" r:id="rId4"/>
    <p:sldLayoutId id="2147484841" r:id="rId5"/>
    <p:sldLayoutId id="2147484842" r:id="rId6"/>
    <p:sldLayoutId id="2147484843" r:id="rId7"/>
    <p:sldLayoutId id="2147484844" r:id="rId8"/>
    <p:sldLayoutId id="2147484845" r:id="rId9"/>
    <p:sldLayoutId id="2147484846" r:id="rId10"/>
    <p:sldLayoutId id="2147484847" r:id="rId11"/>
  </p:sldLayoutIdLst>
  <p:transition spd="med">
    <p:wheel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31F689-591E-44F0-92A6-38B35553E2FC}" type="datetimeFigureOut">
              <a:rPr lang="ru-RU" b="1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30.10.2024</a:t>
            </a:fld>
            <a:endParaRPr lang="ru-RU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57DBFB-EA6E-4E0D-8B90-5035519BEBE2}" type="slidenum">
              <a:rPr lang="ru-RU" altLang="ru-RU" b="1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b="1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3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9" r:id="rId1"/>
    <p:sldLayoutId id="2147484850" r:id="rId2"/>
    <p:sldLayoutId id="2147484851" r:id="rId3"/>
    <p:sldLayoutId id="2147484852" r:id="rId4"/>
    <p:sldLayoutId id="2147484853" r:id="rId5"/>
    <p:sldLayoutId id="2147484854" r:id="rId6"/>
    <p:sldLayoutId id="2147484855" r:id="rId7"/>
    <p:sldLayoutId id="2147484856" r:id="rId8"/>
    <p:sldLayoutId id="2147484857" r:id="rId9"/>
    <p:sldLayoutId id="2147484858" r:id="rId10"/>
    <p:sldLayoutId id="2147484859" r:id="rId11"/>
  </p:sldLayoutIdLst>
  <p:transition spd="med">
    <p:wheel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31F689-591E-44F0-92A6-38B35553E2FC}" type="datetimeFigureOut">
              <a:rPr lang="ru-RU" b="1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30.10.2024</a:t>
            </a:fld>
            <a:endParaRPr lang="ru-RU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57DBFB-EA6E-4E0D-8B90-5035519BEBE2}" type="slidenum">
              <a:rPr lang="ru-RU" altLang="ru-RU" b="1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b="1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39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1" r:id="rId1"/>
    <p:sldLayoutId id="2147484862" r:id="rId2"/>
    <p:sldLayoutId id="2147484863" r:id="rId3"/>
    <p:sldLayoutId id="2147484864" r:id="rId4"/>
    <p:sldLayoutId id="2147484865" r:id="rId5"/>
    <p:sldLayoutId id="2147484866" r:id="rId6"/>
    <p:sldLayoutId id="2147484867" r:id="rId7"/>
    <p:sldLayoutId id="2147484868" r:id="rId8"/>
    <p:sldLayoutId id="2147484869" r:id="rId9"/>
    <p:sldLayoutId id="2147484870" r:id="rId10"/>
    <p:sldLayoutId id="2147484871" r:id="rId11"/>
  </p:sldLayoutIdLst>
  <p:transition spd="med">
    <p:wheel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31F689-591E-44F0-92A6-38B35553E2FC}" type="datetimeFigureOut">
              <a:rPr lang="ru-RU" b="1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30.10.2024</a:t>
            </a:fld>
            <a:endParaRPr lang="ru-RU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57DBFB-EA6E-4E0D-8B90-5035519BEBE2}" type="slidenum">
              <a:rPr lang="ru-RU" altLang="ru-RU" b="1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b="1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73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3" r:id="rId1"/>
    <p:sldLayoutId id="2147484874" r:id="rId2"/>
    <p:sldLayoutId id="2147484875" r:id="rId3"/>
    <p:sldLayoutId id="2147484876" r:id="rId4"/>
    <p:sldLayoutId id="2147484877" r:id="rId5"/>
    <p:sldLayoutId id="2147484878" r:id="rId6"/>
    <p:sldLayoutId id="2147484879" r:id="rId7"/>
    <p:sldLayoutId id="2147484880" r:id="rId8"/>
    <p:sldLayoutId id="2147484881" r:id="rId9"/>
    <p:sldLayoutId id="2147484882" r:id="rId10"/>
    <p:sldLayoutId id="2147484883" r:id="rId11"/>
  </p:sldLayoutIdLst>
  <p:transition spd="med">
    <p:wheel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31F689-591E-44F0-92A6-38B35553E2FC}" type="datetimeFigureOut">
              <a:rPr lang="ru-RU" b="1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30.10.2024</a:t>
            </a:fld>
            <a:endParaRPr lang="ru-RU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57DBFB-EA6E-4E0D-8B90-5035519BEBE2}" type="slidenum">
              <a:rPr lang="ru-RU" altLang="ru-RU" b="1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b="1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460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5" r:id="rId1"/>
    <p:sldLayoutId id="2147484886" r:id="rId2"/>
    <p:sldLayoutId id="2147484887" r:id="rId3"/>
    <p:sldLayoutId id="2147484888" r:id="rId4"/>
    <p:sldLayoutId id="2147484889" r:id="rId5"/>
    <p:sldLayoutId id="2147484890" r:id="rId6"/>
    <p:sldLayoutId id="2147484891" r:id="rId7"/>
    <p:sldLayoutId id="2147484892" r:id="rId8"/>
    <p:sldLayoutId id="2147484893" r:id="rId9"/>
    <p:sldLayoutId id="2147484894" r:id="rId10"/>
    <p:sldLayoutId id="2147484895" r:id="rId11"/>
  </p:sldLayoutIdLst>
  <p:transition spd="med">
    <p:wheel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31F689-591E-44F0-92A6-38B35553E2FC}" type="datetimeFigureOut">
              <a:rPr lang="ru-RU" b="1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30.10.2024</a:t>
            </a:fld>
            <a:endParaRPr lang="ru-RU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57DBFB-EA6E-4E0D-8B90-5035519BEBE2}" type="slidenum">
              <a:rPr lang="ru-RU" altLang="ru-RU" b="1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b="1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61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7" r:id="rId1"/>
    <p:sldLayoutId id="2147484898" r:id="rId2"/>
    <p:sldLayoutId id="2147484899" r:id="rId3"/>
    <p:sldLayoutId id="2147484900" r:id="rId4"/>
    <p:sldLayoutId id="2147484901" r:id="rId5"/>
    <p:sldLayoutId id="2147484902" r:id="rId6"/>
    <p:sldLayoutId id="2147484903" r:id="rId7"/>
    <p:sldLayoutId id="2147484904" r:id="rId8"/>
    <p:sldLayoutId id="2147484905" r:id="rId9"/>
    <p:sldLayoutId id="2147484906" r:id="rId10"/>
    <p:sldLayoutId id="2147484907" r:id="rId11"/>
  </p:sldLayoutIdLst>
  <p:transition spd="med">
    <p:wheel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B3AFFF1-9C47-49F0-AE12-AF188F3F4E82}" type="datetime1">
              <a:rPr lang="en-US">
                <a:cs typeface="Arial" charset="0"/>
              </a:rPr>
              <a:pPr>
                <a:defRPr/>
              </a:pPr>
              <a:t>10/30/2024</a:t>
            </a:fld>
            <a:endParaRPr lang="en-US" dirty="0"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7A441C4-1FCC-43CC-8025-82498BFA0ED9}" type="slidenum">
              <a:rPr lang="en-US">
                <a:cs typeface="Arial" charset="0"/>
              </a:rPr>
              <a:pPr>
                <a:defRPr/>
              </a:pPr>
              <a:t>‹#›</a:t>
            </a:fld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086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9" r:id="rId1"/>
    <p:sldLayoutId id="2147484910" r:id="rId2"/>
    <p:sldLayoutId id="2147484911" r:id="rId3"/>
    <p:sldLayoutId id="2147484912" r:id="rId4"/>
    <p:sldLayoutId id="2147484913" r:id="rId5"/>
    <p:sldLayoutId id="2147484914" r:id="rId6"/>
    <p:sldLayoutId id="2147484915" r:id="rId7"/>
    <p:sldLayoutId id="2147484916" r:id="rId8"/>
    <p:sldLayoutId id="2147484917" r:id="rId9"/>
    <p:sldLayoutId id="2147484918" r:id="rId10"/>
    <p:sldLayoutId id="214748491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6.xml"/><Relationship Id="rId5" Type="http://schemas.openxmlformats.org/officeDocument/2006/relationships/hyperlink" Target="mailto:gavronskaya165@gmail.com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jpe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9.jpe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7.em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8.jpe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Heinrich_Rickert.jpg?uselang=ru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emf"/><Relationship Id="rId4" Type="http://schemas.openxmlformats.org/officeDocument/2006/relationships/image" Target="../media/image1.jpe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0"/>
            <a:ext cx="719137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altLang="ru-RU" sz="2400" b="1" dirty="0" smtClean="0">
                <a:solidFill>
                  <a:srgbClr val="000000"/>
                </a:solidFill>
                <a:latin typeface="+mn-lt"/>
                <a:ea typeface="Calibri" pitchFamily="34" charset="0"/>
                <a:cs typeface="Times New Roman" pitchFamily="18" charset="0"/>
              </a:rPr>
              <a:t>Формирование ценностных ориентаций </a:t>
            </a:r>
            <a:br>
              <a:rPr lang="ru-RU" altLang="ru-RU" sz="2400" b="1" dirty="0" smtClean="0">
                <a:solidFill>
                  <a:srgbClr val="000000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000000"/>
                </a:solidFill>
                <a:latin typeface="+mn-lt"/>
                <a:ea typeface="Calibri" pitchFamily="34" charset="0"/>
                <a:cs typeface="Times New Roman" pitchFamily="18" charset="0"/>
              </a:rPr>
              <a:t>в подростковой среде</a:t>
            </a:r>
            <a:endParaRPr lang="ru-RU" altLang="ru-RU" sz="2400" dirty="0" smtClean="0">
              <a:latin typeface="+mn-lt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52" name="Picture 2"/>
          <p:cNvPicPr>
            <a:picLocks noGrp="1"/>
          </p:cNvPicPr>
          <p:nvPr>
            <p:ph idx="1"/>
          </p:nvPr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73238"/>
            <a:ext cx="8686800" cy="1158875"/>
          </a:xfrm>
        </p:spPr>
      </p:pic>
      <p:pic>
        <p:nvPicPr>
          <p:cNvPr id="2053" name="Picture 3" descr="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068638"/>
            <a:ext cx="4535487" cy="338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Прямоугольник 11"/>
          <p:cNvSpPr>
            <a:spLocks noChangeArrowheads="1"/>
          </p:cNvSpPr>
          <p:nvPr/>
        </p:nvSpPr>
        <p:spPr bwMode="auto">
          <a:xfrm>
            <a:off x="5435600" y="3141663"/>
            <a:ext cx="3529013" cy="317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975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ts val="288"/>
              </a:spcBef>
              <a:spcAft>
                <a:spcPct val="0"/>
              </a:spcAft>
              <a:buFontTx/>
              <a:buNone/>
            </a:pPr>
            <a:endParaRPr lang="ru-RU" altLang="ru-RU" sz="12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ts val="288"/>
              </a:spcBef>
              <a:spcAft>
                <a:spcPct val="0"/>
              </a:spcAft>
              <a:buFontTx/>
              <a:buNone/>
            </a:pPr>
            <a:endParaRPr lang="ru-RU" altLang="ru-RU" sz="12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ts val="288"/>
              </a:spcBef>
              <a:spcAft>
                <a:spcPct val="0"/>
              </a:spcAft>
              <a:buFontTx/>
              <a:buNone/>
            </a:pPr>
            <a:endParaRPr lang="ru-RU" altLang="ru-RU" sz="1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ts val="288"/>
              </a:spcBef>
              <a:spcAft>
                <a:spcPct val="0"/>
              </a:spcAft>
              <a:buFontTx/>
              <a:buNone/>
            </a:pPr>
            <a:endParaRPr lang="ru-RU" altLang="ru-RU" sz="12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ts val="288"/>
              </a:spcBef>
              <a:spcAft>
                <a:spcPct val="0"/>
              </a:spcAft>
              <a:buFontTx/>
              <a:buNone/>
            </a:pPr>
            <a:endParaRPr lang="ru-RU" altLang="ru-RU" sz="1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ts val="288"/>
              </a:spcBef>
              <a:spcAft>
                <a:spcPct val="0"/>
              </a:spcAft>
              <a:buFontTx/>
              <a:buNone/>
            </a:pPr>
            <a:endParaRPr lang="ru-RU" altLang="ru-RU" sz="12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ts val="288"/>
              </a:spcBef>
              <a:spcAft>
                <a:spcPct val="0"/>
              </a:spcAft>
              <a:buFontTx/>
              <a:buNone/>
            </a:pPr>
            <a:endParaRPr lang="ru-RU" altLang="ru-RU" sz="1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ts val="288"/>
              </a:spcBef>
              <a:spcAft>
                <a:spcPct val="0"/>
              </a:spcAft>
              <a:buFontTx/>
              <a:buNone/>
            </a:pPr>
            <a:endParaRPr lang="ru-RU" altLang="ru-RU" sz="12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ts val="288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Гавронская</a:t>
            </a: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Елена Васильевна </a:t>
            </a:r>
            <a:endParaRPr lang="ru-RU" altLang="ru-RU" sz="12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ts val="288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Россия, г. Челябинск,</a:t>
            </a:r>
            <a:endParaRPr lang="ru-RU" altLang="ru-RU" sz="12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ts val="288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педагог-психолог МАОУ «Лицей № 82</a:t>
            </a:r>
          </a:p>
          <a:p>
            <a:pPr eaLnBrk="0" fontAlgn="base" hangingPunct="0">
              <a:spcBef>
                <a:spcPts val="288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Челябинска»</a:t>
            </a:r>
            <a:endParaRPr lang="ru-RU" altLang="ru-RU" sz="12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ts val="288"/>
              </a:spcBef>
              <a:spcAft>
                <a:spcPct val="0"/>
              </a:spcAft>
              <a:buFontTx/>
              <a:buNone/>
            </a:pPr>
            <a:r>
              <a:rPr lang="en-US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ru-RU" sz="1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gavronskaya</a:t>
            </a: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165@</a:t>
            </a:r>
            <a:r>
              <a:rPr lang="en-US" altLang="ru-RU" sz="1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gmail</a:t>
            </a: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.</a:t>
            </a:r>
            <a:r>
              <a:rPr lang="en-US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com</a:t>
            </a:r>
            <a:endParaRPr lang="ru-RU" altLang="ru-RU" sz="12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ts val="288"/>
              </a:spcBef>
              <a:spcAft>
                <a:spcPct val="0"/>
              </a:spcAft>
              <a:buFontTx/>
              <a:buNone/>
            </a:pPr>
            <a:endParaRPr lang="ru-RU" altLang="ru-RU" sz="12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5" name="Прямоугольник 12"/>
          <p:cNvSpPr>
            <a:spLocks noChangeArrowheads="1"/>
          </p:cNvSpPr>
          <p:nvPr/>
        </p:nvSpPr>
        <p:spPr bwMode="auto">
          <a:xfrm>
            <a:off x="3727600" y="6381750"/>
            <a:ext cx="1906291" cy="41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ru-RU" altLang="ru-RU" sz="18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Челябинск  2024</a:t>
            </a:r>
            <a:endParaRPr lang="ru-RU" altLang="ru-RU" sz="1800" b="1" dirty="0" smtClean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331294"/>
      </p:ext>
    </p:extLst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06437"/>
          </a:xfrm>
        </p:spPr>
        <p:txBody>
          <a:bodyPr/>
          <a:lstStyle/>
          <a:p>
            <a:pPr algn="ctr">
              <a:defRPr/>
            </a:pPr>
            <a:r>
              <a:rPr lang="ru-RU" sz="2400" b="1" dirty="0" smtClean="0"/>
              <a:t>Принцип ранжирования ценностей по М. </a:t>
            </a:r>
            <a:r>
              <a:rPr lang="ru-RU" sz="2400" b="1" dirty="0" err="1" smtClean="0"/>
              <a:t>Рокичу</a:t>
            </a:r>
            <a:endParaRPr lang="ru-RU" sz="2400" b="1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</p:nvPr>
        </p:nvGraphicFramePr>
        <p:xfrm>
          <a:off x="395288" y="1125538"/>
          <a:ext cx="8139113" cy="5573740"/>
        </p:xfrm>
        <a:graphic>
          <a:graphicData uri="http://schemas.openxmlformats.org/drawingml/2006/table">
            <a:tbl>
              <a:tblPr/>
              <a:tblGrid>
                <a:gridCol w="391165"/>
                <a:gridCol w="2892471"/>
                <a:gridCol w="710557"/>
                <a:gridCol w="473706"/>
                <a:gridCol w="3193920"/>
                <a:gridCol w="477294"/>
              </a:tblGrid>
              <a:tr h="3855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Терминальные ценности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Ценности-цели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Рей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тинг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Инструментальные ценности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Ценности-средства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Рейтинг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8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Активная, насыщенная событиями жизнь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Рационализм (логика поведения).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Жизненная мудрость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Воспитанность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Здоровье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Высокие притязания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Интересная работа в будущем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Жизнерадостность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Красота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Исполнительность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Любовь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Независимость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Материальный достаток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Образованность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Мирная обстановка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Внешняя привлекательность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8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друзей (верные друзья).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Труд (Трудолюбие)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8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Общественное признание (популярность)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Самоконтроль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Познание 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Самокритичность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Вера (религия)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Смелость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Самостоятельность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Твёрдая воля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Свобода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Терпимость (толерантность)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Семья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Чувство юмора 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Творчество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Честность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Общение в социальных сетях 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Эффективность(результативность)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Жизненные удовольствия 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Чуткость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8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Компьютерные игры и проекты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Ответственность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Уверенность в себе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Аккуратность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1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1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1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1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8362" marR="7836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644" y="1"/>
            <a:ext cx="519356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61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3"/>
          <p:cNvSpPr>
            <a:spLocks noGrp="1"/>
          </p:cNvSpPr>
          <p:nvPr>
            <p:ph type="title" idx="4294967295"/>
          </p:nvPr>
        </p:nvSpPr>
        <p:spPr>
          <a:xfrm>
            <a:off x="683568" y="187325"/>
            <a:ext cx="8001000" cy="1216025"/>
          </a:xfrm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defRPr/>
            </a:pPr>
            <a:r>
              <a:rPr lang="ru-RU" sz="1800" b="1" cap="none" spc="30" dirty="0" smtClean="0">
                <a:solidFill>
                  <a:srgbClr val="FFFFFF"/>
                </a:solidFill>
                <a:latin typeface="Calibri" panose="020F0502020204030204" pitchFamily="34" charset="0"/>
              </a:rPr>
              <a:t/>
            </a:r>
            <a:br>
              <a:rPr lang="ru-RU" sz="1800" b="1" cap="none" spc="30" dirty="0" smtClean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ru-RU" sz="1800" b="1" cap="none" spc="30" dirty="0" smtClean="0">
                <a:latin typeface="Calibri" panose="020F0502020204030204" pitchFamily="34" charset="0"/>
              </a:rPr>
              <a:t>Объект исследования </a:t>
            </a:r>
            <a:r>
              <a:rPr lang="ru-RU" sz="1800" b="1" cap="none" spc="30" dirty="0">
                <a:latin typeface="Calibri" panose="020F0502020204030204" pitchFamily="34" charset="0"/>
              </a:rPr>
              <a:t>сосредоточен в едином пространстве нашего лицея Это представители трёх выборок: </a:t>
            </a:r>
            <a:r>
              <a:rPr lang="ru-RU" sz="1800" b="1" cap="none" spc="30" dirty="0" smtClean="0">
                <a:latin typeface="Calibri" panose="020F0502020204030204" pitchFamily="34" charset="0"/>
              </a:rPr>
              <a:t>учащиеся, </a:t>
            </a:r>
            <a:r>
              <a:rPr lang="ru-RU" sz="1800" b="1" cap="none" spc="30" dirty="0">
                <a:latin typeface="Calibri" panose="020F0502020204030204" pitchFamily="34" charset="0"/>
              </a:rPr>
              <a:t>их родители и учителя-</a:t>
            </a:r>
            <a:r>
              <a:rPr lang="ru-RU" sz="1800" b="1" cap="none" spc="30" dirty="0" err="1">
                <a:latin typeface="Calibri" panose="020F0502020204030204" pitchFamily="34" charset="0"/>
              </a:rPr>
              <a:t>стажисты</a:t>
            </a:r>
            <a:r>
              <a:rPr lang="ru-RU" sz="1800" b="1" cap="none" spc="30" dirty="0">
                <a:latin typeface="Calibri" panose="020F0502020204030204" pitchFamily="34" charset="0"/>
              </a:rPr>
              <a:t>. В терминологии «Теории поколений» - это поколения Z, Y и X. </a:t>
            </a:r>
            <a:br>
              <a:rPr lang="ru-RU" sz="1800" b="1" cap="none" spc="30" dirty="0">
                <a:latin typeface="Calibri" panose="020F0502020204030204" pitchFamily="34" charset="0"/>
              </a:rPr>
            </a:br>
            <a:endParaRPr lang="ru-RU" altLang="ru-RU" sz="1800" b="1" dirty="0" smtClean="0">
              <a:latin typeface="Calibri" panose="020F0502020204030204" pitchFamily="34" charset="0"/>
            </a:endParaRPr>
          </a:p>
        </p:txBody>
      </p:sp>
      <p:sp>
        <p:nvSpPr>
          <p:cNvPr id="14339" name="Объект 4"/>
          <p:cNvSpPr>
            <a:spLocks noGrp="1"/>
          </p:cNvSpPr>
          <p:nvPr>
            <p:ph sz="half" idx="4294967295"/>
          </p:nvPr>
        </p:nvSpPr>
        <p:spPr>
          <a:xfrm>
            <a:off x="251520" y="1340768"/>
            <a:ext cx="4500563" cy="4895850"/>
          </a:xfrm>
          <a:noFill/>
        </p:spPr>
        <p:txBody>
          <a:bodyPr/>
          <a:lstStyle/>
          <a:p>
            <a:pPr>
              <a:buClr>
                <a:srgbClr val="DC9E1F"/>
              </a:buClr>
              <a:defRPr/>
            </a:pPr>
            <a:endParaRPr lang="ru-RU" sz="1400" b="1" dirty="0" smtClean="0"/>
          </a:p>
          <a:p>
            <a:pPr>
              <a:buClr>
                <a:srgbClr val="DC9E1F"/>
              </a:buClr>
              <a:defRPr/>
            </a:pPr>
            <a:r>
              <a:rPr lang="ru-RU" sz="1400" b="1" dirty="0" smtClean="0"/>
              <a:t>Цель </a:t>
            </a:r>
            <a:r>
              <a:rPr lang="ru-RU" sz="1400" b="1" dirty="0"/>
              <a:t>- исследовать ценностные ориентации обучающихся «поколения Z» </a:t>
            </a:r>
          </a:p>
          <a:p>
            <a:pPr>
              <a:buClr>
                <a:srgbClr val="DC9E1F"/>
              </a:buClr>
              <a:defRPr/>
            </a:pPr>
            <a:r>
              <a:rPr lang="ru-RU" sz="1400" b="1" dirty="0" smtClean="0">
                <a:latin typeface="Calibri" panose="020F0502020204030204" pitchFamily="34" charset="0"/>
              </a:rPr>
              <a:t>Предмет </a:t>
            </a:r>
            <a:r>
              <a:rPr lang="ru-RU" sz="1400" b="1" dirty="0">
                <a:latin typeface="Calibri" panose="020F0502020204030204" pitchFamily="34" charset="0"/>
              </a:rPr>
              <a:t>исследования: ценностные </a:t>
            </a:r>
            <a:r>
              <a:rPr lang="ru-RU" sz="1400" b="1" dirty="0" smtClean="0">
                <a:latin typeface="Calibri" panose="020F0502020204030204" pitchFamily="34" charset="0"/>
              </a:rPr>
              <a:t>ориентации Гипотеза : </a:t>
            </a:r>
            <a:r>
              <a:rPr lang="ru-RU" sz="1400" b="1" dirty="0">
                <a:latin typeface="Calibri" panose="020F0502020204030204" pitchFamily="34" charset="0"/>
              </a:rPr>
              <a:t>ценностные ориентации имеют гендерную и </a:t>
            </a:r>
            <a:r>
              <a:rPr lang="ru-RU" sz="1400" b="1" dirty="0" err="1">
                <a:latin typeface="Calibri" panose="020F0502020204030204" pitchFamily="34" charset="0"/>
              </a:rPr>
              <a:t>поколенческую</a:t>
            </a:r>
            <a:r>
              <a:rPr lang="ru-RU" sz="1400" b="1" dirty="0">
                <a:latin typeface="Calibri" panose="020F0502020204030204" pitchFamily="34" charset="0"/>
              </a:rPr>
              <a:t> специфику, чувствительный для изменений (</a:t>
            </a:r>
            <a:r>
              <a:rPr lang="ru-RU" sz="1400" b="1" dirty="0" err="1">
                <a:latin typeface="Calibri" panose="020F0502020204030204" pitchFamily="34" charset="0"/>
              </a:rPr>
              <a:t>сензитивный</a:t>
            </a:r>
            <a:r>
              <a:rPr lang="ru-RU" sz="1400" b="1" dirty="0">
                <a:latin typeface="Calibri" panose="020F0502020204030204" pitchFamily="34" charset="0"/>
              </a:rPr>
              <a:t>) возрастной </a:t>
            </a:r>
            <a:r>
              <a:rPr lang="ru-RU" sz="1400" b="1" dirty="0" smtClean="0">
                <a:latin typeface="Calibri" panose="020F0502020204030204" pitchFamily="34" charset="0"/>
              </a:rPr>
              <a:t>период </a:t>
            </a:r>
          </a:p>
          <a:p>
            <a:pPr>
              <a:buClr>
                <a:srgbClr val="DC9E1F"/>
              </a:buClr>
              <a:defRPr/>
            </a:pPr>
            <a:endParaRPr lang="ru-RU" sz="18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5939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403350"/>
            <a:ext cx="3116262" cy="415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 descr="C:\Users\gavronskaya_ev\Documents\Проекты 7 9 класс\Шаврина Аня\IMG_20180615_204900_BURST2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3140968"/>
            <a:ext cx="2808312" cy="357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176" y="-34835"/>
            <a:ext cx="640824" cy="94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59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650" y="188913"/>
            <a:ext cx="7924800" cy="1143000"/>
          </a:xfrm>
        </p:spPr>
        <p:txBody>
          <a:bodyPr/>
          <a:lstStyle/>
          <a:p>
            <a:pPr>
              <a:defRPr/>
            </a:pPr>
            <a:r>
              <a:rPr lang="ru-RU" sz="3200" b="1" dirty="0"/>
              <a:t>Методы исследования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787900" y="1557338"/>
            <a:ext cx="3733800" cy="574675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ru-RU" altLang="ru-RU" sz="1800" spc="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Модифицированная в МАОУ «Лицей №82 </a:t>
            </a:r>
            <a:r>
              <a:rPr lang="ru-RU" altLang="ru-RU" sz="1800" spc="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г.Челябинска</a:t>
            </a:r>
            <a:r>
              <a:rPr lang="ru-RU" altLang="ru-RU" sz="1800" spc="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» анкета на базе «Ценностные ориентации </a:t>
            </a:r>
            <a:r>
              <a:rPr lang="ru-RU" altLang="ru-RU" sz="1800" spc="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М.Рокич</a:t>
            </a:r>
            <a:r>
              <a:rPr lang="ru-RU" altLang="ru-RU" sz="1800" spc="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– </a:t>
            </a:r>
            <a:r>
              <a:rPr lang="ru-RU" altLang="ru-RU" sz="1800" spc="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В.Ядов</a:t>
            </a:r>
            <a:endParaRPr lang="ru-RU" altLang="ru-RU" sz="1800" spc="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8313" y="1196975"/>
            <a:ext cx="3733800" cy="3505200"/>
          </a:xfrm>
        </p:spPr>
        <p:txBody>
          <a:bodyPr/>
          <a:lstStyle/>
          <a:p>
            <a:pPr marL="0" indent="0">
              <a:buClr>
                <a:srgbClr val="DC9E1F"/>
              </a:buClr>
              <a:buFont typeface="Arial" charset="0"/>
              <a:buNone/>
              <a:defRPr/>
            </a:pPr>
            <a:endParaRPr lang="ru-RU" sz="1900" dirty="0"/>
          </a:p>
          <a:p>
            <a:pPr>
              <a:buClr>
                <a:srgbClr val="DC9E1F"/>
              </a:buClr>
              <a:defRPr/>
            </a:pPr>
            <a:r>
              <a:rPr lang="ru-RU" sz="1400" b="1" dirty="0"/>
              <a:t>1) анкетный опрос по формализованному инструментарию на содержательной основе методики: «Ценностные ориентации» (М. </a:t>
            </a:r>
            <a:r>
              <a:rPr lang="ru-RU" sz="1400" b="1" dirty="0" err="1"/>
              <a:t>Рокич</a:t>
            </a:r>
            <a:r>
              <a:rPr lang="ru-RU" sz="1400" b="1" dirty="0"/>
              <a:t>), </a:t>
            </a:r>
            <a:endParaRPr lang="en-US" sz="1400" b="1" dirty="0"/>
          </a:p>
          <a:p>
            <a:pPr>
              <a:buClr>
                <a:srgbClr val="DC9E1F"/>
              </a:buClr>
              <a:defRPr/>
            </a:pPr>
            <a:r>
              <a:rPr lang="ru-RU" sz="1400" b="1" dirty="0"/>
              <a:t>2) контент-анализ; </a:t>
            </a:r>
            <a:endParaRPr lang="en-US" sz="1400" b="1" dirty="0"/>
          </a:p>
          <a:p>
            <a:pPr>
              <a:buClr>
                <a:srgbClr val="DC9E1F"/>
              </a:buClr>
              <a:defRPr/>
            </a:pPr>
            <a:r>
              <a:rPr lang="ru-RU" sz="1400" b="1" dirty="0"/>
              <a:t>3) количественно-качественный анализ на основе специализированной программы обработки статистических данных VORTEX с применением непараметрического U-критерия </a:t>
            </a:r>
            <a:r>
              <a:rPr lang="ru-RU" sz="1400" b="1" dirty="0" smtClean="0"/>
              <a:t>Манна-Уитни</a:t>
            </a:r>
            <a:r>
              <a:rPr lang="en-US" sz="1400" b="1" dirty="0" smtClean="0"/>
              <a:t> </a:t>
            </a:r>
            <a:r>
              <a:rPr lang="ru-RU" sz="1400" b="1" dirty="0" smtClean="0"/>
              <a:t>для </a:t>
            </a:r>
            <a:r>
              <a:rPr lang="ru-RU" sz="1400" b="1" dirty="0"/>
              <a:t>оценки различий между двумя </a:t>
            </a:r>
            <a:r>
              <a:rPr lang="ru-RU" sz="1400" b="1" dirty="0" smtClean="0"/>
              <a:t>независимыми </a:t>
            </a:r>
            <a:r>
              <a:rPr lang="ru-RU" sz="1400" b="1" dirty="0"/>
              <a:t>выборками по </a:t>
            </a:r>
            <a:r>
              <a:rPr lang="ru-RU" sz="1400" b="1" dirty="0" smtClean="0"/>
              <a:t>уровню</a:t>
            </a:r>
            <a:r>
              <a:rPr lang="en-US" sz="1400" b="1" dirty="0" smtClean="0"/>
              <a:t> </a:t>
            </a:r>
            <a:r>
              <a:rPr lang="ru-RU" sz="1400" b="1" dirty="0" smtClean="0"/>
              <a:t>интенсивности ценности.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421165" y="1557338"/>
            <a:ext cx="4259285" cy="639762"/>
          </a:xfrm>
        </p:spPr>
        <p:txBody>
          <a:bodyPr/>
          <a:lstStyle/>
          <a:p>
            <a:pPr algn="ctr">
              <a:defRPr/>
            </a:pPr>
            <a:r>
              <a:rPr lang="ru-RU" sz="1400" dirty="0">
                <a:solidFill>
                  <a:prstClr val="black"/>
                </a:solidFill>
                <a:ea typeface="+mj-ea"/>
                <a:cs typeface="+mj-cs"/>
              </a:rPr>
              <a:t>Адаптированная методика исследования ценностных ориентаций: стимульный материал</a:t>
            </a:r>
            <a:br>
              <a:rPr lang="ru-RU" sz="14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1400" dirty="0">
                <a:solidFill>
                  <a:prstClr val="black"/>
                </a:solidFill>
                <a:ea typeface="+mj-ea"/>
                <a:cs typeface="+mj-cs"/>
              </a:rPr>
              <a:t>«Ценностные ориентации»</a:t>
            </a:r>
            <a:br>
              <a:rPr lang="ru-RU" sz="1400" dirty="0">
                <a:solidFill>
                  <a:prstClr val="black"/>
                </a:solidFill>
                <a:ea typeface="+mj-ea"/>
                <a:cs typeface="+mj-cs"/>
              </a:rPr>
            </a:br>
            <a:endParaRPr lang="ru-RU" sz="1400" dirty="0"/>
          </a:p>
        </p:txBody>
      </p:sp>
      <p:pic>
        <p:nvPicPr>
          <p:cNvPr id="60423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203279"/>
            <a:ext cx="4041775" cy="38944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157788"/>
            <a:ext cx="25717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0"/>
            <a:ext cx="719137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75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50631" y="1484313"/>
            <a:ext cx="3733800" cy="574675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ru-RU" altLang="ru-RU" sz="1800" b="1" spc="0" dirty="0">
                <a:latin typeface="Calibri" panose="020F0502020204030204" pitchFamily="34" charset="0"/>
                <a:cs typeface="Arial" charset="0"/>
              </a:rPr>
              <a:t>Модифицированная в МАОУ «Лицей №82 </a:t>
            </a:r>
            <a:endParaRPr lang="ru-RU" altLang="ru-RU" sz="1800" b="1" spc="0" dirty="0" smtClean="0">
              <a:latin typeface="Calibri" panose="020F0502020204030204" pitchFamily="34" charset="0"/>
              <a:cs typeface="Arial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ru-RU" altLang="ru-RU" sz="1800" b="1" spc="0" dirty="0" smtClean="0">
                <a:latin typeface="Calibri" panose="020F0502020204030204" pitchFamily="34" charset="0"/>
                <a:cs typeface="Arial" charset="0"/>
              </a:rPr>
              <a:t>г. Челябинска</a:t>
            </a:r>
            <a:r>
              <a:rPr lang="ru-RU" altLang="ru-RU" sz="1800" b="1" spc="0" dirty="0">
                <a:latin typeface="Calibri" panose="020F0502020204030204" pitchFamily="34" charset="0"/>
                <a:cs typeface="Arial" charset="0"/>
              </a:rPr>
              <a:t>» анкета на базе «Ценностные ориентации </a:t>
            </a:r>
            <a:r>
              <a:rPr lang="ru-RU" altLang="ru-RU" sz="1800" b="1" spc="0" dirty="0" smtClean="0">
                <a:latin typeface="Calibri" panose="020F0502020204030204" pitchFamily="34" charset="0"/>
                <a:cs typeface="Arial" charset="0"/>
              </a:rPr>
              <a:t>(М. </a:t>
            </a:r>
            <a:r>
              <a:rPr lang="ru-RU" altLang="ru-RU" sz="1800" b="1" spc="0" dirty="0" err="1" smtClean="0">
                <a:latin typeface="Calibri" panose="020F0502020204030204" pitchFamily="34" charset="0"/>
                <a:cs typeface="Arial" charset="0"/>
              </a:rPr>
              <a:t>Рокич</a:t>
            </a:r>
            <a:r>
              <a:rPr lang="ru-RU" altLang="ru-RU" sz="1800" b="1" spc="0" dirty="0" smtClean="0">
                <a:latin typeface="Calibri" panose="020F0502020204030204" pitchFamily="34" charset="0"/>
                <a:cs typeface="Arial" charset="0"/>
              </a:rPr>
              <a:t> </a:t>
            </a:r>
            <a:r>
              <a:rPr lang="ru-RU" altLang="ru-RU" sz="1800" b="1" spc="0" dirty="0">
                <a:latin typeface="Calibri" panose="020F0502020204030204" pitchFamily="34" charset="0"/>
                <a:cs typeface="Arial" charset="0"/>
              </a:rPr>
              <a:t>– </a:t>
            </a:r>
            <a:r>
              <a:rPr lang="ru-RU" altLang="ru-RU" sz="1800" b="1" spc="0" dirty="0" err="1" smtClean="0">
                <a:latin typeface="Calibri" panose="020F0502020204030204" pitchFamily="34" charset="0"/>
                <a:cs typeface="Arial" charset="0"/>
              </a:rPr>
              <a:t>В.Ядов</a:t>
            </a:r>
            <a:r>
              <a:rPr lang="ru-RU" altLang="ru-RU" sz="1800" b="1" spc="0" dirty="0" smtClean="0">
                <a:latin typeface="Calibri" panose="020F0502020204030204" pitchFamily="34" charset="0"/>
                <a:cs typeface="Arial" charset="0"/>
              </a:rPr>
              <a:t>)</a:t>
            </a:r>
            <a:endParaRPr lang="ru-RU" altLang="ru-RU" sz="1800" b="1" spc="0" dirty="0"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09600" y="1484313"/>
            <a:ext cx="3733800" cy="4230687"/>
          </a:xfrm>
        </p:spPr>
        <p:txBody>
          <a:bodyPr/>
          <a:lstStyle/>
          <a:p>
            <a:pPr>
              <a:buClr>
                <a:srgbClr val="DC9E1F"/>
              </a:buClr>
              <a:defRPr/>
            </a:pPr>
            <a:r>
              <a:rPr lang="ru-RU" sz="1900" b="1" dirty="0"/>
              <a:t>Методы исследования</a:t>
            </a:r>
            <a:r>
              <a:rPr lang="ru-RU" sz="1900" dirty="0"/>
              <a:t>: </a:t>
            </a:r>
          </a:p>
          <a:p>
            <a:pPr>
              <a:buClr>
                <a:srgbClr val="DC9E1F"/>
              </a:buClr>
              <a:defRPr/>
            </a:pPr>
            <a:r>
              <a:rPr lang="ru-RU" sz="1300" b="1" dirty="0">
                <a:latin typeface="Calibri" panose="020F0502020204030204" pitchFamily="34" charset="0"/>
              </a:rPr>
              <a:t>1) анкетный опрос по формализованному инструментарию на содержательной основе </a:t>
            </a:r>
            <a:r>
              <a:rPr lang="ru-RU" sz="1300" b="1" dirty="0" smtClean="0">
                <a:latin typeface="Calibri" panose="020F0502020204030204" pitchFamily="34" charset="0"/>
              </a:rPr>
              <a:t>методики </a:t>
            </a:r>
            <a:r>
              <a:rPr lang="ru-RU" sz="1300" b="1" dirty="0">
                <a:latin typeface="Calibri" panose="020F0502020204030204" pitchFamily="34" charset="0"/>
              </a:rPr>
              <a:t>«Ценностные ориентации» (М. </a:t>
            </a:r>
            <a:r>
              <a:rPr lang="ru-RU" sz="1300" b="1" dirty="0" err="1">
                <a:latin typeface="Calibri" panose="020F0502020204030204" pitchFamily="34" charset="0"/>
              </a:rPr>
              <a:t>Рокич</a:t>
            </a:r>
            <a:r>
              <a:rPr lang="ru-RU" sz="1300" b="1" dirty="0">
                <a:latin typeface="Calibri" panose="020F0502020204030204" pitchFamily="34" charset="0"/>
              </a:rPr>
              <a:t>), </a:t>
            </a:r>
            <a:endParaRPr lang="en-US" sz="1300" b="1" dirty="0">
              <a:latin typeface="Calibri" panose="020F0502020204030204" pitchFamily="34" charset="0"/>
            </a:endParaRPr>
          </a:p>
          <a:p>
            <a:pPr>
              <a:buClr>
                <a:srgbClr val="DC9E1F"/>
              </a:buClr>
              <a:defRPr/>
            </a:pPr>
            <a:r>
              <a:rPr lang="ru-RU" sz="1300" b="1" dirty="0">
                <a:latin typeface="Calibri" panose="020F0502020204030204" pitchFamily="34" charset="0"/>
              </a:rPr>
              <a:t>2) контент-анализ; </a:t>
            </a:r>
            <a:endParaRPr lang="en-US" sz="1300" b="1" dirty="0">
              <a:latin typeface="Calibri" panose="020F0502020204030204" pitchFamily="34" charset="0"/>
            </a:endParaRPr>
          </a:p>
          <a:p>
            <a:pPr>
              <a:buClr>
                <a:srgbClr val="DC9E1F"/>
              </a:buClr>
              <a:defRPr/>
            </a:pPr>
            <a:r>
              <a:rPr lang="ru-RU" sz="1300" b="1" dirty="0">
                <a:latin typeface="Calibri" panose="020F0502020204030204" pitchFamily="34" charset="0"/>
              </a:rPr>
              <a:t>3) количественно-качественный анализ на основе специализированной программы обработки статистических данных VORTEX с применением непараметрического U-критерия </a:t>
            </a:r>
            <a:r>
              <a:rPr lang="ru-RU" sz="1300" b="1" dirty="0" smtClean="0">
                <a:latin typeface="Calibri" panose="020F0502020204030204" pitchFamily="34" charset="0"/>
              </a:rPr>
              <a:t>Манна-Уитни</a:t>
            </a:r>
            <a:r>
              <a:rPr lang="en-US" sz="1300" b="1" dirty="0" smtClean="0">
                <a:latin typeface="Calibri" panose="020F0502020204030204" pitchFamily="34" charset="0"/>
              </a:rPr>
              <a:t> </a:t>
            </a:r>
            <a:r>
              <a:rPr lang="ru-RU" sz="1300" b="1" dirty="0" smtClean="0">
                <a:latin typeface="Calibri" panose="020F0502020204030204" pitchFamily="34" charset="0"/>
              </a:rPr>
              <a:t>для </a:t>
            </a:r>
            <a:r>
              <a:rPr lang="ru-RU" sz="1300" b="1" dirty="0">
                <a:latin typeface="Calibri" panose="020F0502020204030204" pitchFamily="34" charset="0"/>
              </a:rPr>
              <a:t>оценки различий между двумя </a:t>
            </a:r>
            <a:r>
              <a:rPr lang="ru-RU" sz="1300" b="1" dirty="0" smtClean="0">
                <a:latin typeface="Calibri" panose="020F0502020204030204" pitchFamily="34" charset="0"/>
              </a:rPr>
              <a:t>независимыми </a:t>
            </a:r>
            <a:r>
              <a:rPr lang="ru-RU" sz="1300" b="1" dirty="0">
                <a:latin typeface="Calibri" panose="020F0502020204030204" pitchFamily="34" charset="0"/>
              </a:rPr>
              <a:t>выборками по </a:t>
            </a:r>
            <a:r>
              <a:rPr lang="ru-RU" sz="1300" b="1" dirty="0" smtClean="0">
                <a:latin typeface="Calibri" panose="020F0502020204030204" pitchFamily="34" charset="0"/>
              </a:rPr>
              <a:t>уровню</a:t>
            </a:r>
            <a:r>
              <a:rPr lang="en-US" sz="1300" b="1" dirty="0" smtClean="0">
                <a:latin typeface="Calibri" panose="020F0502020204030204" pitchFamily="34" charset="0"/>
              </a:rPr>
              <a:t> </a:t>
            </a:r>
            <a:r>
              <a:rPr lang="ru-RU" sz="1300" b="1" dirty="0" smtClean="0">
                <a:latin typeface="Calibri" panose="020F0502020204030204" pitchFamily="34" charset="0"/>
              </a:rPr>
              <a:t>интенсивности ценности.</a:t>
            </a:r>
            <a:endParaRPr lang="ru-RU" dirty="0"/>
          </a:p>
        </p:txBody>
      </p:sp>
      <p:pic>
        <p:nvPicPr>
          <p:cNvPr id="74756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9615" y="3067734"/>
            <a:ext cx="3732594" cy="21655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0"/>
            <a:ext cx="719137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67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800" b="1" dirty="0" smtClean="0">
                <a:latin typeface="+mn-lt"/>
              </a:rPr>
              <a:t>Обработка и анализ результатов</a:t>
            </a:r>
            <a:endParaRPr lang="ru-RU" sz="2800" b="1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Объект 1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3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7706097"/>
              </p:ext>
            </p:extLst>
          </p:nvPr>
        </p:nvGraphicFramePr>
        <p:xfrm>
          <a:off x="899592" y="2276872"/>
          <a:ext cx="3468687" cy="4530728"/>
        </p:xfrm>
        <a:graphic>
          <a:graphicData uri="http://schemas.openxmlformats.org/drawingml/2006/table">
            <a:tbl>
              <a:tblPr/>
              <a:tblGrid>
                <a:gridCol w="315912"/>
                <a:gridCol w="719138"/>
                <a:gridCol w="336550"/>
                <a:gridCol w="336550"/>
                <a:gridCol w="325437"/>
                <a:gridCol w="325438"/>
                <a:gridCol w="271462"/>
                <a:gridCol w="279400"/>
                <a:gridCol w="279400"/>
                <a:gridCol w="279400"/>
              </a:tblGrid>
              <a:tr h="150813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№</a:t>
                      </a:r>
                      <a:endParaRPr kumimoji="0" lang="ru-RU" altLang="ru-RU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Ценности-цели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(терминальные цели)</a:t>
                      </a:r>
                      <a:endParaRPr kumimoji="0" lang="ru-RU" altLang="ru-RU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8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tabLst>
                          <a:tab pos="5002213" algn="l"/>
                        </a:tabLst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tabLst>
                          <a:tab pos="5002213" algn="l"/>
                        </a:tabLst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tabLst>
                          <a:tab pos="5002213" algn="l"/>
                        </a:tabLst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tabLst>
                          <a:tab pos="5002213" algn="l"/>
                        </a:tabLst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tabLst>
                          <a:tab pos="5002213" algn="l"/>
                        </a:tabLst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tabLst>
                          <a:tab pos="5002213" algn="l"/>
                        </a:tabLst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tabLst>
                          <a:tab pos="5002213" algn="l"/>
                        </a:tabLst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tabLst>
                          <a:tab pos="5002213" algn="l"/>
                        </a:tabLst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tabLst>
                          <a:tab pos="5002213" algn="l"/>
                        </a:tabLst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02213" algn="l"/>
                        </a:tabLst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Показатели средних значений по выборке (Х сред.)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90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Поколение </a:t>
                      </a:r>
                      <a:r>
                        <a:rPr kumimoji="0" lang="en-US" alt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Z (</a:t>
                      </a:r>
                      <a:r>
                        <a:rPr kumimoji="0" lang="ru-RU" alt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Дети</a:t>
                      </a:r>
                      <a:r>
                        <a:rPr kumimoji="0" lang="en-US" alt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)</a:t>
                      </a:r>
                      <a:r>
                        <a:rPr kumimoji="0" lang="ru-RU" alt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2018 год</a:t>
                      </a:r>
                      <a:endParaRPr kumimoji="0" lang="ru-RU" alt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Поколение </a:t>
                      </a:r>
                      <a:r>
                        <a:rPr kumimoji="0" lang="en-US" alt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Y</a:t>
                      </a:r>
                      <a:endParaRPr kumimoji="0" lang="ru-RU" alt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(взрослые, родители учащихся) </a:t>
                      </a:r>
                      <a:endParaRPr kumimoji="0" lang="ru-RU" alt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10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Вся выборка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5 кл.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Мальчики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Девочки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Вся выборка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7 кл.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Станд. откл.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Вся выборка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Мужчины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Женщины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</a:tr>
              <a:tr h="150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активная жизнь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12.1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12.6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11.64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8.97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5.08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11.21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9.7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12.8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</a:tr>
              <a:tr h="220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2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жизненная мудрость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11.4</a:t>
                      </a:r>
                      <a:endParaRPr kumimoji="0" lang="ru-RU" alt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10.5 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11.57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8.91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4.86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8.1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8.5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7.6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</a:tr>
              <a:tr h="165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3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здоровье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4.7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4.9</a:t>
                      </a:r>
                      <a:endParaRPr kumimoji="0" lang="ru-RU" alt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4.5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4.84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3.73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2.6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2.5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2.7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</a:tr>
              <a:tr h="150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интересная работа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9.1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7.5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10.43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1.22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5.30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11.1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10.9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11.3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</a:tr>
              <a:tr h="150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5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красота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11.4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14.7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8.36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13.31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4.3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14.1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13.3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14.8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</a:tr>
              <a:tr h="150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6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любовь 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7.1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10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4.4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9.5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6.19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6.3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6.3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6.33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</a:tr>
              <a:tr h="220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7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материальный достаток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11.8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10.3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9.84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5.09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8.29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8.4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8.2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</a:tr>
              <a:tr h="150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мирная обстановка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8.9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10.5</a:t>
                      </a:r>
                      <a:endParaRPr kumimoji="0" lang="ru-RU" alt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7.36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8.62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4.73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7.2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7.1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7.3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</a:tr>
              <a:tr h="150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9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верные друзья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4.2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3.86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7.03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4.28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6.9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6.9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7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</a:tr>
              <a:tr h="220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10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общественное признание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13.9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12.9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14.7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14.34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4.56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12.7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11.9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13.5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</a:tr>
              <a:tr h="150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познание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15.1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13.3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16.6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14.09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4.25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13.3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13.4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13.3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</a:tr>
              <a:tr h="150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12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равенство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13.5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11.25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4.54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12.8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12.75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12.8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</a:tr>
              <a:tr h="150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самостоятельность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10.7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10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11.4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11.13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4.11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9.3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9.83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8.8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</a:tr>
              <a:tr h="150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14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свобода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8.9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7.69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9.9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7.53</a:t>
                      </a:r>
                      <a:endParaRPr kumimoji="0" lang="ru-RU" alt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4.78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8.5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7.9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9.2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</a:tr>
              <a:tr h="150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15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семья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1.62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1.7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2.14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4.03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5.16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2.04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2.5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1.58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</a:tr>
              <a:tr h="150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16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творчество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12.7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13.3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12.22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4.29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13.5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14.4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12.5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</a:tr>
              <a:tr h="150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17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социальные сети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15.9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15.4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16.5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16.28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4.55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18.4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18.4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18.33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</a:tr>
              <a:tr h="220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18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жизненные удовольствия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11.96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12.9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12.59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4.92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13.7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12.3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</a:tr>
              <a:tr h="220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19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компьютерные игры, проекты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16.3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13.8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18.6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16.72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5.01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18.8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18.42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19.1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</a:tr>
              <a:tr h="150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20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уверенность в себе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9.6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10.8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8.5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8.38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4.73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9.3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9.4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9.2</a:t>
                      </a:r>
                      <a:endParaRPr kumimoji="0" lang="ru-RU" alt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16" marR="3481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0024978"/>
              </p:ext>
            </p:extLst>
          </p:nvPr>
        </p:nvGraphicFramePr>
        <p:xfrm>
          <a:off x="4728642" y="2283222"/>
          <a:ext cx="3816350" cy="4540251"/>
        </p:xfrm>
        <a:graphic>
          <a:graphicData uri="http://schemas.openxmlformats.org/drawingml/2006/table">
            <a:tbl>
              <a:tblPr/>
              <a:tblGrid>
                <a:gridCol w="334962"/>
                <a:gridCol w="792163"/>
                <a:gridCol w="369887"/>
                <a:gridCol w="369888"/>
                <a:gridCol w="358775"/>
                <a:gridCol w="358775"/>
                <a:gridCol w="307975"/>
                <a:gridCol w="307975"/>
                <a:gridCol w="307975"/>
                <a:gridCol w="307975"/>
              </a:tblGrid>
              <a:tr h="155575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№</a:t>
                      </a:r>
                      <a:endParaRPr kumimoji="0" lang="ru-RU" altLang="ru-RU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Ценности-средства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(инструменталь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ные цели)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8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tabLst>
                          <a:tab pos="5002213" algn="l"/>
                        </a:tabLst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tabLst>
                          <a:tab pos="5002213" algn="l"/>
                        </a:tabLst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tabLst>
                          <a:tab pos="5002213" algn="l"/>
                        </a:tabLst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tabLst>
                          <a:tab pos="5002213" algn="l"/>
                        </a:tabLst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tabLst>
                          <a:tab pos="5002213" algn="l"/>
                        </a:tabLst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tabLst>
                          <a:tab pos="5002213" algn="l"/>
                        </a:tabLst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tabLst>
                          <a:tab pos="5002213" algn="l"/>
                        </a:tabLst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tabLst>
                          <a:tab pos="5002213" algn="l"/>
                        </a:tabLst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tabLst>
                          <a:tab pos="5002213" algn="l"/>
                        </a:tabLst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02213" algn="l"/>
                        </a:tabLst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Показатели средних значений по выборке (Х сред.)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71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Поколение </a:t>
                      </a:r>
                      <a:r>
                        <a:rPr kumimoji="0" lang="en-US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Z (</a:t>
                      </a: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Дети</a:t>
                      </a:r>
                      <a:r>
                        <a:rPr kumimoji="0" lang="en-US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)</a:t>
                      </a: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2018 год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Поколение </a:t>
                      </a:r>
                      <a:r>
                        <a:rPr kumimoji="0" lang="en-US" alt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Y</a:t>
                      </a:r>
                      <a:endParaRPr kumimoji="0" lang="ru-RU" alt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(взрослые, родители учащихся) </a:t>
                      </a:r>
                      <a:endParaRPr kumimoji="0" lang="ru-RU" alt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5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Вся выборка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5 кл.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Мальчики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Девочки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Вся выборка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7 кл.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Станд. откл.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Вся выборка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Мужчины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Женщины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рационализм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11.79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12.8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10.8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10.41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6.42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9.5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9.3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9.8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2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воспитанность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6.90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7.2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6.6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8.03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5.25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4.9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4.8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</a:tr>
              <a:tr h="238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3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высокие притязания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13.20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12.7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13.6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14.31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5.04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17.04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15.4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18.7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</a:tr>
              <a:tr h="238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жизнерадостность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8.50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8.2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8.8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10.16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6.55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7.7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7.3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</a:tr>
              <a:tr h="238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5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исполнительность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12.90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11.8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11.84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5.12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10.17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9.8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10.6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6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независимость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11.40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11.2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11.6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11.59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5.61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10.54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7.7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13.4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7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образованность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7.10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7.08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7.1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7.06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4.94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6.79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6.2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7.4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</a:tr>
              <a:tr h="238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привлекательность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12.52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14.3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10.9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15.41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4.87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15.21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15.3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15.8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9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трудолюбие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7.60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9.3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5.9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6.84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3.83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6.7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6.5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6.8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10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самоконтроль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8.20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8.4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7.88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4.23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10.8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10.7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самокритичность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11.90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11.8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12.1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11.16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6.05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13.9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12.5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15.4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12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смелость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10.00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9.5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10.6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10.06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5.63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10.17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8.6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11.7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твёрдая воля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10.90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10.4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11.5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8.00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5.79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12.5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12.4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12.67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14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терпимость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12.52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11.2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13.7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12.44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5.34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16.3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13.8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15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широта взглядов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13.50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12.1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14.8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13.34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4.22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13.5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13.8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13.3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16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честность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8.05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9.5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6.6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7.91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4.93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5.2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6.3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4.1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17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эффективность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12.11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9.0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11.00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5.44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12.67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13.7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11.7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18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чуткость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13.8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13.8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13.8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13.53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4.99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11.7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10.3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19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ответственность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6.10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6.1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6.1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7.72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4.75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6.3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8.1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4.6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DE3"/>
                    </a:solidFill>
                  </a:tcPr>
                </a:tc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20</a:t>
                      </a:r>
                      <a:endParaRPr kumimoji="0" lang="ru-RU" alt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аккуратность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8.50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10.5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6.7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11.09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5.66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7.9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8.9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6.9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351" marR="35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</a:tr>
            </a:tbl>
          </a:graphicData>
        </a:graphic>
      </p:graphicFrame>
      <p:sp>
        <p:nvSpPr>
          <p:cNvPr id="15" name="Объект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6" name="Объект 6" descr="C:\Users\gavronskaya_ev\Desktop\photo_5265060534422725570_y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84005"/>
            <a:ext cx="3032076" cy="111729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560369086"/>
              </p:ext>
            </p:extLst>
          </p:nvPr>
        </p:nvGraphicFramePr>
        <p:xfrm>
          <a:off x="3636912" y="1136476"/>
          <a:ext cx="4908079" cy="984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35697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ru-RU" altLang="ru-RU" sz="2400" b="1" dirty="0" smtClean="0"/>
              <a:t>«Отцы и дети»: «социальные характеры» в сопоставлении</a:t>
            </a:r>
          </a:p>
        </p:txBody>
      </p:sp>
      <p:graphicFrame>
        <p:nvGraphicFramePr>
          <p:cNvPr id="80899" name="Объект 5"/>
          <p:cNvGraphicFramePr>
            <a:graphicFrameLocks noGrp="1"/>
          </p:cNvGraphicFramePr>
          <p:nvPr>
            <p:ph idx="1"/>
          </p:nvPr>
        </p:nvGraphicFramePr>
        <p:xfrm>
          <a:off x="-49213" y="1506538"/>
          <a:ext cx="9242426" cy="462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r:id="rId3" imgW="9242337" imgH="4627265" progId="Excel.Chart.8">
                  <p:embed/>
                </p:oleObj>
              </mc:Choice>
              <mc:Fallback>
                <p:oleObj r:id="rId3" imgW="9242337" imgH="4627265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9213" y="1506538"/>
                        <a:ext cx="9242426" cy="4627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980" y="0"/>
            <a:ext cx="591020" cy="87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68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cs typeface="Times New Roman" pitchFamily="18" charset="0"/>
              </a:rPr>
              <a:t>Инструментальные ценности: ценности-средства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400" b="1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altLang="ru-RU" sz="2400" b="1" dirty="0" err="1" smtClean="0">
                <a:solidFill>
                  <a:srgbClr val="000000"/>
                </a:solidFill>
              </a:rPr>
              <a:t>околенческий</a:t>
            </a:r>
            <a:r>
              <a:rPr lang="ru-RU" altLang="ru-RU" sz="2400" b="1" dirty="0" smtClean="0">
                <a:solidFill>
                  <a:srgbClr val="000000"/>
                </a:solidFill>
              </a:rPr>
              <a:t> аспект. Дети – «поколение </a:t>
            </a:r>
            <a:r>
              <a:rPr lang="en-US" altLang="ru-RU" sz="2400" b="1" dirty="0" smtClean="0">
                <a:solidFill>
                  <a:srgbClr val="000000"/>
                </a:solidFill>
              </a:rPr>
              <a:t>Z</a:t>
            </a:r>
            <a:r>
              <a:rPr lang="ru-RU" altLang="ru-RU" sz="2400" b="1" dirty="0" smtClean="0">
                <a:solidFill>
                  <a:srgbClr val="000000"/>
                </a:solidFill>
              </a:rPr>
              <a:t>», их родители «поколение </a:t>
            </a:r>
            <a:r>
              <a:rPr lang="en-US" altLang="ru-RU" sz="2400" b="1" dirty="0" smtClean="0">
                <a:solidFill>
                  <a:srgbClr val="000000"/>
                </a:solidFill>
              </a:rPr>
              <a:t>Y</a:t>
            </a:r>
            <a:r>
              <a:rPr lang="ru-RU" altLang="ru-RU" sz="2400" b="1" dirty="0" smtClean="0">
                <a:solidFill>
                  <a:srgbClr val="000000"/>
                </a:solidFill>
              </a:rPr>
              <a:t> », педагоги-</a:t>
            </a:r>
            <a:r>
              <a:rPr lang="ru-RU" altLang="ru-RU" sz="2400" b="1" dirty="0" err="1" smtClean="0">
                <a:solidFill>
                  <a:srgbClr val="000000"/>
                </a:solidFill>
              </a:rPr>
              <a:t>стажисты</a:t>
            </a:r>
            <a:r>
              <a:rPr lang="ru-RU" altLang="ru-RU" sz="2400" b="1" dirty="0" smtClean="0">
                <a:solidFill>
                  <a:srgbClr val="000000"/>
                </a:solidFill>
              </a:rPr>
              <a:t> «поколение </a:t>
            </a:r>
            <a:r>
              <a:rPr lang="en-US" altLang="ru-RU" sz="2400" b="1" dirty="0" smtClean="0">
                <a:solidFill>
                  <a:srgbClr val="000000"/>
                </a:solidFill>
              </a:rPr>
              <a:t>X</a:t>
            </a:r>
            <a:r>
              <a:rPr lang="ru-RU" altLang="ru-RU" sz="2400" b="1" dirty="0" smtClean="0">
                <a:solidFill>
                  <a:srgbClr val="000000"/>
                </a:solidFill>
              </a:rPr>
              <a:t>»</a:t>
            </a:r>
            <a:endParaRPr lang="ru-RU" alt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1923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2024501"/>
              </p:ext>
            </p:extLst>
          </p:nvPr>
        </p:nvGraphicFramePr>
        <p:xfrm>
          <a:off x="325438" y="765175"/>
          <a:ext cx="8328025" cy="546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r:id="rId3" imgW="8327858" imgH="5462489" progId="Excel.Chart.8">
                  <p:embed/>
                </p:oleObj>
              </mc:Choice>
              <mc:Fallback>
                <p:oleObj r:id="rId3" imgW="8327858" imgH="5462489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438" y="765175"/>
                        <a:ext cx="8328025" cy="546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702330" y="5705497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ценности-средства</a:t>
            </a: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75856" y="5733865"/>
            <a:ext cx="1728191" cy="28742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403648" y="980728"/>
            <a:ext cx="612068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8" y="0"/>
            <a:ext cx="539552" cy="79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53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77875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sz="1400" b="1" cap="none" dirty="0" smtClean="0">
                <a:latin typeface="Calibri" pitchFamily="34" charset="0"/>
              </a:rPr>
              <a:t>СРАВНИТЕЛЬНЫЙ АНАЛИЗ «СОЦИАЛЬНЫХ ХАРАКТЕРОВ» В СВЕТЕ «ТЕОРИИ ПОКОЛЕНИЙ»</a:t>
            </a:r>
            <a:r>
              <a:rPr lang="ru-RU" altLang="ru-RU" b="1" cap="none" dirty="0" smtClean="0">
                <a:latin typeface="Calibri" panose="020F0502020204030204" pitchFamily="34" charset="0"/>
              </a:rPr>
              <a:t/>
            </a:r>
            <a:br>
              <a:rPr lang="ru-RU" altLang="ru-RU" b="1" cap="none" dirty="0" smtClean="0">
                <a:latin typeface="Calibri" panose="020F0502020204030204" pitchFamily="34" charset="0"/>
              </a:rPr>
            </a:br>
            <a:endParaRPr lang="ru-RU" altLang="ru-RU" sz="1000" b="1" cap="none" dirty="0" smtClean="0">
              <a:latin typeface="Calibri" pitchFamily="34" charset="0"/>
            </a:endParaRPr>
          </a:p>
        </p:txBody>
      </p:sp>
      <p:pic>
        <p:nvPicPr>
          <p:cNvPr id="768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1989138"/>
            <a:ext cx="8867775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0"/>
            <a:ext cx="719137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86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2159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+mn-lt"/>
              </a:rPr>
              <a:t>Инструментальные </a:t>
            </a:r>
            <a:r>
              <a:rPr lang="ru-RU" sz="2000" b="1" dirty="0">
                <a:solidFill>
                  <a:prstClr val="black"/>
                </a:solidFill>
                <a:latin typeface="+mn-lt"/>
              </a:rPr>
              <a:t>ценности в поколении «дети»: гендерный аспект</a:t>
            </a:r>
            <a:endParaRPr lang="ru-RU" sz="2000" b="1" dirty="0">
              <a:latin typeface="+mn-lt"/>
            </a:endParaRPr>
          </a:p>
        </p:txBody>
      </p:sp>
      <p:graphicFrame>
        <p:nvGraphicFramePr>
          <p:cNvPr id="87043" name="Объект 3"/>
          <p:cNvGraphicFramePr>
            <a:graphicFrameLocks noGrp="1"/>
          </p:cNvGraphicFramePr>
          <p:nvPr>
            <p:ph idx="1"/>
          </p:nvPr>
        </p:nvGraphicFramePr>
        <p:xfrm>
          <a:off x="-47625" y="569913"/>
          <a:ext cx="9239250" cy="560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r:id="rId3" imgW="9242337" imgH="5608806" progId="Excel.Chart.8">
                  <p:embed/>
                </p:oleObj>
              </mc:Choice>
              <mc:Fallback>
                <p:oleObj r:id="rId3" imgW="9242337" imgH="5608806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7625" y="569913"/>
                        <a:ext cx="9239250" cy="560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0"/>
            <a:ext cx="719137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00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200" b="1" dirty="0" smtClean="0">
                <a:latin typeface="Times New Roman"/>
                <a:ea typeface="Calibri"/>
                <a:cs typeface="Times New Roman"/>
              </a:rPr>
              <a:t>Социальная экология детства – учёт законов развития</a:t>
            </a:r>
            <a:r>
              <a:rPr lang="ru-RU" sz="2400" dirty="0" smtClean="0">
                <a:ea typeface="Calibri"/>
                <a:cs typeface="Times New Roman"/>
              </a:rPr>
              <a:t/>
            </a:r>
            <a:br>
              <a:rPr lang="ru-RU" sz="2400" dirty="0" smtClean="0">
                <a:ea typeface="Calibri"/>
                <a:cs typeface="Times New Roman"/>
              </a:rPr>
            </a:br>
            <a:endParaRPr lang="ru-RU" dirty="0" smtClean="0"/>
          </a:p>
        </p:txBody>
      </p:sp>
      <p:sp>
        <p:nvSpPr>
          <p:cNvPr id="5123" name="Объект 5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4038600" cy="5145435"/>
          </a:xfrm>
        </p:spPr>
        <p:txBody>
          <a:bodyPr/>
          <a:lstStyle/>
          <a:p>
            <a:pPr marL="0" lvl="0" indent="0" algn="just">
              <a:buNone/>
            </a:pPr>
            <a:r>
              <a:rPr lang="ru-RU" altLang="ru-RU" sz="1200" b="1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Одни компоненты педагогам надо учитывать как  данность (диагностика темперамента, особенностей мотивации, </a:t>
            </a:r>
            <a:r>
              <a:rPr lang="ru-RU" altLang="ru-RU" sz="1200" b="1" dirty="0" err="1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когнитив</a:t>
            </a:r>
            <a:r>
              <a:rPr lang="ru-RU" altLang="ru-RU" sz="1200" b="1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-стиля, уровня реактивной тревожности и пр.). </a:t>
            </a:r>
          </a:p>
          <a:p>
            <a:pPr marL="0" lvl="0" indent="0" algn="just">
              <a:buNone/>
            </a:pPr>
            <a:r>
              <a:rPr lang="ru-RU" altLang="ru-RU" sz="1200" b="1" dirty="0" smtClean="0">
                <a:solidFill>
                  <a:prstClr val="black"/>
                </a:solidFill>
                <a:latin typeface="+mj-lt"/>
              </a:rPr>
              <a:t>Другие </a:t>
            </a:r>
            <a:r>
              <a:rPr lang="ru-RU" altLang="ru-RU" sz="1200" b="1" dirty="0">
                <a:solidFill>
                  <a:prstClr val="black"/>
                </a:solidFill>
                <a:latin typeface="+mj-lt"/>
              </a:rPr>
              <a:t>системные компоненты личности </a:t>
            </a:r>
            <a:r>
              <a:rPr lang="ru-RU" altLang="ru-RU" sz="1200" b="1" dirty="0" smtClean="0">
                <a:solidFill>
                  <a:prstClr val="black"/>
                </a:solidFill>
                <a:latin typeface="+mj-lt"/>
              </a:rPr>
              <a:t>(ценностные ориентации, самоконтроль</a:t>
            </a:r>
            <a:r>
              <a:rPr lang="ru-RU" altLang="ru-RU" sz="1200" b="1" dirty="0">
                <a:solidFill>
                  <a:prstClr val="black"/>
                </a:solidFill>
                <a:latin typeface="+mj-lt"/>
              </a:rPr>
              <a:t>, ответственность, навыки целеполагания) надо воспитывать, формировать. Здесь ведущая роль принадлежит классному руководителю</a:t>
            </a:r>
            <a:r>
              <a:rPr lang="ru-RU" altLang="ru-RU" sz="1200" b="1" dirty="0" smtClean="0">
                <a:solidFill>
                  <a:prstClr val="black"/>
                </a:solidFill>
                <a:latin typeface="+mj-lt"/>
              </a:rPr>
              <a:t>.</a:t>
            </a:r>
            <a:r>
              <a:rPr lang="ru-RU" altLang="ru-RU" sz="12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endParaRPr lang="ru-RU" altLang="ru-RU" sz="1200" b="1" dirty="0" smtClean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marL="0" lvl="0" indent="0" algn="just">
              <a:buNone/>
            </a:pPr>
            <a:endParaRPr lang="ru-RU" altLang="ru-RU" sz="1200" b="1" dirty="0" smtClean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altLang="ru-RU" sz="1200" b="1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Третьи </a:t>
            </a:r>
            <a:r>
              <a:rPr lang="ru-RU" altLang="ru-RU" sz="12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компоненты – развивать и преумножать особыми образовательными методами</a:t>
            </a:r>
          </a:p>
          <a:p>
            <a:pPr marL="0" lvl="0" indent="0" algn="just">
              <a:buNone/>
            </a:pPr>
            <a:endParaRPr lang="ru-RU" altLang="ru-RU" sz="12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5124" name="Объект 7" descr="C:\Users\gavronskaya_ev\Documents\DSCN2155.JPG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1225" y="2133600"/>
            <a:ext cx="2592388" cy="2122488"/>
          </a:xfrm>
        </p:spPr>
      </p:pic>
      <p:pic>
        <p:nvPicPr>
          <p:cNvPr id="5125" name="Рисунок 8" descr="C:\Users\gavronskaya_ev\Documents\DSCN21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0" y="1176338"/>
            <a:ext cx="1795463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Рисунок 9" descr="C:\Users\gavronskaya_ev\Documents\DSCN21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212976"/>
            <a:ext cx="2376488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Рисунок 10" descr="C:\Users\gavronskaya_ev\Documents\DSCN21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437063"/>
            <a:ext cx="230505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Рисунок 11" descr="C:\Users\gavronskaya_ev\Documents\DSCN215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4581525"/>
            <a:ext cx="1462088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Рисунок 12" descr="C:\Users\gavronskaya_ev\Documents\DSCN214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868863"/>
            <a:ext cx="2808288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0"/>
            <a:ext cx="7937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130096"/>
      </p:ext>
    </p:extLst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63" y="642938"/>
            <a:ext cx="5616575" cy="3816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dirty="0">
                <a:solidFill>
                  <a:srgbClr val="C6D9F0"/>
                </a:solidFill>
                <a:latin typeface="Verdana" pitchFamily="34" charset="0"/>
                <a:cs typeface="Arial" panose="020B0604020202020204" pitchFamily="34" charset="0"/>
              </a:rPr>
              <a:t> </a:t>
            </a:r>
            <a:br>
              <a:rPr lang="ru-RU" altLang="ru-RU" dirty="0">
                <a:solidFill>
                  <a:srgbClr val="C6D9F0"/>
                </a:solidFill>
                <a:latin typeface="Verdana" pitchFamily="34" charset="0"/>
                <a:cs typeface="Arial" panose="020B0604020202020204" pitchFamily="34" charset="0"/>
              </a:rPr>
            </a:br>
            <a:r>
              <a:rPr lang="ru-RU" altLang="ru-RU" sz="2800" b="1" i="1" spc="300" dirty="0">
                <a:solidFill>
                  <a:srgbClr val="C6D9F0"/>
                </a:solidFill>
                <a:cs typeface="Arial" panose="020B0604020202020204" pitchFamily="34" charset="0"/>
              </a:rPr>
              <a:t>Нынешняя молодёжь привыкла к роскоши.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b="1" i="1" spc="300" dirty="0">
                <a:solidFill>
                  <a:srgbClr val="C6D9F0"/>
                </a:solidFill>
                <a:cs typeface="Arial" panose="020B0604020202020204" pitchFamily="34" charset="0"/>
              </a:rPr>
              <a:t>Она отличается дурными манерами, презирает авторитеты, не уважает старших. Дети спорят со взрослыми, жадно глотают пищу и изводят учителей</a:t>
            </a:r>
            <a:r>
              <a:rPr lang="ru-RU" altLang="ru-RU" sz="2800" i="1" spc="300" dirty="0">
                <a:solidFill>
                  <a:srgbClr val="C6D9F0"/>
                </a:solidFill>
                <a:cs typeface="Arial" panose="020B0604020202020204" pitchFamily="34" charset="0"/>
              </a:rPr>
              <a:t> …</a:t>
            </a:r>
            <a:endParaRPr lang="ru-RU" sz="2800" i="1" spc="300" dirty="0">
              <a:solidFill>
                <a:srgbClr val="C6D9F0"/>
              </a:solidFill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85938" y="4357688"/>
            <a:ext cx="576262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spc="-2500" dirty="0">
                <a:solidFill>
                  <a:srgbClr val="C6D9F0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“</a:t>
            </a:r>
            <a:endParaRPr lang="ru-RU" sz="4800" i="1" spc="-2500" dirty="0">
              <a:solidFill>
                <a:srgbClr val="C6D9F0"/>
              </a:solidFill>
              <a:latin typeface="Batang" panose="02030600000101010101" pitchFamily="18" charset="-127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00813" y="857250"/>
            <a:ext cx="185737" cy="83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spc="-2500" dirty="0">
                <a:solidFill>
                  <a:prstClr val="white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”</a:t>
            </a:r>
            <a:endParaRPr lang="ru-RU" sz="4800" i="1" spc="-2500" dirty="0">
              <a:solidFill>
                <a:prstClr val="white"/>
              </a:solidFill>
              <a:latin typeface="Batang" panose="02030600000101010101" pitchFamily="18" charset="-127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23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200" b="1" smtClean="0">
                <a:latin typeface="Times New Roman" pitchFamily="18" charset="0"/>
                <a:cs typeface="Times New Roman" pitchFamily="18" charset="0"/>
              </a:rPr>
              <a:t>Глазами «Поколения </a:t>
            </a:r>
            <a:r>
              <a:rPr lang="en-US" altLang="ru-RU" sz="2200" b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ru-RU" altLang="ru-RU" sz="2200" b="1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altLang="ru-RU" smtClean="0"/>
              <a:t/>
            </a:r>
            <a:br>
              <a:rPr lang="ru-RU" altLang="ru-RU" smtClean="0"/>
            </a:br>
            <a:endParaRPr lang="ru-RU" altLang="ru-RU" smtClean="0"/>
          </a:p>
        </p:txBody>
      </p:sp>
      <p:pic>
        <p:nvPicPr>
          <p:cNvPr id="6147" name="Объект 7" descr="C:\Users\gavronskaya_ev\Desktop\Курсы\IMG_20211220_102614 (1)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916832"/>
            <a:ext cx="3606800" cy="2984500"/>
          </a:xfrm>
        </p:spPr>
      </p:pic>
      <p:pic>
        <p:nvPicPr>
          <p:cNvPr id="6148" name="Объект 6" descr="C:\Users\gavronskaya_ev\Desktop\Курсы\IMG_20211220_102633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5976" y="3717032"/>
            <a:ext cx="3587626" cy="2787689"/>
          </a:xfrm>
        </p:spPr>
      </p:pic>
      <p:pic>
        <p:nvPicPr>
          <p:cNvPr id="6149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0"/>
            <a:ext cx="7937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0"/>
            <a:ext cx="7937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" name="Picture 1" descr="C:\Users\gavronskaya_ev\Desktop\Человечек лицо и одежд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69987"/>
            <a:ext cx="3517017" cy="243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470318"/>
      </p:ext>
    </p:extLst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img0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0" b="31833"/>
          <a:stretch>
            <a:fillRect/>
          </a:stretch>
        </p:blipFill>
        <p:spPr bwMode="auto">
          <a:xfrm>
            <a:off x="179512" y="0"/>
            <a:ext cx="2404258" cy="2797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sz="2400" b="1" cap="none" dirty="0" smtClean="0">
                <a:latin typeface="Calibri" panose="020F0502020204030204" pitchFamily="34" charset="0"/>
              </a:rPr>
              <a:t>2018 – 2020 гг.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251520" y="2204864"/>
            <a:ext cx="4038600" cy="4525963"/>
          </a:xfrm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lnSpc>
                <a:spcPct val="90000"/>
              </a:lnSpc>
            </a:pPr>
            <a:endParaRPr lang="ru-RU" altLang="ru-RU" sz="1800" b="1" dirty="0" smtClean="0">
              <a:latin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ru-RU" altLang="ru-RU" sz="1800" b="1" dirty="0">
              <a:latin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ru-RU" altLang="ru-RU" sz="1800" b="1" dirty="0" smtClean="0">
              <a:latin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ru-RU" altLang="ru-RU" sz="1800" b="1" dirty="0">
              <a:latin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altLang="ru-RU" sz="1800" b="1" dirty="0" err="1" smtClean="0">
                <a:latin typeface="Calibri" panose="020F0502020204030204" pitchFamily="34" charset="0"/>
                <a:cs typeface="Times New Roman" pitchFamily="18" charset="0"/>
              </a:rPr>
              <a:t>рыночность</a:t>
            </a:r>
            <a:r>
              <a:rPr lang="ru-RU" altLang="ru-RU" sz="1800" b="1" dirty="0" smtClean="0">
                <a:latin typeface="Calibri" panose="020F0502020204030204" pitchFamily="34" charset="0"/>
                <a:cs typeface="Times New Roman" pitchFamily="18" charset="0"/>
              </a:rPr>
              <a:t> и </a:t>
            </a:r>
            <a:r>
              <a:rPr lang="ru-RU" altLang="ru-RU" sz="1800" b="1" dirty="0" err="1" smtClean="0">
                <a:latin typeface="Calibri" panose="020F0502020204030204" pitchFamily="34" charset="0"/>
                <a:cs typeface="Times New Roman" pitchFamily="18" charset="0"/>
              </a:rPr>
              <a:t>конкурентность</a:t>
            </a:r>
            <a:r>
              <a:rPr lang="ru-RU" altLang="ru-RU" sz="1800" b="1" dirty="0" smtClean="0">
                <a:latin typeface="Calibri" panose="020F0502020204030204" pitchFamily="34" charset="0"/>
                <a:cs typeface="Times New Roman" pitchFamily="18" charset="0"/>
              </a:rPr>
              <a:t>, публичность и </a:t>
            </a:r>
            <a:r>
              <a:rPr lang="ru-RU" altLang="ru-RU" sz="1800" b="1" dirty="0" err="1" smtClean="0">
                <a:latin typeface="Calibri" panose="020F0502020204030204" pitchFamily="34" charset="0"/>
                <a:cs typeface="Times New Roman" pitchFamily="18" charset="0"/>
              </a:rPr>
              <a:t>гламурность</a:t>
            </a:r>
            <a:r>
              <a:rPr lang="ru-RU" altLang="ru-RU" sz="1800" b="1" dirty="0" smtClean="0">
                <a:latin typeface="Calibri" panose="020F0502020204030204" pitchFamily="34" charset="0"/>
                <a:cs typeface="Times New Roman" pitchFamily="18" charset="0"/>
              </a:rPr>
              <a:t> общества</a:t>
            </a:r>
          </a:p>
          <a:p>
            <a:pPr>
              <a:lnSpc>
                <a:spcPct val="90000"/>
              </a:lnSpc>
            </a:pPr>
            <a:r>
              <a:rPr lang="ru-RU" altLang="ru-RU" sz="1800" b="1" dirty="0" err="1" smtClean="0">
                <a:latin typeface="Calibri" panose="020F0502020204030204" pitchFamily="34" charset="0"/>
                <a:cs typeface="Times New Roman" pitchFamily="18" charset="0"/>
              </a:rPr>
              <a:t>цифровизация</a:t>
            </a:r>
            <a:r>
              <a:rPr lang="ru-RU" altLang="ru-RU" sz="1800" b="1" dirty="0" smtClean="0">
                <a:latin typeface="Calibri" panose="020F0502020204030204" pitchFamily="34" charset="0"/>
                <a:cs typeface="Times New Roman" pitchFamily="18" charset="0"/>
              </a:rPr>
              <a:t> среды обитания и засилье виртуального контента</a:t>
            </a:r>
          </a:p>
          <a:p>
            <a:pPr>
              <a:lnSpc>
                <a:spcPct val="90000"/>
              </a:lnSpc>
            </a:pPr>
            <a:r>
              <a:rPr lang="ru-RU" altLang="ru-RU" sz="1800" b="1" dirty="0" smtClean="0">
                <a:latin typeface="Calibri" panose="020F0502020204030204" pitchFamily="34" charset="0"/>
                <a:cs typeface="Times New Roman" pitchFamily="18" charset="0"/>
              </a:rPr>
              <a:t> неопределённость и зыбкость морали</a:t>
            </a:r>
          </a:p>
          <a:p>
            <a:pPr>
              <a:lnSpc>
                <a:spcPct val="90000"/>
              </a:lnSpc>
            </a:pPr>
            <a:r>
              <a:rPr lang="ru-RU" altLang="ru-RU" sz="1800" b="1" dirty="0" smtClean="0">
                <a:latin typeface="Calibri" panose="020F0502020204030204" pitchFamily="34" charset="0"/>
                <a:cs typeface="Times New Roman" pitchFamily="18" charset="0"/>
              </a:rPr>
              <a:t>  исчезновение «естественной» дворовой культуры</a:t>
            </a:r>
          </a:p>
          <a:p>
            <a:pPr>
              <a:lnSpc>
                <a:spcPct val="90000"/>
              </a:lnSpc>
            </a:pPr>
            <a:r>
              <a:rPr lang="ru-RU" altLang="ru-RU" sz="1800" b="1" dirty="0" smtClean="0">
                <a:latin typeface="Calibri" panose="020F0502020204030204" pitchFamily="34" charset="0"/>
                <a:cs typeface="Times New Roman" pitchFamily="18" charset="0"/>
              </a:rPr>
              <a:t> трудовая занятость родителей</a:t>
            </a:r>
          </a:p>
          <a:p>
            <a:pPr>
              <a:lnSpc>
                <a:spcPct val="90000"/>
              </a:lnSpc>
            </a:pPr>
            <a:r>
              <a:rPr lang="ru-RU" altLang="ru-RU" sz="1800" b="1" dirty="0" smtClean="0">
                <a:latin typeface="Calibri" panose="020F0502020204030204" pitchFamily="34" charset="0"/>
                <a:cs typeface="Times New Roman" pitchFamily="18" charset="0"/>
              </a:rPr>
              <a:t> небезопасность  городской среды… </a:t>
            </a:r>
            <a:endParaRPr lang="ru-RU" altLang="ru-RU" b="1" dirty="0" smtClean="0">
              <a:latin typeface="Calibri" panose="020F0502020204030204" pitchFamily="34" charset="0"/>
            </a:endParaRPr>
          </a:p>
        </p:txBody>
      </p:sp>
      <p:pic>
        <p:nvPicPr>
          <p:cNvPr id="6554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4076" y="2622447"/>
            <a:ext cx="4890415" cy="325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8" y="0"/>
            <a:ext cx="539552" cy="79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420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47638"/>
            <a:ext cx="9144000" cy="14097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000" b="1" cap="none" dirty="0" smtClean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sz="2000" b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Социальный характер» мальчиков и девочек (гендерный</a:t>
            </a:r>
            <a:r>
              <a:rPr lang="en-US" altLang="ru-RU" sz="2000" b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000" b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аспект</a:t>
            </a:r>
            <a:r>
              <a:rPr lang="ru-RU" altLang="ru-RU" sz="2000" b="1" cap="none" dirty="0" smtClean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altLang="ru-RU" sz="2000" b="1" cap="none" dirty="0" smtClean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000" b="1" cap="none" dirty="0" smtClean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поколение </a:t>
            </a:r>
            <a:r>
              <a:rPr lang="ru-RU" altLang="ru-RU" sz="2000" b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«хай-тек»…</a:t>
            </a:r>
            <a:r>
              <a:rPr lang="en-US" altLang="ru-RU" sz="2000" b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000" b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новое поколение выбирает…</a:t>
            </a:r>
            <a:r>
              <a:rPr lang="ru-RU" altLang="ru-RU" sz="1900" b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900" b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ru-RU" sz="1900" b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en-US" altLang="ru-RU" sz="1900" b="1" cap="none" dirty="0" smtClean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								</a:t>
            </a:r>
            <a:endParaRPr lang="ru-RU" altLang="ru-RU" sz="1600" b="1" i="1" cap="none" dirty="0"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459" name="Объект 2"/>
          <p:cNvSpPr>
            <a:spLocks noGrp="1"/>
          </p:cNvSpPr>
          <p:nvPr>
            <p:ph sz="half" idx="4294967295"/>
          </p:nvPr>
        </p:nvSpPr>
        <p:spPr>
          <a:xfrm>
            <a:off x="0" y="1755775"/>
            <a:ext cx="3943350" cy="5229225"/>
          </a:xfrm>
        </p:spPr>
        <p:txBody>
          <a:bodyPr/>
          <a:lstStyle/>
          <a:p>
            <a:pPr algn="ctr" eaLnBrk="1" fontAlgn="auto" hangingPunct="1">
              <a:lnSpc>
                <a:spcPct val="80000"/>
              </a:lnSpc>
              <a:buClr>
                <a:srgbClr val="003366"/>
              </a:buClr>
              <a:buFont typeface="Wingdings" panose="05000000000000000000" pitchFamily="2" charset="2"/>
              <a:buNone/>
              <a:defRPr/>
            </a:pPr>
            <a:r>
              <a:rPr lang="en-US" altLang="ru-RU" sz="1800" b="1" u="sng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800" b="1" u="sng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мальчики 7 класс</a:t>
            </a:r>
            <a:endParaRPr lang="ru-RU" altLang="ru-RU" sz="1800" b="1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ru-RU" altLang="ru-RU" sz="16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Честные друзья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Яркие </a:t>
            </a:r>
            <a:r>
              <a:rPr lang="ru-RU" altLang="ru-RU" sz="16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события в жизни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ru-RU" altLang="ru-RU" sz="16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Карьера профессионального военного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ru-RU" altLang="ru-RU" sz="16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Спорт и спортивные победы</a:t>
            </a:r>
            <a:endParaRPr lang="en-US" altLang="ru-RU" sz="1600" b="1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ru-RU" altLang="ru-RU" sz="16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Дом у моря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ru-RU" altLang="ru-RU" sz="16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Самопознание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Свобода </a:t>
            </a:r>
            <a:r>
              <a:rPr lang="ru-RU" altLang="ru-RU" sz="16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слова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ru-RU" altLang="ru-RU" sz="16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Быть полезным людям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ru-RU" altLang="ru-RU" sz="16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Опора в веровании (религиозность</a:t>
            </a: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eaLnBrk="1" fontAlgn="auto" hangingPunct="1">
              <a:lnSpc>
                <a:spcPct val="80000"/>
              </a:lnSpc>
              <a:buClr>
                <a:srgbClr val="DC9E1F"/>
              </a:buClr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Одиночество</a:t>
            </a:r>
          </a:p>
          <a:p>
            <a:pPr eaLnBrk="1" fontAlgn="auto" hangingPunct="1">
              <a:lnSpc>
                <a:spcPct val="80000"/>
              </a:lnSpc>
              <a:buClr>
                <a:srgbClr val="DC9E1F"/>
              </a:buClr>
              <a:buFont typeface="Arial"/>
              <a:buChar char="•"/>
              <a:defRPr/>
            </a:pPr>
            <a:r>
              <a:rPr lang="ru-RU" altLang="ru-RU" sz="1600" b="1" dirty="0" smtClean="0">
                <a:solidFill>
                  <a:srgbClr val="FFFFFF"/>
                </a:solidFill>
                <a:effectLst>
                  <a:glow rad="38100">
                    <a:srgbClr val="000000">
                      <a:lumMod val="50000"/>
                      <a:lumOff val="50000"/>
                      <a:alpha val="20000"/>
                    </a:srgb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Весомое </a:t>
            </a:r>
            <a:r>
              <a:rPr lang="ru-RU" altLang="ru-RU" sz="1600" b="1" dirty="0">
                <a:solidFill>
                  <a:srgbClr val="FFFFFF"/>
                </a:solidFill>
                <a:effectLst>
                  <a:glow rad="38100">
                    <a:srgbClr val="000000">
                      <a:lumMod val="50000"/>
                      <a:lumOff val="50000"/>
                      <a:alpha val="20000"/>
                    </a:srgb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положение в </a:t>
            </a:r>
            <a:r>
              <a:rPr lang="ru-RU" altLang="ru-RU" sz="1600" b="1" dirty="0" smtClean="0">
                <a:solidFill>
                  <a:srgbClr val="FFFFFF"/>
                </a:solidFill>
                <a:effectLst>
                  <a:glow rad="38100">
                    <a:srgbClr val="000000">
                      <a:lumMod val="50000"/>
                      <a:lumOff val="50000"/>
                      <a:alpha val="20000"/>
                    </a:srgb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государстве</a:t>
            </a:r>
          </a:p>
          <a:p>
            <a:pPr eaLnBrk="1" fontAlgn="auto" hangingPunct="1">
              <a:lnSpc>
                <a:spcPct val="80000"/>
              </a:lnSpc>
              <a:buClr>
                <a:srgbClr val="DC9E1F"/>
              </a:buClr>
              <a:buFont typeface="Arial"/>
              <a:buChar char="•"/>
              <a:defRPr/>
            </a:pPr>
            <a:r>
              <a:rPr lang="ru-RU" altLang="ru-RU" sz="1600" b="1" dirty="0" smtClean="0">
                <a:solidFill>
                  <a:srgbClr val="FFFFFF"/>
                </a:solidFill>
                <a:effectLst>
                  <a:glow rad="38100">
                    <a:srgbClr val="000000">
                      <a:lumMod val="50000"/>
                      <a:lumOff val="50000"/>
                      <a:alpha val="20000"/>
                    </a:srgb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Трудоустройство в Канаде</a:t>
            </a:r>
          </a:p>
          <a:p>
            <a:pPr eaLnBrk="1" fontAlgn="auto" hangingPunct="1">
              <a:lnSpc>
                <a:spcPct val="80000"/>
              </a:lnSpc>
              <a:buClr>
                <a:srgbClr val="DC9E1F"/>
              </a:buClr>
              <a:buFont typeface="Arial"/>
              <a:buChar char="•"/>
              <a:defRPr/>
            </a:pPr>
            <a:r>
              <a:rPr lang="ru-RU" altLang="ru-RU" sz="1600" b="1" dirty="0" err="1" smtClean="0">
                <a:solidFill>
                  <a:srgbClr val="FFFFFF"/>
                </a:solidFill>
                <a:effectLst>
                  <a:glow rad="38100">
                    <a:srgbClr val="000000">
                      <a:lumMod val="50000"/>
                      <a:lumOff val="50000"/>
                      <a:alpha val="20000"/>
                    </a:srgb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Айтишник</a:t>
            </a:r>
            <a:r>
              <a:rPr lang="ru-RU" altLang="ru-RU" sz="1600" b="1" dirty="0" smtClean="0">
                <a:solidFill>
                  <a:srgbClr val="FFFFFF"/>
                </a:solidFill>
                <a:effectLst>
                  <a:glow rad="38100">
                    <a:srgbClr val="000000">
                      <a:lumMod val="50000"/>
                      <a:lumOff val="50000"/>
                      <a:alpha val="20000"/>
                    </a:srgb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в «Силиконовой долине»</a:t>
            </a:r>
            <a:endParaRPr lang="ru-RU" altLang="ru-RU" sz="1600" b="1" dirty="0">
              <a:solidFill>
                <a:srgbClr val="FFFFFF"/>
              </a:solidFill>
              <a:effectLst>
                <a:glow rad="38100">
                  <a:srgbClr val="000000">
                    <a:lumMod val="50000"/>
                    <a:lumOff val="50000"/>
                    <a:alpha val="20000"/>
                  </a:srgbClr>
                </a:glo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endParaRPr lang="ru-RU" altLang="ru-RU" sz="1600" dirty="0" smtClean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endParaRPr lang="ru-RU" altLang="ru-RU" sz="1600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buClr>
                <a:srgbClr val="003366"/>
              </a:buClr>
              <a:buFont typeface="Arial"/>
              <a:buChar char="•"/>
              <a:defRPr/>
            </a:pPr>
            <a:endParaRPr lang="ru-RU" altLang="ru-RU" sz="1600" b="1" u="sng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 eaLnBrk="1" fontAlgn="auto" hangingPunct="1">
              <a:buFont typeface="Arial"/>
              <a:buChar char="•"/>
              <a:defRPr/>
            </a:pPr>
            <a:endParaRPr lang="ru-RU" altLang="ru-RU" sz="1600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</p:txBody>
      </p:sp>
      <p:sp>
        <p:nvSpPr>
          <p:cNvPr id="19460" name="Объект 3"/>
          <p:cNvSpPr>
            <a:spLocks noGrp="1"/>
          </p:cNvSpPr>
          <p:nvPr>
            <p:ph sz="half" idx="4294967295"/>
          </p:nvPr>
        </p:nvSpPr>
        <p:spPr>
          <a:xfrm>
            <a:off x="5399088" y="1557338"/>
            <a:ext cx="3744912" cy="5732462"/>
          </a:xfrm>
        </p:spPr>
        <p:txBody>
          <a:bodyPr/>
          <a:lstStyle/>
          <a:p>
            <a:pPr algn="ctr" eaLnBrk="1" fontAlgn="auto" hangingPunct="1">
              <a:lnSpc>
                <a:spcPct val="80000"/>
              </a:lnSpc>
              <a:buClr>
                <a:srgbClr val="003366"/>
              </a:buClr>
              <a:buFont typeface="Wingdings" panose="05000000000000000000" pitchFamily="2" charset="2"/>
              <a:buNone/>
              <a:defRPr/>
            </a:pPr>
            <a:endParaRPr lang="ru-RU" altLang="ru-RU" sz="1800" b="1" u="sng" dirty="0" smtClean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80000"/>
              </a:lnSpc>
              <a:buClr>
                <a:srgbClr val="003366"/>
              </a:buClr>
              <a:buFont typeface="Wingdings" panose="05000000000000000000" pitchFamily="2" charset="2"/>
              <a:buNone/>
              <a:defRPr/>
            </a:pPr>
            <a:r>
              <a:rPr lang="ru-RU" altLang="ru-RU" sz="1800" b="1" u="sng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девочки </a:t>
            </a:r>
            <a:r>
              <a:rPr lang="ru-RU" altLang="ru-RU" sz="1800" b="1" u="sng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7 класс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Поступить в </a:t>
            </a:r>
            <a:r>
              <a:rPr lang="ru-RU" altLang="ru-RU" sz="1600" b="1" dirty="0" err="1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физ</a:t>
            </a: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-мат класс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Иметь домашних животных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Долгая жизнь близких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Спорт и спортивные победы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Дети 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Любящий муж</a:t>
            </a:r>
          </a:p>
          <a:p>
            <a:pPr lvl="0" eaLnBrk="1" fontAlgn="auto" hangingPunct="1">
              <a:lnSpc>
                <a:spcPct val="80000"/>
              </a:lnSpc>
              <a:buClr>
                <a:srgbClr val="DC9E1F"/>
              </a:buClr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Авторитет в обществе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Помощь природе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Опора в веровании (религиозность)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Путешествия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Карьера актрисы, певицы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Уехать в США</a:t>
            </a:r>
          </a:p>
          <a:p>
            <a:pPr lvl="0" eaLnBrk="1" fontAlgn="auto" hangingPunct="1">
              <a:lnSpc>
                <a:spcPct val="80000"/>
              </a:lnSpc>
              <a:buClr>
                <a:srgbClr val="DC9E1F"/>
              </a:buClr>
              <a:buFont typeface="Arial"/>
              <a:buChar char="•"/>
              <a:defRPr/>
            </a:pPr>
            <a:r>
              <a:rPr lang="ru-RU" altLang="ru-RU" sz="1600" b="1" dirty="0">
                <a:solidFill>
                  <a:srgbClr val="FFFFFF"/>
                </a:solidFill>
                <a:effectLst>
                  <a:glow rad="38100">
                    <a:srgbClr val="000000">
                      <a:lumMod val="50000"/>
                      <a:lumOff val="50000"/>
                      <a:alpha val="20000"/>
                    </a:srgb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Не жить в России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endParaRPr lang="ru-RU" altLang="ru-RU" sz="1600" b="1" dirty="0" smtClean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fontAlgn="auto" hangingPunct="1">
              <a:buFont typeface="Arial"/>
              <a:buChar char="•"/>
              <a:defRPr/>
            </a:pPr>
            <a:endParaRPr lang="ru-RU" altLang="ru-RU" sz="1600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</p:txBody>
      </p:sp>
      <p:sp>
        <p:nvSpPr>
          <p:cNvPr id="77829" name="TextBox 1"/>
          <p:cNvSpPr txBox="1">
            <a:spLocks noChangeArrowheads="1"/>
          </p:cNvSpPr>
          <p:nvPr/>
        </p:nvSpPr>
        <p:spPr bwMode="auto">
          <a:xfrm>
            <a:off x="611560" y="1068409"/>
            <a:ext cx="70961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800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Терминальные ценности (за рамками анкеты </a:t>
            </a:r>
            <a:r>
              <a:rPr lang="ru-RU" altLang="ru-RU" sz="18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М</a:t>
            </a:r>
            <a:r>
              <a:rPr lang="ru-RU" altLang="ru-RU" sz="1800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. </a:t>
            </a:r>
            <a:r>
              <a:rPr lang="ru-RU" altLang="ru-RU" sz="1800" b="1" dirty="0" err="1" smtClean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Рокича</a:t>
            </a:r>
            <a:r>
              <a:rPr lang="ru-RU" altLang="ru-RU" sz="1800" b="1" dirty="0" smtClean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)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8" y="0"/>
            <a:ext cx="539552" cy="79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51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47638"/>
            <a:ext cx="9144000" cy="1409700"/>
          </a:xfrm>
          <a:noFill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000" b="1" cap="none" dirty="0" smtClean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cs typeface="Times New Roman" panose="02020603050405020304" pitchFamily="18" charset="0"/>
              </a:rPr>
              <a:t>«</a:t>
            </a:r>
            <a:r>
              <a:rPr lang="ru-RU" altLang="ru-RU" sz="2000" b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cs typeface="Times New Roman" panose="02020603050405020304" pitchFamily="18" charset="0"/>
              </a:rPr>
              <a:t>Социальный характер» мальчиков и девочек (гендерный</a:t>
            </a:r>
            <a:r>
              <a:rPr lang="en-US" altLang="ru-RU" sz="2000" b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cs typeface="Times New Roman" panose="02020603050405020304" pitchFamily="18" charset="0"/>
              </a:rPr>
              <a:t> </a:t>
            </a:r>
            <a:r>
              <a:rPr lang="ru-RU" altLang="ru-RU" sz="2000" b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cs typeface="Times New Roman" panose="02020603050405020304" pitchFamily="18" charset="0"/>
              </a:rPr>
              <a:t>аспект</a:t>
            </a:r>
            <a:r>
              <a:rPr lang="ru-RU" altLang="ru-RU" sz="2000" b="1" cap="none" dirty="0" smtClean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cs typeface="Times New Roman" panose="02020603050405020304" pitchFamily="18" charset="0"/>
              </a:rPr>
              <a:t>)</a:t>
            </a:r>
            <a:r>
              <a:rPr lang="ru-RU" altLang="ru-RU" sz="2000" b="1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cs typeface="Times New Roman" panose="02020603050405020304" pitchFamily="18" charset="0"/>
              </a:rPr>
              <a:t/>
            </a:r>
            <a:br>
              <a:rPr lang="ru-RU" altLang="ru-RU" sz="2000" b="1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cs typeface="Times New Roman" panose="02020603050405020304" pitchFamily="18" charset="0"/>
              </a:rPr>
            </a:br>
            <a:r>
              <a:rPr lang="ru-RU" altLang="ru-RU" sz="2000" b="1" i="1" cap="none" dirty="0" smtClean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cs typeface="Times New Roman" panose="02020603050405020304" pitchFamily="18" charset="0"/>
              </a:rPr>
              <a:t>(</a:t>
            </a:r>
            <a:r>
              <a:rPr lang="ru-RU" altLang="ru-RU" sz="2000" b="1" i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cs typeface="Times New Roman" panose="02020603050405020304" pitchFamily="18" charset="0"/>
              </a:rPr>
              <a:t>за рамками анкеты </a:t>
            </a:r>
            <a:r>
              <a:rPr lang="ru-RU" altLang="ru-RU" sz="2000" b="1" i="1" cap="none" dirty="0" err="1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cs typeface="Times New Roman" panose="02020603050405020304" pitchFamily="18" charset="0"/>
              </a:rPr>
              <a:t>м.Рокича</a:t>
            </a:r>
            <a:r>
              <a:rPr lang="ru-RU" altLang="ru-RU" sz="2000" b="1" i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459" name="Объект 2"/>
          <p:cNvSpPr>
            <a:spLocks noGrp="1"/>
          </p:cNvSpPr>
          <p:nvPr>
            <p:ph sz="half" idx="4294967295"/>
          </p:nvPr>
        </p:nvSpPr>
        <p:spPr>
          <a:xfrm>
            <a:off x="0" y="1700213"/>
            <a:ext cx="3943350" cy="5229225"/>
          </a:xfrm>
        </p:spPr>
        <p:txBody>
          <a:bodyPr/>
          <a:lstStyle/>
          <a:p>
            <a:pPr algn="ctr" eaLnBrk="1" fontAlgn="auto" hangingPunct="1">
              <a:lnSpc>
                <a:spcPct val="80000"/>
              </a:lnSpc>
              <a:buClr>
                <a:srgbClr val="003366"/>
              </a:buClr>
              <a:buFont typeface="Wingdings" panose="05000000000000000000" pitchFamily="2" charset="2"/>
              <a:buNone/>
              <a:defRPr/>
            </a:pPr>
            <a:r>
              <a:rPr lang="en-US" altLang="ru-RU" sz="1600" b="1" u="sng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Times New Roman" panose="02020603050405020304" pitchFamily="18" charset="0"/>
              </a:rPr>
              <a:t> </a:t>
            </a:r>
            <a:r>
              <a:rPr lang="ru-RU" altLang="ru-RU" sz="1400" b="1" u="sng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Times New Roman" panose="02020603050405020304" pitchFamily="18" charset="0"/>
              </a:rPr>
              <a:t>мальчики 10 класс</a:t>
            </a:r>
            <a:endParaRPr lang="ru-RU" altLang="ru-RU" sz="1600" b="1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Times New Roman" panose="02020603050405020304" pitchFamily="18" charset="0"/>
              </a:rPr>
              <a:t>Заработать миллиард долларов 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Times New Roman" panose="02020603050405020304" pitchFamily="18" charset="0"/>
              </a:rPr>
              <a:t>Материальная помощь семье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Times New Roman" panose="02020603050405020304" pitchFamily="18" charset="0"/>
              </a:rPr>
              <a:t>Экология жизни и труда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Times New Roman" panose="02020603050405020304" pitchFamily="18" charset="0"/>
              </a:rPr>
              <a:t>Карьера военного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Times New Roman" panose="02020603050405020304" pitchFamily="18" charset="0"/>
              </a:rPr>
              <a:t>Устойчивая психика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Times New Roman" panose="02020603050405020304" pitchFamily="18" charset="0"/>
              </a:rPr>
              <a:t>Отсутствие коррупции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Times New Roman" panose="02020603050405020304" pitchFamily="18" charset="0"/>
              </a:rPr>
              <a:t>Влияние на людей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Times New Roman" panose="02020603050405020304" pitchFamily="18" charset="0"/>
              </a:rPr>
              <a:t>Спорт и спортивные победы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Times New Roman" panose="02020603050405020304" pitchFamily="18" charset="0"/>
              </a:rPr>
              <a:t>Самопознание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Times New Roman" panose="02020603050405020304" pitchFamily="18" charset="0"/>
              </a:rPr>
              <a:t>Свобода самовыражения 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endParaRPr lang="ru-RU" altLang="ru-RU" sz="1600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buClr>
                <a:srgbClr val="003366"/>
              </a:buClr>
              <a:buFont typeface="Arial"/>
              <a:buChar char="•"/>
              <a:defRPr/>
            </a:pPr>
            <a:endParaRPr lang="ru-RU" altLang="ru-RU" sz="1600" b="1" u="sng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 eaLnBrk="1" fontAlgn="auto" hangingPunct="1">
              <a:buFont typeface="Arial"/>
              <a:buChar char="•"/>
              <a:defRPr/>
            </a:pPr>
            <a:endParaRPr lang="ru-RU" altLang="ru-RU" sz="1600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</p:txBody>
      </p:sp>
      <p:sp>
        <p:nvSpPr>
          <p:cNvPr id="19460" name="Объект 3"/>
          <p:cNvSpPr>
            <a:spLocks noGrp="1"/>
          </p:cNvSpPr>
          <p:nvPr>
            <p:ph sz="half" idx="4294967295"/>
          </p:nvPr>
        </p:nvSpPr>
        <p:spPr>
          <a:xfrm>
            <a:off x="5399088" y="1557338"/>
            <a:ext cx="3744912" cy="5732462"/>
          </a:xfrm>
        </p:spPr>
        <p:txBody>
          <a:bodyPr/>
          <a:lstStyle/>
          <a:p>
            <a:pPr algn="ctr" eaLnBrk="1" fontAlgn="auto" hangingPunct="1">
              <a:lnSpc>
                <a:spcPct val="80000"/>
              </a:lnSpc>
              <a:buClr>
                <a:srgbClr val="003366"/>
              </a:buClr>
              <a:buFont typeface="Wingdings" panose="05000000000000000000" pitchFamily="2" charset="2"/>
              <a:buNone/>
              <a:defRPr/>
            </a:pPr>
            <a:endParaRPr lang="ru-RU" altLang="ru-RU" sz="1400" b="1" u="sng" dirty="0" smtClean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80000"/>
              </a:lnSpc>
              <a:buClr>
                <a:srgbClr val="003366"/>
              </a:buClr>
              <a:buFont typeface="Wingdings" panose="05000000000000000000" pitchFamily="2" charset="2"/>
              <a:buNone/>
              <a:defRPr/>
            </a:pPr>
            <a:r>
              <a:rPr lang="ru-RU" altLang="ru-RU" sz="1400" b="1" u="sng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Times New Roman" panose="02020603050405020304" pitchFamily="18" charset="0"/>
              </a:rPr>
              <a:t>Девочки 10 класс</a:t>
            </a:r>
            <a:endParaRPr lang="ru-RU" altLang="ru-RU" sz="1600" b="1" u="sng" dirty="0" smtClean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Times New Roman" panose="02020603050405020304" pitchFamily="18" charset="0"/>
              </a:rPr>
              <a:t>Полная традиционная семья </a:t>
            </a:r>
          </a:p>
          <a:p>
            <a:pPr eaLnBrk="1" fontAlgn="auto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cs typeface="Times New Roman" panose="02020603050405020304" pitchFamily="18" charset="0"/>
              </a:rPr>
              <a:t>Здоровье и благополучие близких 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«Профессии будущего» (</a:t>
            </a:r>
            <a:r>
              <a:rPr lang="ru-RU" altLang="ru-RU" sz="1600" b="1" dirty="0" err="1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таргетолог</a:t>
            </a: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, </a:t>
            </a:r>
            <a:r>
              <a:rPr lang="en-US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SMM</a:t>
            </a: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специалист, </a:t>
            </a:r>
            <a:r>
              <a:rPr lang="en-US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digital</a:t>
            </a: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дизайнер)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Поздний ребенок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Богатый и влиятельный муж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Толерантность к сексуальным меньшинствам 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Учеба за границей </a:t>
            </a:r>
            <a:endParaRPr lang="ru-RU" altLang="ru-RU" sz="1600" b="1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</p:txBody>
      </p:sp>
      <p:sp>
        <p:nvSpPr>
          <p:cNvPr id="65541" name="TextBox 1"/>
          <p:cNvSpPr txBox="1">
            <a:spLocks noChangeArrowheads="1"/>
          </p:cNvSpPr>
          <p:nvPr/>
        </p:nvSpPr>
        <p:spPr bwMode="auto">
          <a:xfrm>
            <a:off x="2771800" y="1219200"/>
            <a:ext cx="407193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000" b="1" dirty="0" smtClean="0">
                <a:latin typeface="+mn-lt"/>
                <a:cs typeface="Arial" charset="0"/>
              </a:rPr>
              <a:t>Терминальные ценности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sz="1800" dirty="0" smtClean="0">
              <a:latin typeface="Verdana" pitchFamily="34" charset="0"/>
              <a:cs typeface="Arial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8" y="0"/>
            <a:ext cx="539552" cy="79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77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4150"/>
            <a:ext cx="9072563" cy="14049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000" b="1" cap="none" dirty="0" smtClean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«</a:t>
            </a:r>
            <a:r>
              <a:rPr lang="ru-RU" altLang="ru-RU" sz="2000" b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Социальный характер» мальчиков и девочек (гендерный аспект).</a:t>
            </a:r>
            <a:r>
              <a:rPr lang="en-US" altLang="ru-RU" sz="2000" b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 </a:t>
            </a:r>
            <a:r>
              <a:rPr lang="ru-RU" altLang="ru-RU" sz="2000" b="1" cap="none" dirty="0" smtClean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/>
            </a:r>
            <a:br>
              <a:rPr lang="ru-RU" altLang="ru-RU" sz="2000" b="1" cap="none" dirty="0" smtClean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</a:br>
            <a:r>
              <a:rPr lang="ru-RU" altLang="ru-RU" sz="2000" b="1" cap="none" dirty="0" smtClean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поколение «</a:t>
            </a:r>
            <a:r>
              <a:rPr lang="ru-RU" altLang="ru-RU" sz="2000" b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хай-тек</a:t>
            </a:r>
            <a:r>
              <a:rPr lang="ru-RU" altLang="ru-RU" sz="2000" b="1" cap="none" dirty="0" smtClean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» выбирает</a:t>
            </a:r>
            <a:r>
              <a:rPr lang="ru-RU" altLang="ru-RU" sz="2000" b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…</a:t>
            </a:r>
            <a:br>
              <a:rPr lang="ru-RU" altLang="ru-RU" sz="2000" b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</a:br>
            <a:r>
              <a:rPr lang="ru-RU" altLang="ru-RU" sz="2000" b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										</a:t>
            </a:r>
            <a:r>
              <a:rPr lang="ru-RU" altLang="ru-RU" sz="2000" b="1" i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(за рамками анкеты М</a:t>
            </a:r>
            <a:r>
              <a:rPr lang="ru-RU" altLang="ru-RU" sz="2000" b="1" i="1" cap="none" dirty="0" smtClean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. </a:t>
            </a:r>
            <a:r>
              <a:rPr lang="ru-RU" altLang="ru-RU" sz="2000" b="1" i="1" cap="none" dirty="0" err="1" smtClean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Рокича</a:t>
            </a:r>
            <a:r>
              <a:rPr lang="ru-RU" altLang="ru-RU" sz="2000" b="1" i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20483" name="Объект 2"/>
          <p:cNvSpPr>
            <a:spLocks noGrp="1"/>
          </p:cNvSpPr>
          <p:nvPr>
            <p:ph sz="half" idx="4294967295"/>
          </p:nvPr>
        </p:nvSpPr>
        <p:spPr>
          <a:xfrm>
            <a:off x="0" y="2420938"/>
            <a:ext cx="3421063" cy="3810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800" b="1" dirty="0"/>
              <a:t>Все </a:t>
            </a:r>
            <a:r>
              <a:rPr lang="ru-RU" sz="1800" b="1" dirty="0" smtClean="0"/>
              <a:t>успевать</a:t>
            </a:r>
            <a:endParaRPr lang="ru-RU" sz="1800" b="1" dirty="0"/>
          </a:p>
          <a:p>
            <a:pPr>
              <a:defRPr/>
            </a:pPr>
            <a:r>
              <a:rPr lang="ru-RU" sz="1800" b="1" dirty="0" smtClean="0"/>
              <a:t>Быстрота </a:t>
            </a:r>
            <a:r>
              <a:rPr lang="ru-RU" sz="1800" b="1" dirty="0"/>
              <a:t>исполнения </a:t>
            </a:r>
            <a:r>
              <a:rPr lang="ru-RU" sz="1800" b="1" dirty="0" smtClean="0"/>
              <a:t>работы</a:t>
            </a:r>
            <a:endParaRPr lang="ru-RU" sz="1800" b="1" dirty="0"/>
          </a:p>
          <a:p>
            <a:pPr>
              <a:defRPr/>
            </a:pPr>
            <a:r>
              <a:rPr lang="ru-RU" sz="1800" b="1" dirty="0"/>
              <a:t>Умение </a:t>
            </a:r>
            <a:r>
              <a:rPr lang="ru-RU" sz="1800" b="1" dirty="0" smtClean="0"/>
              <a:t>убеждать</a:t>
            </a:r>
            <a:endParaRPr lang="ru-RU" sz="1800" b="1" dirty="0"/>
          </a:p>
          <a:p>
            <a:pPr>
              <a:defRPr/>
            </a:pPr>
            <a:r>
              <a:rPr lang="ru-RU" sz="1800" b="1" dirty="0"/>
              <a:t>Умение импровизировать в трудных ситуациях </a:t>
            </a:r>
          </a:p>
          <a:p>
            <a:pPr>
              <a:defRPr/>
            </a:pPr>
            <a:r>
              <a:rPr lang="ru-RU" sz="1800" b="1" dirty="0"/>
              <a:t>Умение красиво врать </a:t>
            </a:r>
          </a:p>
          <a:p>
            <a:pPr>
              <a:defRPr/>
            </a:pPr>
            <a:r>
              <a:rPr lang="ru-RU" sz="1800" b="1" dirty="0" smtClean="0"/>
              <a:t>Логика поведения </a:t>
            </a:r>
            <a:endParaRPr lang="ru-RU" sz="1800" b="1" dirty="0"/>
          </a:p>
          <a:p>
            <a:pPr>
              <a:defRPr/>
            </a:pPr>
            <a:r>
              <a:rPr lang="ru-RU" sz="1800" b="1" dirty="0" smtClean="0"/>
              <a:t>Искренность</a:t>
            </a:r>
            <a:endParaRPr lang="ru-RU" altLang="ru-RU" sz="1800" b="1" dirty="0"/>
          </a:p>
          <a:p>
            <a:pPr eaLnBrk="1" fontAlgn="auto" hangingPunct="1">
              <a:lnSpc>
                <a:spcPct val="80000"/>
              </a:lnSpc>
              <a:buClr>
                <a:srgbClr val="003366"/>
              </a:buClr>
              <a:buFont typeface="Arial"/>
              <a:buChar char="•"/>
              <a:defRPr/>
            </a:pPr>
            <a:endParaRPr lang="ru-RU" altLang="ru-RU" dirty="0"/>
          </a:p>
          <a:p>
            <a:pPr eaLnBrk="1" fontAlgn="auto" hangingPunct="1">
              <a:buFont typeface="Arial"/>
              <a:buChar char="•"/>
              <a:defRPr/>
            </a:pPr>
            <a:endParaRPr lang="ru-RU" altLang="ru-RU" dirty="0" smtClean="0"/>
          </a:p>
        </p:txBody>
      </p:sp>
      <p:sp>
        <p:nvSpPr>
          <p:cNvPr id="20484" name="Объект 3"/>
          <p:cNvSpPr>
            <a:spLocks noGrp="1"/>
          </p:cNvSpPr>
          <p:nvPr>
            <p:ph sz="half" idx="4294967295"/>
          </p:nvPr>
        </p:nvSpPr>
        <p:spPr>
          <a:xfrm>
            <a:off x="5222875" y="2420938"/>
            <a:ext cx="3921125" cy="4484687"/>
          </a:xfrm>
        </p:spPr>
        <p:txBody>
          <a:bodyPr/>
          <a:lstStyle/>
          <a:p>
            <a:pPr>
              <a:defRPr/>
            </a:pPr>
            <a:r>
              <a:rPr lang="ru-RU" sz="1800" b="1" dirty="0" smtClean="0"/>
              <a:t>Пунктуальность</a:t>
            </a:r>
            <a:endParaRPr lang="ru-RU" sz="1800" b="1" dirty="0"/>
          </a:p>
          <a:p>
            <a:pPr>
              <a:defRPr/>
            </a:pPr>
            <a:r>
              <a:rPr lang="ru-RU" sz="1800" b="1" dirty="0"/>
              <a:t>Хорошая </a:t>
            </a:r>
            <a:r>
              <a:rPr lang="ru-RU" sz="1800" b="1" dirty="0" smtClean="0"/>
              <a:t>память</a:t>
            </a:r>
            <a:endParaRPr lang="ru-RU" sz="1800" b="1" dirty="0"/>
          </a:p>
          <a:p>
            <a:pPr>
              <a:defRPr/>
            </a:pPr>
            <a:r>
              <a:rPr lang="ru-RU" sz="1800" b="1" dirty="0"/>
              <a:t>Умение </a:t>
            </a:r>
            <a:r>
              <a:rPr lang="ru-RU" sz="1800" b="1" dirty="0" smtClean="0"/>
              <a:t>импровизировать в трудных ситуациях </a:t>
            </a:r>
            <a:endParaRPr lang="ru-RU" sz="1800" b="1" dirty="0"/>
          </a:p>
          <a:p>
            <a:pPr>
              <a:defRPr/>
            </a:pPr>
            <a:r>
              <a:rPr lang="ru-RU" sz="1800" b="1" dirty="0"/>
              <a:t>Стрессоустойчивость </a:t>
            </a:r>
          </a:p>
          <a:p>
            <a:pPr>
              <a:defRPr/>
            </a:pPr>
            <a:r>
              <a:rPr lang="ru-RU" sz="1800" b="1" dirty="0"/>
              <a:t>Любовь к себе </a:t>
            </a:r>
          </a:p>
          <a:p>
            <a:pPr>
              <a:defRPr/>
            </a:pPr>
            <a:r>
              <a:rPr lang="ru-RU" sz="1800" b="1" dirty="0"/>
              <a:t>Любовь к </a:t>
            </a:r>
            <a:r>
              <a:rPr lang="ru-RU" sz="1800" b="1" dirty="0" smtClean="0"/>
              <a:t>окружающим</a:t>
            </a:r>
            <a:endParaRPr lang="ru-RU" sz="1800" b="1" dirty="0"/>
          </a:p>
          <a:p>
            <a:pPr>
              <a:defRPr/>
            </a:pPr>
            <a:r>
              <a:rPr lang="ru-RU" sz="1800" b="1" dirty="0" smtClean="0"/>
              <a:t>Коммуникабельность </a:t>
            </a:r>
            <a:endParaRPr lang="ru-RU" sz="1800" b="1" dirty="0"/>
          </a:p>
          <a:p>
            <a:pPr eaLnBrk="1" fontAlgn="auto" hangingPunct="1">
              <a:buFont typeface="Arial"/>
              <a:buChar char="•"/>
              <a:defRPr/>
            </a:pPr>
            <a:endParaRPr lang="ru-RU" alt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2483768" y="1619507"/>
            <a:ext cx="3170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b="1" dirty="0">
                <a:solidFill>
                  <a:srgbClr val="FFFFFF"/>
                </a:solidFill>
                <a:effectLst>
                  <a:glow rad="38100">
                    <a:srgbClr val="000000">
                      <a:lumMod val="50000"/>
                      <a:lumOff val="50000"/>
                      <a:alpha val="20000"/>
                    </a:srgbClr>
                  </a:glow>
                </a:effectLst>
                <a:cs typeface="Arial" panose="020B0604020202020204" pitchFamily="34" charset="0"/>
              </a:rPr>
              <a:t> </a:t>
            </a:r>
            <a:r>
              <a:rPr lang="ru-RU" altLang="ru-RU" b="1" dirty="0">
                <a:effectLst>
                  <a:glow rad="38100">
                    <a:srgbClr val="000000">
                      <a:lumMod val="50000"/>
                      <a:lumOff val="50000"/>
                      <a:alpha val="20000"/>
                    </a:srgbClr>
                  </a:glow>
                </a:effectLst>
                <a:cs typeface="Arial" panose="020B0604020202020204" pitchFamily="34" charset="0"/>
              </a:rPr>
              <a:t>Инструментальные ценности</a:t>
            </a:r>
            <a:endParaRPr lang="ru-RU" b="1" dirty="0">
              <a:cs typeface="Arial" panose="020B0604020202020204" pitchFamily="34" charset="0"/>
            </a:endParaRPr>
          </a:p>
        </p:txBody>
      </p:sp>
      <p:sp>
        <p:nvSpPr>
          <p:cNvPr id="66566" name="Прямоугольник 2"/>
          <p:cNvSpPr>
            <a:spLocks noChangeArrowheads="1"/>
          </p:cNvSpPr>
          <p:nvPr/>
        </p:nvSpPr>
        <p:spPr bwMode="auto">
          <a:xfrm>
            <a:off x="6012160" y="2112963"/>
            <a:ext cx="8772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b="1" u="sng" dirty="0" smtClean="0">
                <a:latin typeface="+mn-lt"/>
                <a:cs typeface="Arial" charset="0"/>
              </a:rPr>
              <a:t>девочки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31533" y="2000137"/>
            <a:ext cx="10358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400" b="1" u="sng" dirty="0">
                <a:solidFill>
                  <a:srgbClr val="FFFFFF"/>
                </a:solidFill>
                <a:effectLst>
                  <a:glow rad="38100">
                    <a:srgbClr val="000000">
                      <a:lumMod val="50000"/>
                      <a:lumOff val="50000"/>
                      <a:alpha val="20000"/>
                    </a:srgbClr>
                  </a:glow>
                </a:effectLst>
                <a:cs typeface="Arial" panose="020B0604020202020204" pitchFamily="34" charset="0"/>
              </a:rPr>
              <a:t> </a:t>
            </a:r>
            <a:r>
              <a:rPr lang="ru-RU" altLang="ru-RU" sz="1400" b="1" u="sng" dirty="0">
                <a:effectLst>
                  <a:glow rad="38100">
                    <a:srgbClr val="000000">
                      <a:lumMod val="50000"/>
                      <a:lumOff val="50000"/>
                      <a:alpha val="20000"/>
                    </a:srgbClr>
                  </a:glow>
                </a:effectLst>
                <a:cs typeface="Arial" panose="020B0604020202020204" pitchFamily="34" charset="0"/>
              </a:rPr>
              <a:t>мальчики </a:t>
            </a:r>
            <a:endParaRPr lang="ru-RU" sz="1400" b="1" u="sng" dirty="0">
              <a:cs typeface="Arial" panose="020B0604020202020204" pitchFamily="34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8" y="0"/>
            <a:ext cx="539552" cy="79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117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pc="-50" dirty="0" smtClean="0">
                <a:effectLst/>
                <a:latin typeface="+mn-lt"/>
                <a:ea typeface="Times New Roman"/>
              </a:rPr>
              <a:t>Императив общечеловеческих ценностей – «нравственный закон внутри меня», по Канту, - стоит на страже интересов планетарного масштаба </a:t>
            </a:r>
            <a:endParaRPr lang="ru-RU" sz="1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b="1" dirty="0">
                <a:solidFill>
                  <a:prstClr val="black"/>
                </a:solidFill>
              </a:rPr>
              <a:t>Виктор Эмиль </a:t>
            </a:r>
            <a:r>
              <a:rPr lang="ru-RU" sz="2400" b="1" dirty="0" err="1">
                <a:solidFill>
                  <a:prstClr val="black"/>
                </a:solidFill>
              </a:rPr>
              <a:t>Франкл</a:t>
            </a:r>
            <a:r>
              <a:rPr lang="ru-RU" sz="2400" b="1" dirty="0">
                <a:solidFill>
                  <a:prstClr val="black"/>
                </a:solidFill>
              </a:rPr>
              <a:t> (</a:t>
            </a:r>
            <a:r>
              <a:rPr lang="ru-RU" sz="2400" b="1" dirty="0" smtClean="0">
                <a:solidFill>
                  <a:prstClr val="black"/>
                </a:solidFill>
              </a:rPr>
              <a:t>1905-1997)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b="1" spc="-50" dirty="0">
                <a:ea typeface="Times New Roman"/>
                <a:cs typeface="Times New Roman"/>
              </a:rPr>
              <a:t>«В концентрационных лагерях люди </a:t>
            </a:r>
            <a:r>
              <a:rPr lang="ru-RU" sz="1400" b="1" spc="-50" dirty="0" smtClean="0">
                <a:ea typeface="Times New Roman"/>
                <a:cs typeface="Times New Roman"/>
              </a:rPr>
              <a:t>стали иными. </a:t>
            </a:r>
            <a:r>
              <a:rPr lang="ru-RU" sz="1400" b="1" spc="-50" dirty="0">
                <a:ea typeface="Times New Roman"/>
                <a:cs typeface="Times New Roman"/>
              </a:rPr>
              <a:t>Маски были сорваны с животных – и со святых. Голод был одним и тем же, но люди были различны. В счёт шли не калории. В конечном счёте человек не подвластен условиям, с которыми он сталкивается. Скорее, это условия подвластны его решению. Сознательно или бессознательно он решает, будет ли он противостоять или сдастся».</a:t>
            </a:r>
            <a:endParaRPr lang="ru-RU" sz="1400" b="1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92896"/>
            <a:ext cx="2416175" cy="376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545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pc="-50" dirty="0">
                <a:latin typeface="Calibri" panose="020F0502020204030204" pitchFamily="34" charset="0"/>
                <a:ea typeface="Times New Roman"/>
              </a:rPr>
              <a:t>Художественный эксперимент прогнозирования</a:t>
            </a:r>
            <a:endParaRPr lang="ru-RU" sz="2400" b="1" dirty="0">
              <a:latin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sz="1800" dirty="0" smtClean="0"/>
              <a:t>А. ГАЙДАР «Тимур и его команда»</a:t>
            </a:r>
            <a:endParaRPr lang="ru-RU" sz="1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buNone/>
            </a:pPr>
            <a:endParaRPr lang="ru-RU" sz="14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ru-RU" sz="1400" b="1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ru-RU" sz="14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ru-RU" sz="1400" b="1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ru-RU" sz="1400" b="1" dirty="0" smtClean="0">
                <a:solidFill>
                  <a:prstClr val="black"/>
                </a:solidFill>
              </a:rPr>
              <a:t>— </a:t>
            </a:r>
            <a:r>
              <a:rPr lang="ru-RU" sz="1400" b="1" dirty="0">
                <a:solidFill>
                  <a:prstClr val="black"/>
                </a:solidFill>
              </a:rPr>
              <a:t>Будь спокоен! — отряхиваясь от раздумья, сказала Тимуру Ольга. — Ты о людях всегда думал, и они тебе отплатят тем же.</a:t>
            </a:r>
          </a:p>
          <a:p>
            <a:pPr marL="0" lvl="0" indent="0">
              <a:buNone/>
            </a:pPr>
            <a:r>
              <a:rPr lang="ru-RU" sz="1400" b="1" dirty="0">
                <a:solidFill>
                  <a:prstClr val="black"/>
                </a:solidFill>
              </a:rPr>
              <a:t>Тимур поднял голову. Ах, и тут, и тут не мог он ответить иначе, этот простой и милый мальчишка!</a:t>
            </a:r>
          </a:p>
          <a:p>
            <a:pPr marL="0" lvl="0" indent="0">
              <a:buNone/>
            </a:pPr>
            <a:r>
              <a:rPr lang="ru-RU" sz="1400" b="1" dirty="0">
                <a:solidFill>
                  <a:prstClr val="black"/>
                </a:solidFill>
              </a:rPr>
              <a:t>Он окинул взглядом товарищей, улыбнулся и сказал:</a:t>
            </a:r>
          </a:p>
          <a:p>
            <a:pPr marL="0" lvl="0" indent="0">
              <a:buNone/>
            </a:pPr>
            <a:r>
              <a:rPr lang="ru-RU" sz="1400" b="1" dirty="0">
                <a:solidFill>
                  <a:prstClr val="black"/>
                </a:solidFill>
              </a:rPr>
              <a:t>— Я стою… я смотрю. Всем хорошо! Все спокойны. Значит, и я спокоен тоже!</a:t>
            </a:r>
          </a:p>
          <a:p>
            <a:pPr marL="0" lvl="0" indent="0">
              <a:buNone/>
            </a:pPr>
            <a:endParaRPr lang="ru-RU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1800" dirty="0" smtClean="0"/>
              <a:t>У. Д. </a:t>
            </a:r>
            <a:r>
              <a:rPr lang="ru-RU" sz="1800" dirty="0" err="1" smtClean="0"/>
              <a:t>Голдинг</a:t>
            </a:r>
            <a:r>
              <a:rPr lang="ru-RU" sz="1800" dirty="0" smtClean="0"/>
              <a:t> «Повелитель мух»</a:t>
            </a:r>
            <a:endParaRPr lang="ru-RU" sz="1800" dirty="0"/>
          </a:p>
        </p:txBody>
      </p:sp>
      <p:pic>
        <p:nvPicPr>
          <p:cNvPr id="12595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732" y="4609862"/>
            <a:ext cx="1944216" cy="252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6" name="Picture 4" descr="Повелитель мух · Краткое содержание романа Голдинг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334816"/>
            <a:ext cx="4265712" cy="227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6623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1" y="273050"/>
            <a:ext cx="2660650" cy="521391"/>
          </a:xfrm>
        </p:spPr>
        <p:txBody>
          <a:bodyPr/>
          <a:lstStyle/>
          <a:p>
            <a:pPr algn="ctr"/>
            <a:r>
              <a:rPr lang="ru-RU" dirty="0" smtClean="0"/>
              <a:t>«Карта нашего пути»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347864" y="273050"/>
            <a:ext cx="5338936" cy="5853113"/>
          </a:xfrm>
        </p:spPr>
        <p:txBody>
          <a:bodyPr/>
          <a:lstStyle/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«</a:t>
            </a:r>
            <a:r>
              <a:rPr lang="ru-RU" sz="2000" b="1" dirty="0"/>
              <a:t>Я и закон</a:t>
            </a:r>
            <a:r>
              <a:rPr lang="ru-RU" sz="2000" b="1" dirty="0" smtClean="0"/>
              <a:t>»:  Технология «Четырёхступенчатая ракета» ()</a:t>
            </a:r>
            <a:endParaRPr lang="ru-RU" sz="2000" b="1" dirty="0"/>
          </a:p>
        </p:txBody>
      </p:sp>
      <p:pic>
        <p:nvPicPr>
          <p:cNvPr id="5" name="Рисунок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0798" r="15866" b="14815"/>
          <a:stretch>
            <a:fillRect/>
          </a:stretch>
        </p:blipFill>
        <p:spPr bwMode="auto">
          <a:xfrm>
            <a:off x="3160943" y="2060849"/>
            <a:ext cx="5525858" cy="410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8" y="0"/>
            <a:ext cx="539552" cy="79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1556792"/>
            <a:ext cx="2635933" cy="19755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465876" y="3690659"/>
            <a:ext cx="2651973" cy="1988979"/>
          </a:xfrm>
          <a:prstGeom prst="rect">
            <a:avLst/>
          </a:prstGeom>
        </p:spPr>
      </p:pic>
      <p:sp>
        <p:nvSpPr>
          <p:cNvPr id="7" name="AutoShape 2" descr="blob:https://xn--80affa3aj0al.xn--80asehdb/587eb7f1-75af-4742-8cb9-7958c77751c4"/>
          <p:cNvSpPr>
            <a:spLocks noGrp="1" noChangeAspect="1" noChangeArrowheads="1"/>
          </p:cNvSpPr>
          <p:nvPr>
            <p:ph type="body" sz="half" idx="2"/>
          </p:nvPr>
        </p:nvSpPr>
        <p:spPr bwMode="auto">
          <a:xfrm>
            <a:off x="457200" y="1435100"/>
            <a:ext cx="2660650" cy="469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9199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/>
          <a:lstStyle/>
          <a:p>
            <a:r>
              <a:rPr lang="ru-RU" sz="2000" b="1" dirty="0">
                <a:solidFill>
                  <a:prstClr val="black"/>
                </a:solidFill>
              </a:rPr>
              <a:t>«Карта нашего пути»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3374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latin typeface="+mn-lt"/>
                <a:cs typeface="Times New Roman" pitchFamily="18" charset="0"/>
              </a:rPr>
              <a:t>«Образцовый детский коллектив Челябинской области «Экспресс-театр «Школяры» (педагоги Н.М. Боброва, А.В. Бобров) - уникальный ресурс лицея, задающий стартовый рост нашим выдающимся выпускникам </a:t>
            </a:r>
            <a:endParaRPr lang="ru-RU" altLang="ru-RU" dirty="0" smtClean="0">
              <a:latin typeface="+mn-lt"/>
            </a:endParaRPr>
          </a:p>
        </p:txBody>
      </p:sp>
      <p:pic>
        <p:nvPicPr>
          <p:cNvPr id="15363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963" y="-4763"/>
            <a:ext cx="68103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Объект 5" descr="C:\Users\gavronskaya_ev\Desktop\Айкред\Школяры Москва.jpg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2316163"/>
            <a:ext cx="3600450" cy="2847975"/>
          </a:xfrm>
        </p:spPr>
      </p:pic>
      <p:pic>
        <p:nvPicPr>
          <p:cNvPr id="15365" name="Объект 6" descr="C:\Users\gavronskaya_ev\Desktop\Айкред Презент\Школ НГ.JPG"/>
          <p:cNvPicPr>
            <a:picLocks noGr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2492375"/>
            <a:ext cx="2447925" cy="1800225"/>
          </a:xfrm>
        </p:spPr>
      </p:pic>
      <p:pic>
        <p:nvPicPr>
          <p:cNvPr id="15366" name="Рисунок 7" descr="C:\Users\gavronskaya_ev\Desktop\Айкред\Школяры Б Москв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581525"/>
            <a:ext cx="2376488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Прямоугольник 8"/>
          <p:cNvSpPr>
            <a:spLocks noChangeArrowheads="1"/>
          </p:cNvSpPr>
          <p:nvPr/>
        </p:nvSpPr>
        <p:spPr bwMode="auto">
          <a:xfrm>
            <a:off x="900113" y="5164138"/>
            <a:ext cx="457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Выход в инфраструктуру социальных проектов – волонтёрское движение  и благотворительность («Наше место», детские сады, детские дома)</a:t>
            </a:r>
            <a:endParaRPr lang="ru-RU" altLang="ru-RU" sz="1800" b="1" dirty="0"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4691681"/>
      </p:ext>
    </p:extLst>
  </p:cSld>
  <p:clrMapOvr>
    <a:masterClrMapping/>
  </p:clrMapOvr>
  <p:transition spd="med">
    <p:whee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3"/>
          <p:cNvSpPr>
            <a:spLocks noGrp="1"/>
          </p:cNvSpPr>
          <p:nvPr>
            <p:ph type="title" idx="4294967295"/>
          </p:nvPr>
        </p:nvSpPr>
        <p:spPr>
          <a:xfrm>
            <a:off x="914400" y="333375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800" b="1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Аксиология - наука о ценностях</a:t>
            </a:r>
          </a:p>
        </p:txBody>
      </p:sp>
      <p:sp>
        <p:nvSpPr>
          <p:cNvPr id="10243" name="Объект 7"/>
          <p:cNvSpPr>
            <a:spLocks noGrp="1"/>
          </p:cNvSpPr>
          <p:nvPr>
            <p:ph sz="quarter" idx="4294967295"/>
          </p:nvPr>
        </p:nvSpPr>
        <p:spPr>
          <a:xfrm>
            <a:off x="3708400" y="1628775"/>
            <a:ext cx="5435600" cy="4835525"/>
          </a:xfrm>
        </p:spPr>
        <p:txBody>
          <a:bodyPr/>
          <a:lstStyle/>
          <a:p>
            <a:pPr eaLnBrk="1" fontAlgn="auto" hangingPunct="1">
              <a:lnSpc>
                <a:spcPct val="115000"/>
              </a:lnSpc>
              <a:spcAft>
                <a:spcPts val="1000"/>
              </a:spcAft>
              <a:buFont typeface="Arial"/>
              <a:buChar char="•"/>
              <a:defRPr/>
            </a:pPr>
            <a:r>
              <a:rPr lang="ru-RU" altLang="ru-RU" sz="12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ЦЕННОСТИ – ЭТО НЕ ХОЛОДНЫЕ ИДЕИ, А ЭМОЦИОНАЛЬНО ОКРАШЕННЫЕ УБЕЖДЕНИЯ (МНЕНИЯ) ЧЕЛОВЕКА И ЧЕЛОВЕЧЕСТВА.</a:t>
            </a:r>
          </a:p>
          <a:p>
            <a:pPr eaLnBrk="1" fontAlgn="auto" hangingPunct="1">
              <a:lnSpc>
                <a:spcPct val="115000"/>
              </a:lnSpc>
              <a:spcAft>
                <a:spcPts val="1000"/>
              </a:spcAft>
              <a:buFont typeface="Arial"/>
              <a:buChar char="•"/>
              <a:defRPr/>
            </a:pPr>
            <a:r>
              <a:rPr lang="ru-RU" altLang="ru-RU" sz="12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ЦЕННОСТИ ОБОЗНАЧАЮТ ЖЕЛАЕМЫЕ ЦЕЛИ И ОБРАЗ ПОВЕДЕНИЯ ДЛЯ ДОСТИЖЕНИЯ ЭТИХ ЦЕЛЕЙ. ТАК ВЫДЕЛЯЮТ ЦЕННОСТИ-ЦЕЛИ И ЦЕННОСТИ-СРЕДСТВА. </a:t>
            </a:r>
          </a:p>
          <a:p>
            <a:pPr eaLnBrk="1" fontAlgn="auto" hangingPunct="1">
              <a:lnSpc>
                <a:spcPct val="115000"/>
              </a:lnSpc>
              <a:spcAft>
                <a:spcPts val="1000"/>
              </a:spcAft>
              <a:buFont typeface="Arial"/>
              <a:buChar char="•"/>
              <a:defRPr/>
            </a:pPr>
            <a:r>
              <a:rPr lang="ru-RU" altLang="ru-RU" sz="12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ЦЕННОСТИ – СКВОЗНЫЕ ОРИЕНТИРЫ. </a:t>
            </a:r>
          </a:p>
          <a:p>
            <a:pPr eaLnBrk="1" fontAlgn="auto" hangingPunct="1">
              <a:lnSpc>
                <a:spcPct val="115000"/>
              </a:lnSpc>
              <a:spcAft>
                <a:spcPts val="1000"/>
              </a:spcAft>
              <a:buFont typeface="Arial"/>
              <a:buChar char="•"/>
              <a:defRPr/>
            </a:pPr>
            <a:r>
              <a:rPr lang="ru-RU" altLang="ru-RU" sz="12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ЦЕННОСТИ ВЫСТУПАЮТ КАК НОРМЫ И СТАНДАРТЫ, КАК РЕГУЛЯТОРЫ ПОВЕДЕНИЯ, А ЗНАЧИТ, ЗАЛОЖЕНЫ В ОСНОВУ СОЦИАЛИЗАЦИИ. </a:t>
            </a:r>
          </a:p>
          <a:p>
            <a:pPr eaLnBrk="1" fontAlgn="auto" hangingPunct="1">
              <a:lnSpc>
                <a:spcPct val="115000"/>
              </a:lnSpc>
              <a:spcAft>
                <a:spcPts val="1000"/>
              </a:spcAft>
              <a:buFont typeface="Arial"/>
              <a:buChar char="•"/>
              <a:defRPr/>
            </a:pPr>
            <a:r>
              <a:rPr lang="ru-RU" altLang="ru-RU" sz="12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ЦЕННОСТЯХ ВЫДЕЛЯЮТ ПОЗНАВАТЕЛЬНЫЙ, ЭМОЦИОНАЛЬНЫЙ И ПОВЕДЕНЧЕСКИЙ КОМПОНЕНТЫ.</a:t>
            </a:r>
          </a:p>
          <a:p>
            <a:pPr eaLnBrk="1" fontAlgn="auto" hangingPunct="1">
              <a:lnSpc>
                <a:spcPct val="115000"/>
              </a:lnSpc>
              <a:spcAft>
                <a:spcPts val="1000"/>
              </a:spcAft>
              <a:buFont typeface="Arial"/>
              <a:buChar char="•"/>
              <a:defRPr/>
            </a:pPr>
            <a:r>
              <a:rPr lang="ru-RU" altLang="ru-RU" sz="12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ЦЕННОСТИ ВСЕГДА РАНЖИРОВАНЫ, УПОРЯДОЧЕНЫ ПО ВАЖНОСТИ ОТНОСИТЕЛЬНО ДРУГ ДРУГА, И ЭТО ОТРАЖЕНО В МЕНТАЛИТЕТЕ ЛЮБОЙ ОБЩНОСТИ. </a:t>
            </a:r>
          </a:p>
        </p:txBody>
      </p:sp>
      <p:pic>
        <p:nvPicPr>
          <p:cNvPr id="1024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0" y="1763713"/>
            <a:ext cx="2433638" cy="324167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2229" name="TextBox 8"/>
          <p:cNvSpPr txBox="1">
            <a:spLocks noChangeArrowheads="1"/>
          </p:cNvSpPr>
          <p:nvPr/>
        </p:nvSpPr>
        <p:spPr bwMode="auto">
          <a:xfrm>
            <a:off x="827088" y="5157788"/>
            <a:ext cx="29511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900" b="1" dirty="0" smtClean="0">
                <a:latin typeface="Calibri" panose="020F0502020204030204" pitchFamily="34" charset="0"/>
                <a:cs typeface="Arial" charset="0"/>
              </a:rPr>
              <a:t>Макс Вебер </a:t>
            </a:r>
            <a:endParaRPr lang="en-US" altLang="ru-RU" sz="1900" b="1" dirty="0" smtClean="0">
              <a:latin typeface="Calibri" panose="020F0502020204030204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900" b="1" dirty="0" smtClean="0">
                <a:latin typeface="Calibri" panose="020F0502020204030204" pitchFamily="34" charset="0"/>
                <a:cs typeface="Arial" charset="0"/>
              </a:rPr>
              <a:t>(1864-1920)</a:t>
            </a:r>
          </a:p>
        </p:txBody>
      </p:sp>
    </p:spTree>
    <p:extLst>
      <p:ext uri="{BB962C8B-B14F-4D97-AF65-F5344CB8AC3E}">
        <p14:creationId xmlns:p14="http://schemas.microsoft.com/office/powerpoint/2010/main" val="19252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1536700"/>
            <a:ext cx="4037013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b="1" smtClean="0">
                <a:latin typeface="Times New Roman" pitchFamily="18" charset="0"/>
                <a:cs typeface="Times New Roman" pitchFamily="18" charset="0"/>
              </a:rPr>
              <a:t>Научное творчество – с первого класса до выпускного </a:t>
            </a:r>
          </a:p>
        </p:txBody>
      </p:sp>
      <p:sp>
        <p:nvSpPr>
          <p:cNvPr id="16388" name="Объект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Наиболее </a:t>
            </a:r>
            <a:r>
              <a:rPr lang="ru-RU" altLang="ru-RU" sz="1200" b="1" dirty="0" err="1" smtClean="0">
                <a:latin typeface="Times New Roman" pitchFamily="18" charset="0"/>
                <a:cs typeface="Times New Roman" pitchFamily="18" charset="0"/>
              </a:rPr>
              <a:t>экологичная</a:t>
            </a: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 и полезная работа с юным исследователем в школе  -  это  работа с его личностью.</a:t>
            </a:r>
            <a:endParaRPr lang="ru-RU" alt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charset="0"/>
              <a:buNone/>
            </a:pP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>
              <a:buFont typeface="Arial" charset="0"/>
              <a:buNone/>
            </a:pPr>
            <a:endParaRPr lang="ru-RU" alt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charset="0"/>
              <a:buNone/>
            </a:pPr>
            <a:endParaRPr lang="ru-RU" alt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charset="0"/>
              <a:buNone/>
            </a:pPr>
            <a:endParaRPr lang="ru-RU" alt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charset="0"/>
              <a:buNone/>
            </a:pPr>
            <a:endParaRPr lang="ru-RU" alt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charset="0"/>
              <a:buNone/>
            </a:pPr>
            <a:endParaRPr lang="ru-RU" alt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charset="0"/>
              <a:buNone/>
            </a:pPr>
            <a:endParaRPr lang="ru-RU" alt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charset="0"/>
              <a:buNone/>
            </a:pPr>
            <a:endParaRPr lang="ru-RU" alt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charset="0"/>
              <a:buNone/>
            </a:pP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alt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charset="0"/>
              <a:buNone/>
            </a:pPr>
            <a:endParaRPr lang="ru-RU" alt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charset="0"/>
              <a:buNone/>
            </a:pP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charset="0"/>
              <a:buNone/>
            </a:pP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 «Именно личность, её направленность, система ценностей ведут за собой развитие исследовательских способностей и определяет пути реализации индивидуального дарования»</a:t>
            </a:r>
            <a:endParaRPr lang="ru-RU" alt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charset="0"/>
              <a:buNone/>
            </a:pP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(Д.Б. Богоявленская)</a:t>
            </a:r>
            <a:endParaRPr lang="ru-RU" altLang="ru-RU" sz="1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9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963" y="-4763"/>
            <a:ext cx="68103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Рисунок 11" descr="C:\Users\gavronskaya_ev\Desktop\Личные документы\Фото_Юра\DSC0019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48880"/>
            <a:ext cx="1504950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Рисунок 12" descr="C:\Users\gavronskaya_ev\Desktop\ШАГ РАБОТЫ\ОТТ Светлана\Фотовидео Отт\DSCN22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77769"/>
            <a:ext cx="22923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5"/>
          <p:cNvPicPr>
            <a:picLocks noGrp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2013" y="4076700"/>
            <a:ext cx="1941512" cy="2589213"/>
          </a:xfrm>
        </p:spPr>
      </p:pic>
      <p:pic>
        <p:nvPicPr>
          <p:cNvPr id="16393" name="Рисунок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076700"/>
            <a:ext cx="1919288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137442"/>
      </p:ext>
    </p:extLst>
  </p:cSld>
  <p:clrMapOvr>
    <a:masterClrMapping/>
  </p:clrMapOvr>
  <p:transition spd="med">
    <p:whee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06413"/>
            <a:ext cx="8280400" cy="12160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latin typeface="Calibri" panose="020F0502020204030204" pitchFamily="34" charset="0"/>
                <a:cs typeface="Times New Roman" panose="02020603050405020304" pitchFamily="18" charset="0"/>
              </a:rPr>
              <a:t>Ценностные </a:t>
            </a:r>
            <a:r>
              <a:rPr lang="ru-RU" altLang="ru-RU" sz="25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ориентации  - </a:t>
            </a:r>
            <a:r>
              <a:rPr lang="ru-RU" altLang="ru-RU" sz="2500" b="1" dirty="0">
                <a:latin typeface="Calibri" panose="020F0502020204030204" pitchFamily="34" charset="0"/>
                <a:cs typeface="Times New Roman" panose="02020603050405020304" pitchFamily="18" charset="0"/>
              </a:rPr>
              <a:t>динамичное образование со своими периодами взросления и зрелости</a:t>
            </a:r>
            <a:r>
              <a:rPr lang="ru-RU" altLang="ru-RU" sz="25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52600"/>
            <a:ext cx="8001000" cy="4267200"/>
          </a:xfrm>
        </p:spPr>
        <p:txBody>
          <a:bodyPr/>
          <a:lstStyle/>
          <a:p>
            <a:pPr eaLnBrk="1" fontAlgn="auto" hangingPunct="1">
              <a:buFont typeface="Wingdings" panose="05000000000000000000" pitchFamily="2" charset="2"/>
              <a:buNone/>
              <a:defRPr/>
            </a:pPr>
            <a:endParaRPr lang="ru-RU" altLang="ru-RU" sz="2200" b="1" dirty="0"/>
          </a:p>
          <a:p>
            <a:pPr eaLnBrk="1" fontAlgn="auto" hangingPunct="1">
              <a:buFont typeface="Wingdings" panose="05000000000000000000" pitchFamily="2" charset="2"/>
              <a:buNone/>
              <a:defRPr/>
            </a:pPr>
            <a:endParaRPr lang="ru-RU" altLang="ru-RU" sz="2200" b="1" dirty="0"/>
          </a:p>
          <a:p>
            <a:pPr eaLnBrk="1" fontAlgn="auto" hangingPunct="1">
              <a:buFont typeface="Wingdings" panose="05000000000000000000" pitchFamily="2" charset="2"/>
              <a:buNone/>
              <a:defRPr/>
            </a:pPr>
            <a:r>
              <a:rPr lang="ru-RU" altLang="ru-RU" sz="2600" b="1" dirty="0"/>
              <a:t>    </a:t>
            </a:r>
            <a:endParaRPr lang="ru-RU" altLang="ru-RU" sz="2600" b="1" dirty="0" smtClean="0"/>
          </a:p>
          <a:p>
            <a:pPr eaLnBrk="1" fontAlgn="auto" hangingPunct="1">
              <a:buFont typeface="Wingdings" panose="05000000000000000000" pitchFamily="2" charset="2"/>
              <a:buNone/>
              <a:defRPr/>
            </a:pPr>
            <a:endParaRPr lang="ru-RU" altLang="ru-RU" sz="2600" b="1" dirty="0">
              <a:latin typeface="Calibri" panose="020F0502020204030204" pitchFamily="34" charset="0"/>
            </a:endParaRPr>
          </a:p>
          <a:p>
            <a:pPr eaLnBrk="1" fontAlgn="auto" hangingPunct="1">
              <a:buFont typeface="Wingdings" panose="05000000000000000000" pitchFamily="2" charset="2"/>
              <a:buNone/>
              <a:defRPr/>
            </a:pPr>
            <a:endParaRPr lang="ru-RU" altLang="ru-RU" sz="2600" b="1" dirty="0" smtClean="0">
              <a:latin typeface="Calibri" panose="020F0502020204030204" pitchFamily="34" charset="0"/>
            </a:endParaRPr>
          </a:p>
          <a:p>
            <a:pPr eaLnBrk="1" fontAlgn="auto" hangingPunct="1">
              <a:buFont typeface="Wingdings" panose="05000000000000000000" pitchFamily="2" charset="2"/>
              <a:buNone/>
              <a:defRPr/>
            </a:pPr>
            <a:r>
              <a:rPr lang="ru-RU" altLang="ru-RU" sz="2000" b="1" dirty="0" smtClean="0">
                <a:latin typeface="Calibri" panose="020F0502020204030204" pitchFamily="34" charset="0"/>
              </a:rPr>
              <a:t>«</a:t>
            </a:r>
            <a:r>
              <a:rPr lang="ru-RU" altLang="ru-RU" sz="2000" b="1" dirty="0">
                <a:latin typeface="Calibri" panose="020F0502020204030204" pitchFamily="34" charset="0"/>
              </a:rPr>
              <a:t>Когда мне было 14 лет, мой отец был так глуп, что я с трудом переносил его, но когда мне исполнился 21 год, я был изумлён, насколько этот старый человек за истекшие 7 лет поумнел»</a:t>
            </a:r>
          </a:p>
          <a:p>
            <a:pPr eaLnBrk="1" fontAlgn="auto" hangingPunct="1">
              <a:buFont typeface="Wingdings" panose="05000000000000000000" pitchFamily="2" charset="2"/>
              <a:buNone/>
              <a:defRPr/>
            </a:pPr>
            <a:endParaRPr lang="ru-RU" altLang="ru-RU" sz="2000" b="1" dirty="0">
              <a:latin typeface="Calibri" panose="020F0502020204030204" pitchFamily="34" charset="0"/>
            </a:endParaRPr>
          </a:p>
          <a:p>
            <a:pPr eaLnBrk="1" fontAlgn="auto" hangingPunct="1">
              <a:buFont typeface="Wingdings" panose="05000000000000000000" pitchFamily="2" charset="2"/>
              <a:buNone/>
              <a:defRPr/>
            </a:pPr>
            <a:r>
              <a:rPr lang="ru-RU" altLang="ru-RU" sz="2000" b="1" dirty="0">
                <a:latin typeface="Calibri" panose="020F0502020204030204" pitchFamily="34" charset="0"/>
              </a:rPr>
              <a:t>                                             </a:t>
            </a:r>
            <a:r>
              <a:rPr lang="ru-RU" altLang="ru-RU" sz="2000" b="1" dirty="0" smtClean="0">
                <a:latin typeface="Calibri" panose="020F0502020204030204" pitchFamily="34" charset="0"/>
              </a:rPr>
              <a:t>                                                            </a:t>
            </a:r>
            <a:r>
              <a:rPr lang="ru-RU" altLang="ru-RU" sz="2000" b="1" dirty="0">
                <a:latin typeface="Calibri" panose="020F0502020204030204" pitchFamily="34" charset="0"/>
              </a:rPr>
              <a:t>Марк </a:t>
            </a:r>
            <a:r>
              <a:rPr lang="ru-RU" altLang="ru-RU" sz="2000" b="1" dirty="0" smtClean="0">
                <a:latin typeface="Calibri" panose="020F0502020204030204" pitchFamily="34" charset="0"/>
              </a:rPr>
              <a:t>Твен</a:t>
            </a:r>
            <a:endParaRPr lang="ru-RU" altLang="ru-RU" sz="2600" b="1" dirty="0"/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8" y="0"/>
            <a:ext cx="539552" cy="79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88840"/>
            <a:ext cx="2520280" cy="155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37473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1800" b="1" smtClean="0">
                <a:solidFill>
                  <a:srgbClr val="000000"/>
                </a:solidFill>
              </a:rPr>
              <a:t>Терминальные ценности (ценности-цели): поколенческий аспект. Дети – «поколение Х», их родители «поколение </a:t>
            </a:r>
            <a:r>
              <a:rPr lang="en-US" altLang="ru-RU" sz="1800" b="1" smtClean="0">
                <a:solidFill>
                  <a:srgbClr val="000000"/>
                </a:solidFill>
              </a:rPr>
              <a:t>Y</a:t>
            </a:r>
            <a:r>
              <a:rPr lang="ru-RU" altLang="ru-RU" sz="1800" b="1" smtClean="0">
                <a:solidFill>
                  <a:srgbClr val="000000"/>
                </a:solidFill>
              </a:rPr>
              <a:t> », педагоги-стажисты «поколение </a:t>
            </a:r>
            <a:r>
              <a:rPr lang="en-US" altLang="ru-RU" sz="1800" b="1" smtClean="0">
                <a:solidFill>
                  <a:srgbClr val="000000"/>
                </a:solidFill>
              </a:rPr>
              <a:t>X</a:t>
            </a:r>
            <a:r>
              <a:rPr lang="ru-RU" altLang="ru-RU" sz="1800" b="1" smtClean="0">
                <a:solidFill>
                  <a:srgbClr val="000000"/>
                </a:solidFill>
              </a:rPr>
              <a:t>»</a:t>
            </a:r>
            <a:endParaRPr lang="ru-RU" altLang="ru-RU" b="1" smtClean="0"/>
          </a:p>
        </p:txBody>
      </p:sp>
      <p:graphicFrame>
        <p:nvGraphicFramePr>
          <p:cNvPr id="100355" name="Объект 3"/>
          <p:cNvGraphicFramePr>
            <a:graphicFrameLocks noGrp="1"/>
          </p:cNvGraphicFramePr>
          <p:nvPr>
            <p:ph idx="1"/>
          </p:nvPr>
        </p:nvGraphicFramePr>
        <p:xfrm>
          <a:off x="0" y="836613"/>
          <a:ext cx="9066213" cy="538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77" r:id="rId3" imgW="9065538" imgH="5389331" progId="Excel.Chart.8">
                  <p:embed/>
                </p:oleObj>
              </mc:Choice>
              <mc:Fallback>
                <p:oleObj r:id="rId3" imgW="9065538" imgH="5389331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36613"/>
                        <a:ext cx="9066213" cy="5389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8" y="0"/>
            <a:ext cx="539552" cy="79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58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4150"/>
            <a:ext cx="9072563" cy="140493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000" b="1" cap="none" dirty="0" smtClean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</a:rPr>
              <a:t>«</a:t>
            </a:r>
            <a:r>
              <a:rPr lang="ru-RU" altLang="ru-RU" sz="2000" b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</a:rPr>
              <a:t>Социальный характер» мальчиков и девочек (гендерный аспект).</a:t>
            </a:r>
            <a:r>
              <a:rPr lang="en-US" altLang="ru-RU" sz="2000" b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</a:rPr>
              <a:t> </a:t>
            </a:r>
            <a:r>
              <a:rPr lang="ru-RU" altLang="ru-RU" sz="2000" b="1" cap="none" dirty="0" smtClean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</a:rPr>
              <a:t/>
            </a:r>
            <a:br>
              <a:rPr lang="ru-RU" altLang="ru-RU" sz="2000" b="1" cap="none" dirty="0" smtClean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</a:rPr>
            </a:br>
            <a:r>
              <a:rPr lang="ru-RU" altLang="ru-RU" sz="2000" b="1" cap="none" dirty="0" smtClean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</a:rPr>
              <a:t>поколение </a:t>
            </a:r>
            <a:r>
              <a:rPr lang="ru-RU" altLang="ru-RU" sz="2000" b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</a:rPr>
              <a:t/>
            </a:r>
            <a:br>
              <a:rPr lang="ru-RU" altLang="ru-RU" sz="2000" b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</a:rPr>
            </a:br>
            <a:r>
              <a:rPr lang="ru-RU" altLang="ru-RU" sz="2000" b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</a:rPr>
              <a:t>«хай-тек</a:t>
            </a:r>
            <a:r>
              <a:rPr lang="ru-RU" altLang="ru-RU" sz="2000" b="1" cap="none" dirty="0" smtClean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</a:rPr>
              <a:t>» выбирает</a:t>
            </a:r>
            <a:r>
              <a:rPr lang="ru-RU" altLang="ru-RU" sz="2000" b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</a:rPr>
              <a:t>…</a:t>
            </a:r>
            <a:r>
              <a:rPr lang="ru-RU" altLang="ru-RU" sz="1600" b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/>
            </a:r>
            <a:br>
              <a:rPr lang="ru-RU" altLang="ru-RU" sz="1600" b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</a:br>
            <a:r>
              <a:rPr lang="ru-RU" altLang="ru-RU" sz="1600" b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										</a:t>
            </a:r>
            <a:r>
              <a:rPr lang="ru-RU" altLang="ru-RU" sz="1400" b="1" i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(за рамками анкеты </a:t>
            </a:r>
            <a:r>
              <a:rPr lang="ru-RU" altLang="ru-RU" sz="1400" b="1" i="1" cap="none" dirty="0" err="1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М.Рокича</a:t>
            </a:r>
            <a:r>
              <a:rPr lang="ru-RU" altLang="ru-RU" sz="1400" b="1" i="1" cap="none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)</a:t>
            </a:r>
            <a:endParaRPr lang="ru-RU" altLang="ru-RU" sz="1600" b="1" i="1" cap="none" dirty="0"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</a:endParaRPr>
          </a:p>
        </p:txBody>
      </p:sp>
      <p:sp>
        <p:nvSpPr>
          <p:cNvPr id="20483" name="Объект 2"/>
          <p:cNvSpPr>
            <a:spLocks noGrp="1"/>
          </p:cNvSpPr>
          <p:nvPr>
            <p:ph sz="half" idx="4294967295"/>
          </p:nvPr>
        </p:nvSpPr>
        <p:spPr>
          <a:xfrm>
            <a:off x="0" y="2960688"/>
            <a:ext cx="3421063" cy="3810000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Доброта</a:t>
            </a:r>
          </a:p>
          <a:p>
            <a:pPr eaLnBrk="1" fontAlgn="auto" hangingPunct="1">
              <a:lnSpc>
                <a:spcPct val="80000"/>
              </a:lnSpc>
              <a:buClr>
                <a:srgbClr val="DC9E1F"/>
              </a:buClr>
              <a:buFont typeface="Arial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rgbClr val="000000">
                      <a:lumMod val="50000"/>
                      <a:lumOff val="50000"/>
                      <a:alpha val="20000"/>
                    </a:srgbClr>
                  </a:glow>
                </a:effectLst>
                <a:cs typeface="Times New Roman" panose="02020603050405020304" pitchFamily="18" charset="0"/>
              </a:rPr>
              <a:t>Работоспособность</a:t>
            </a:r>
            <a:endParaRPr lang="ru-RU" altLang="ru-RU" sz="1600" b="1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 eaLnBrk="1" fontAlgn="auto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Искренность</a:t>
            </a:r>
          </a:p>
          <a:p>
            <a:pPr eaLnBrk="1" fontAlgn="auto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Миролюбие</a:t>
            </a:r>
          </a:p>
          <a:p>
            <a:pPr eaLnBrk="1" fontAlgn="auto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Доверие к людям (уметь видеть хорошее)</a:t>
            </a:r>
          </a:p>
          <a:p>
            <a:pPr eaLnBrk="1" fontAlgn="auto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Упорство в отстаивании своего мнения</a:t>
            </a:r>
          </a:p>
          <a:p>
            <a:pPr eaLnBrk="1" fontAlgn="auto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Чувство юмора </a:t>
            </a:r>
          </a:p>
          <a:p>
            <a:pPr eaLnBrk="1" fontAlgn="auto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Креативность (нестандартность мышления)</a:t>
            </a:r>
          </a:p>
          <a:p>
            <a:pPr eaLnBrk="1" fontAlgn="auto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Творческие данные</a:t>
            </a:r>
          </a:p>
          <a:p>
            <a:pPr eaLnBrk="1" fontAlgn="auto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Мастерство и умения</a:t>
            </a:r>
          </a:p>
          <a:p>
            <a:pPr eaLnBrk="1" fontAlgn="auto" hangingPunct="1">
              <a:lnSpc>
                <a:spcPct val="80000"/>
              </a:lnSpc>
              <a:buClr>
                <a:srgbClr val="003366"/>
              </a:buClr>
              <a:buFont typeface="Arial"/>
              <a:buChar char="•"/>
              <a:defRPr/>
            </a:pPr>
            <a:endParaRPr lang="ru-RU" altLang="ru-RU" dirty="0"/>
          </a:p>
          <a:p>
            <a:pPr eaLnBrk="1" fontAlgn="auto" hangingPunct="1">
              <a:lnSpc>
                <a:spcPct val="80000"/>
              </a:lnSpc>
              <a:buClr>
                <a:srgbClr val="003366"/>
              </a:buClr>
              <a:buFont typeface="Arial"/>
              <a:buChar char="•"/>
              <a:defRPr/>
            </a:pPr>
            <a:endParaRPr lang="ru-RU" altLang="ru-RU" dirty="0"/>
          </a:p>
          <a:p>
            <a:pPr eaLnBrk="1" fontAlgn="auto" hangingPunct="1">
              <a:buFont typeface="Arial"/>
              <a:buChar char="•"/>
              <a:defRPr/>
            </a:pPr>
            <a:endParaRPr lang="ru-RU" altLang="ru-RU" dirty="0" smtClean="0"/>
          </a:p>
        </p:txBody>
      </p:sp>
      <p:sp>
        <p:nvSpPr>
          <p:cNvPr id="20484" name="Объект 3"/>
          <p:cNvSpPr>
            <a:spLocks noGrp="1"/>
          </p:cNvSpPr>
          <p:nvPr>
            <p:ph sz="half" idx="4294967295"/>
          </p:nvPr>
        </p:nvSpPr>
        <p:spPr>
          <a:xfrm>
            <a:off x="5222875" y="2624138"/>
            <a:ext cx="3921125" cy="4484687"/>
          </a:xfrm>
        </p:spPr>
        <p:txBody>
          <a:bodyPr/>
          <a:lstStyle/>
          <a:p>
            <a:pPr eaLnBrk="1" fontAlgn="auto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ru-RU" altLang="ru-RU" sz="1600" b="1" dirty="0" smtClean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 eaLnBrk="1" fontAlgn="auto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ru-RU" altLang="ru-RU" sz="1600" b="1" dirty="0" smtClean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Креативность</a:t>
            </a:r>
            <a:r>
              <a:rPr lang="ru-RU" altLang="ru-RU" sz="1600" b="1" i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ru-RU" altLang="ru-RU" sz="16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(нестандартность мышления)</a:t>
            </a:r>
          </a:p>
          <a:p>
            <a:pPr eaLnBrk="1" fontAlgn="auto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Искренность </a:t>
            </a:r>
            <a:endParaRPr lang="ru-RU" altLang="ru-RU" sz="1600" b="1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 eaLnBrk="1" fontAlgn="auto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Доброта</a:t>
            </a:r>
          </a:p>
          <a:p>
            <a:pPr eaLnBrk="1" fontAlgn="auto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Общительность</a:t>
            </a:r>
          </a:p>
          <a:p>
            <a:pPr eaLnBrk="1" fontAlgn="auto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Мечтательность</a:t>
            </a:r>
          </a:p>
          <a:p>
            <a:pPr eaLnBrk="1" fontAlgn="auto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Скромность</a:t>
            </a:r>
          </a:p>
          <a:p>
            <a:pPr eaLnBrk="1" fontAlgn="auto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Усердие</a:t>
            </a:r>
          </a:p>
          <a:p>
            <a:pPr eaLnBrk="1" fontAlgn="auto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Открытость</a:t>
            </a:r>
          </a:p>
          <a:p>
            <a:pPr eaLnBrk="1" fontAlgn="auto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Яркая </a:t>
            </a:r>
            <a:r>
              <a:rPr lang="ru-RU" altLang="ru-RU" sz="16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личность</a:t>
            </a:r>
          </a:p>
          <a:p>
            <a:pPr eaLnBrk="1" fontAlgn="auto" hangingPunct="1">
              <a:lnSpc>
                <a:spcPct val="80000"/>
              </a:lnSpc>
              <a:defRPr/>
            </a:pPr>
            <a:r>
              <a:rPr lang="ru-RU" altLang="ru-RU" sz="16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Богатый </a:t>
            </a:r>
            <a:r>
              <a:rPr lang="ru-RU" altLang="ru-RU" sz="16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духовный мир</a:t>
            </a:r>
            <a:r>
              <a:rPr lang="ru-RU" altLang="ru-RU" b="1" i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/>
            </a:r>
            <a:br>
              <a:rPr lang="ru-RU" altLang="ru-RU" b="1" i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</a:br>
            <a:endParaRPr lang="ru-RU" altLang="ru-RU" b="1" i="1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 eaLnBrk="1" fontAlgn="auto" hangingPunct="1">
              <a:buFont typeface="Arial"/>
              <a:buChar char="•"/>
              <a:defRPr/>
            </a:pPr>
            <a:endParaRPr lang="ru-RU" alt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2483768" y="1619507"/>
            <a:ext cx="3170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dirty="0">
                <a:effectLst>
                  <a:glow rad="38100">
                    <a:srgbClr val="000000">
                      <a:lumMod val="50000"/>
                      <a:lumOff val="50000"/>
                      <a:alpha val="20000"/>
                    </a:srgbClr>
                  </a:glow>
                </a:effectLst>
                <a:latin typeface="Arial Narrow"/>
                <a:cs typeface="Arial" panose="020B0604020202020204" pitchFamily="34" charset="0"/>
              </a:rPr>
              <a:t> </a:t>
            </a:r>
            <a:r>
              <a:rPr lang="ru-RU" altLang="ru-RU" b="1" dirty="0">
                <a:effectLst>
                  <a:glow rad="38100">
                    <a:srgbClr val="000000">
                      <a:lumMod val="50000"/>
                      <a:lumOff val="50000"/>
                      <a:alpha val="20000"/>
                    </a:srgbClr>
                  </a:glow>
                </a:effectLst>
                <a:cs typeface="Arial" panose="020B0604020202020204" pitchFamily="34" charset="0"/>
              </a:rPr>
              <a:t>Инструментальные ценности</a:t>
            </a:r>
            <a:endParaRPr lang="ru-RU" b="1" dirty="0">
              <a:cs typeface="Arial" panose="020B0604020202020204" pitchFamily="34" charset="0"/>
            </a:endParaRPr>
          </a:p>
        </p:txBody>
      </p:sp>
      <p:sp>
        <p:nvSpPr>
          <p:cNvPr id="96262" name="Прямоугольник 2"/>
          <p:cNvSpPr>
            <a:spLocks noChangeArrowheads="1"/>
          </p:cNvSpPr>
          <p:nvPr/>
        </p:nvSpPr>
        <p:spPr bwMode="auto">
          <a:xfrm>
            <a:off x="5969000" y="2152650"/>
            <a:ext cx="20721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b="1" u="sng" dirty="0">
                <a:latin typeface="+mn-lt"/>
                <a:cs typeface="Arial" charset="0"/>
              </a:rPr>
              <a:t>д</a:t>
            </a:r>
            <a:r>
              <a:rPr lang="ru-RU" altLang="ru-RU" sz="1400" b="1" u="sng" dirty="0" smtClean="0">
                <a:latin typeface="+mn-lt"/>
                <a:cs typeface="Arial" charset="0"/>
              </a:rPr>
              <a:t>евочки 8 класс</a:t>
            </a:r>
            <a:r>
              <a:rPr lang="ru-RU" altLang="ru-RU" sz="1400" b="1" u="sng" dirty="0" smtClean="0">
                <a:solidFill>
                  <a:srgbClr val="FFFFFF"/>
                </a:solidFill>
                <a:latin typeface="+mn-lt"/>
                <a:cs typeface="Arial" charset="0"/>
              </a:rPr>
              <a:t> 87 </a:t>
            </a:r>
            <a:r>
              <a:rPr lang="ru-RU" altLang="ru-RU" sz="1400" u="sng" dirty="0" smtClean="0">
                <a:solidFill>
                  <a:srgbClr val="FFFFFF"/>
                </a:solidFill>
                <a:cs typeface="Arial" charset="0"/>
              </a:rPr>
              <a:t>класс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87523" y="2192386"/>
            <a:ext cx="16119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400" b="1" u="sng" dirty="0">
                <a:effectLst>
                  <a:glow rad="38100">
                    <a:srgbClr val="000000">
                      <a:lumMod val="50000"/>
                      <a:lumOff val="50000"/>
                      <a:alpha val="20000"/>
                    </a:srgbClr>
                  </a:glow>
                </a:effectLst>
                <a:latin typeface="Verdana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b="1" u="sng" dirty="0">
                <a:effectLst>
                  <a:glow rad="38100">
                    <a:srgbClr val="000000">
                      <a:lumMod val="50000"/>
                      <a:lumOff val="50000"/>
                      <a:alpha val="20000"/>
                    </a:srgbClr>
                  </a:glow>
                </a:effectLst>
                <a:cs typeface="Arial" panose="020B0604020202020204" pitchFamily="34" charset="0"/>
              </a:rPr>
              <a:t>мальчики </a:t>
            </a:r>
            <a:r>
              <a:rPr lang="ru-RU" altLang="ru-RU" sz="1400" b="1" u="sng" dirty="0" smtClean="0">
                <a:effectLst>
                  <a:glow rad="38100">
                    <a:srgbClr val="000000">
                      <a:lumMod val="50000"/>
                      <a:lumOff val="50000"/>
                      <a:alpha val="20000"/>
                    </a:srgbClr>
                  </a:glow>
                </a:effectLst>
                <a:cs typeface="Arial" panose="020B0604020202020204" pitchFamily="34" charset="0"/>
              </a:rPr>
              <a:t>8 </a:t>
            </a:r>
            <a:r>
              <a:rPr lang="ru-RU" altLang="ru-RU" sz="1400" b="1" u="sng" dirty="0">
                <a:effectLst>
                  <a:glow rad="38100">
                    <a:srgbClr val="000000">
                      <a:lumMod val="50000"/>
                      <a:lumOff val="50000"/>
                      <a:alpha val="20000"/>
                    </a:srgbClr>
                  </a:glow>
                </a:effectLst>
                <a:cs typeface="Arial" panose="020B0604020202020204" pitchFamily="34" charset="0"/>
              </a:rPr>
              <a:t>класс</a:t>
            </a:r>
            <a:endParaRPr lang="ru-RU" sz="1400" b="1" u="sng" dirty="0">
              <a:cs typeface="Arial" panose="020B0604020202020204" pitchFamily="34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8" y="0"/>
            <a:ext cx="539552" cy="79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36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33412"/>
          </a:xfrm>
        </p:spPr>
        <p:txBody>
          <a:bodyPr/>
          <a:lstStyle/>
          <a:p>
            <a:pPr algn="ctr">
              <a:defRPr/>
            </a:pPr>
            <a:r>
              <a:rPr lang="ru-RU" sz="2800" b="1" dirty="0" smtClean="0">
                <a:latin typeface="Calibri" panose="020F0502020204030204" pitchFamily="34" charset="0"/>
              </a:rPr>
              <a:t>Литература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49738" cy="4537075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just">
              <a:lnSpc>
                <a:spcPct val="115000"/>
              </a:lnSpc>
              <a:spcAft>
                <a:spcPct val="0"/>
              </a:spcAft>
              <a:buFont typeface="Arial" charset="0"/>
              <a:buNone/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Активность, ценностная направленность и психологическое здоровье студенчества [Текст] / Общ. ред., сост. и предисл. А. А. </a:t>
            </a:r>
            <a:r>
              <a:rPr lang="ru-RU" altLang="ru-RU" sz="1000" dirty="0" err="1" smtClean="0">
                <a:latin typeface="Times New Roman" pitchFamily="18" charset="0"/>
                <a:cs typeface="Times New Roman" pitchFamily="18" charset="0"/>
              </a:rPr>
              <a:t>Волочков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. – Пермь: ППГПУ, 2015. – 197с.</a:t>
            </a:r>
            <a:endParaRPr lang="ru-RU" alt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buNone/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Андреев, А.Л., </a:t>
            </a:r>
            <a:r>
              <a:rPr lang="ru-RU" altLang="ru-RU" sz="1000" dirty="0" err="1" smtClean="0">
                <a:latin typeface="Times New Roman" pitchFamily="18" charset="0"/>
                <a:cs typeface="Times New Roman" pitchFamily="18" charset="0"/>
              </a:rPr>
              <a:t>Гешева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 Е.Г. Россия и Китай: молодёжь </a:t>
            </a:r>
            <a:r>
              <a:rPr lang="en-US" altLang="ru-RU" sz="1000" dirty="0" smtClean="0">
                <a:latin typeface="Times New Roman" pitchFamily="18" charset="0"/>
                <a:cs typeface="Times New Roman" pitchFamily="18" charset="0"/>
              </a:rPr>
              <a:t>XXI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 века: </a:t>
            </a:r>
            <a:r>
              <a:rPr lang="ru-RU" altLang="ru-RU" sz="1000" dirty="0" err="1" smtClean="0">
                <a:latin typeface="Times New Roman" pitchFamily="18" charset="0"/>
                <a:cs typeface="Times New Roman" pitchFamily="18" charset="0"/>
              </a:rPr>
              <a:t>Рец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.//</a:t>
            </a:r>
            <a:r>
              <a:rPr lang="ru-RU" altLang="ru-RU" sz="1000" dirty="0" err="1" smtClean="0">
                <a:latin typeface="Times New Roman" pitchFamily="18" charset="0"/>
                <a:cs typeface="Times New Roman" pitchFamily="18" charset="0"/>
              </a:rPr>
              <a:t>Социол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1000" dirty="0" err="1" smtClean="0">
                <a:latin typeface="Times New Roman" pitchFamily="18" charset="0"/>
                <a:cs typeface="Times New Roman" pitchFamily="18" charset="0"/>
              </a:rPr>
              <a:t>исслед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. - 2015. - № 12. - С. 145-148</a:t>
            </a:r>
          </a:p>
          <a:p>
            <a:pPr marL="0" indent="0" algn="just">
              <a:lnSpc>
                <a:spcPct val="115000"/>
              </a:lnSpc>
              <a:buNone/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Волкова </a:t>
            </a:r>
            <a:r>
              <a:rPr lang="ru-RU" altLang="ru-RU" sz="1000" dirty="0">
                <a:latin typeface="Times New Roman" pitchFamily="18" charset="0"/>
                <a:cs typeface="Times New Roman" pitchFamily="18" charset="0"/>
              </a:rPr>
              <a:t>Е.Н. и др. Внутренняя мотивация молодежи, увлеченной программированием: монография. Нижний Новгород: Изд-во НГПУ им. К. Минина, 2023. 166 с.</a:t>
            </a:r>
          </a:p>
          <a:p>
            <a:pPr marL="0" indent="0" algn="just">
              <a:lnSpc>
                <a:spcPct val="115000"/>
              </a:lnSpc>
              <a:buNone/>
              <a:defRPr/>
            </a:pPr>
            <a:r>
              <a:rPr lang="ru-RU" altLang="ru-RU" sz="1000" dirty="0">
                <a:latin typeface="Times New Roman" pitchFamily="18" charset="0"/>
                <a:cs typeface="Times New Roman" pitchFamily="18" charset="0"/>
              </a:rPr>
              <a:t>Волкова Е.Н. Междисциплинарный подход к профилактике </a:t>
            </a:r>
            <a:r>
              <a:rPr lang="ru-RU" altLang="ru-RU" sz="1000" dirty="0" err="1">
                <a:latin typeface="Times New Roman" pitchFamily="18" charset="0"/>
                <a:cs typeface="Times New Roman" pitchFamily="18" charset="0"/>
              </a:rPr>
              <a:t>буллинга</a:t>
            </a:r>
            <a:r>
              <a:rPr lang="ru-RU" altLang="ru-RU" sz="1000" dirty="0">
                <a:latin typeface="Times New Roman" pitchFamily="18" charset="0"/>
                <a:cs typeface="Times New Roman" pitchFamily="18" charset="0"/>
              </a:rPr>
              <a:t> в школе: монография. Нижний Новгород: </a:t>
            </a:r>
            <a:r>
              <a:rPr lang="ru-RU" altLang="ru-RU" sz="1000" dirty="0" err="1">
                <a:latin typeface="Times New Roman" pitchFamily="18" charset="0"/>
                <a:cs typeface="Times New Roman" pitchFamily="18" charset="0"/>
              </a:rPr>
              <a:t>Мининский</a:t>
            </a:r>
            <a:r>
              <a:rPr lang="ru-RU" altLang="ru-RU" sz="1000" dirty="0">
                <a:latin typeface="Times New Roman" pitchFamily="18" charset="0"/>
                <a:cs typeface="Times New Roman" pitchFamily="18" charset="0"/>
              </a:rPr>
              <a:t> университет, 2022. 177 с.  </a:t>
            </a:r>
            <a:endParaRPr lang="ru-RU" alt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ct val="0"/>
              </a:spcAft>
              <a:buFont typeface="Arial" charset="0"/>
              <a:buNone/>
              <a:defRPr/>
            </a:pPr>
            <a:r>
              <a:rPr lang="ru-RU" altLang="ru-RU" sz="1000" dirty="0" err="1" smtClean="0">
                <a:latin typeface="Times New Roman" pitchFamily="18" charset="0"/>
                <a:cs typeface="Times New Roman" pitchFamily="18" charset="0"/>
              </a:rPr>
              <a:t>Гарванова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 М. З., </a:t>
            </a:r>
            <a:r>
              <a:rPr lang="ru-RU" altLang="ru-RU" sz="1000" dirty="0" err="1" smtClean="0">
                <a:latin typeface="Times New Roman" pitchFamily="18" charset="0"/>
                <a:cs typeface="Times New Roman" pitchFamily="18" charset="0"/>
              </a:rPr>
              <a:t>Гарванов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 И. Г. Исследование ценностей в современной психологии [Текст] // Современная психология: материалы III </a:t>
            </a:r>
            <a:r>
              <a:rPr lang="ru-RU" altLang="ru-RU" sz="1000" dirty="0" err="1" smtClean="0">
                <a:latin typeface="Times New Roman" pitchFamily="18" charset="0"/>
                <a:cs typeface="Times New Roman" pitchFamily="18" charset="0"/>
              </a:rPr>
              <a:t>Междунар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. науч. </a:t>
            </a:r>
            <a:r>
              <a:rPr lang="ru-RU" altLang="ru-RU" sz="1000" dirty="0" err="1" smtClean="0">
                <a:latin typeface="Times New Roman" pitchFamily="18" charset="0"/>
                <a:cs typeface="Times New Roman" pitchFamily="18" charset="0"/>
              </a:rPr>
              <a:t>конф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. (г. Казань, октябрь 2014 г.). — Казань: Бук, 2014. — С. 5-20</a:t>
            </a:r>
            <a:endParaRPr lang="ru-RU" alt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ct val="0"/>
              </a:spcAft>
              <a:buFont typeface="Arial" charset="0"/>
              <a:buNone/>
              <a:defRPr/>
            </a:pPr>
            <a:r>
              <a:rPr lang="ru-RU" altLang="ru-RU" sz="1000" dirty="0" err="1" smtClean="0">
                <a:latin typeface="Times New Roman" pitchFamily="18" charset="0"/>
                <a:cs typeface="Times New Roman" pitchFamily="18" charset="0"/>
              </a:rPr>
              <a:t>Голдинг,У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. Повелитель мух [Текст].– М.: АСТ, </a:t>
            </a:r>
            <a:r>
              <a:rPr lang="ru-RU" altLang="ru-RU" sz="1000" dirty="0" err="1" smtClean="0">
                <a:latin typeface="Times New Roman" pitchFamily="18" charset="0"/>
                <a:cs typeface="Times New Roman" pitchFamily="18" charset="0"/>
              </a:rPr>
              <a:t>Астрель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, 2014. -  608 с.: ил. </a:t>
            </a:r>
            <a:endParaRPr lang="ru-RU" alt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ct val="0"/>
              </a:spcAft>
              <a:buFont typeface="Arial" charset="0"/>
              <a:buNone/>
              <a:defRPr/>
            </a:pPr>
            <a:r>
              <a:rPr lang="ru-RU" altLang="ru-RU" sz="1000" dirty="0" err="1" smtClean="0">
                <a:latin typeface="Times New Roman" pitchFamily="18" charset="0"/>
                <a:cs typeface="Times New Roman" pitchFamily="18" charset="0"/>
              </a:rPr>
              <a:t>Гуркина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 А. Л. Основы формирования ценностных ориентаций личности // Молодой учёный. – 2016. – с.648-651. – </a:t>
            </a:r>
            <a:r>
              <a:rPr lang="en-US" altLang="ru-RU" sz="1000" dirty="0" smtClean="0"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:// </a:t>
            </a:r>
            <a:r>
              <a:rPr lang="en-US" altLang="ru-RU" sz="1000" dirty="0" err="1" smtClean="0">
                <a:latin typeface="Times New Roman" pitchFamily="18" charset="0"/>
                <a:cs typeface="Times New Roman" pitchFamily="18" charset="0"/>
              </a:rPr>
              <a:t>mouluch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ru-RU" sz="1000" dirty="0" err="1" smtClean="0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ru-RU" sz="1000" dirty="0" smtClean="0">
                <a:latin typeface="Times New Roman" pitchFamily="18" charset="0"/>
                <a:cs typeface="Times New Roman" pitchFamily="18" charset="0"/>
              </a:rPr>
              <a:t>archive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/130/35994 (Дата обращения:16/11/2018) </a:t>
            </a:r>
            <a:endParaRPr lang="ru-RU" alt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ct val="0"/>
              </a:spcAft>
              <a:buFont typeface="Arial" charset="0"/>
              <a:buNone/>
              <a:defRPr/>
            </a:pPr>
            <a:r>
              <a:rPr lang="ru-RU" altLang="ru-RU" sz="1000" dirty="0" err="1" smtClean="0">
                <a:latin typeface="Times New Roman" pitchFamily="18" charset="0"/>
                <a:cs typeface="Times New Roman" pitchFamily="18" charset="0"/>
              </a:rPr>
              <a:t>Деан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, С. Сознание и мозг. Как мозг кодирует мысли. – М.: Карьера Пресс, 2018. – 416с.</a:t>
            </a:r>
            <a:endParaRPr lang="ru-RU" alt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ct val="0"/>
              </a:spcAft>
              <a:buFont typeface="Arial" charset="0"/>
              <a:buNone/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Дольник, В.Р. Непослушное дитя биосферы. Беседы о поведении человека в компании птиц, зверей и детей. -  СПб.: Издательство Петроглиф: М.: Издательство МЦНМО, 2016. – 352с.</a:t>
            </a:r>
            <a:endParaRPr lang="ru-RU" altLang="ru-RU" sz="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87900" y="908050"/>
            <a:ext cx="4176713" cy="4854575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 algn="just">
              <a:lnSpc>
                <a:spcPct val="115000"/>
              </a:lnSpc>
              <a:buNone/>
              <a:defRPr/>
            </a:pPr>
            <a:r>
              <a:rPr lang="ru-RU" altLang="ru-RU" sz="1000" dirty="0">
                <a:latin typeface="Times New Roman" pitchFamily="18" charset="0"/>
                <a:cs typeface="Times New Roman" pitchFamily="18" charset="0"/>
              </a:rPr>
              <a:t>Докучаев И.И. Категория ценности и аксиология как проект исследования культуры в истории философии, социального и гуманитарного знания ХХ века [Текст]//Международный журнал исследований культуры. – 2016. №2(23). – С. 40-51. </a:t>
            </a:r>
            <a:endParaRPr lang="ru-RU" alt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  <a:defRPr/>
            </a:pPr>
            <a:r>
              <a:rPr lang="ru-RU" altLang="ru-RU" sz="1000" dirty="0" err="1" smtClean="0">
                <a:latin typeface="Times New Roman" pitchFamily="18" charset="0"/>
                <a:cs typeface="Times New Roman" pitchFamily="18" charset="0"/>
              </a:rPr>
              <a:t>Дубынин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000" dirty="0">
                <a:latin typeface="Times New Roman" pitchFamily="18" charset="0"/>
                <a:cs typeface="Times New Roman" pitchFamily="18" charset="0"/>
              </a:rPr>
              <a:t>В.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А. Мозг </a:t>
            </a:r>
            <a:r>
              <a:rPr lang="ru-RU" altLang="ru-RU" sz="1000" dirty="0">
                <a:latin typeface="Times New Roman" pitchFamily="18" charset="0"/>
                <a:cs typeface="Times New Roman" pitchFamily="18" charset="0"/>
              </a:rPr>
              <a:t>и его потребности 2.0. От питания до признания /</a:t>
            </a:r>
          </a:p>
          <a:p>
            <a:pPr marL="0" indent="0" algn="just">
              <a:buNone/>
              <a:defRPr/>
            </a:pPr>
            <a:r>
              <a:rPr lang="ru-RU" altLang="ru-RU" sz="1000" dirty="0">
                <a:latin typeface="Times New Roman" pitchFamily="18" charset="0"/>
                <a:cs typeface="Times New Roman" pitchFamily="18" charset="0"/>
              </a:rPr>
              <a:t>В. А. </a:t>
            </a:r>
            <a:r>
              <a:rPr lang="ru-RU" altLang="ru-RU" sz="1000" dirty="0" err="1">
                <a:latin typeface="Times New Roman" pitchFamily="18" charset="0"/>
                <a:cs typeface="Times New Roman" pitchFamily="18" charset="0"/>
              </a:rPr>
              <a:t>Дубынин</a:t>
            </a:r>
            <a:r>
              <a:rPr lang="ru-RU" altLang="ru-RU" sz="1000" dirty="0">
                <a:latin typeface="Times New Roman" pitchFamily="18" charset="0"/>
                <a:cs typeface="Times New Roman" pitchFamily="18" charset="0"/>
              </a:rPr>
              <a:t> — М.: «</a:t>
            </a:r>
            <a:r>
              <a:rPr lang="ru-RU" altLang="ru-RU" sz="1000" dirty="0" err="1">
                <a:latin typeface="Times New Roman" pitchFamily="18" charset="0"/>
                <a:cs typeface="Times New Roman" pitchFamily="18" charset="0"/>
              </a:rPr>
              <a:t>Эксмо</a:t>
            </a:r>
            <a:r>
              <a:rPr lang="ru-RU" altLang="ru-RU" sz="1000" dirty="0">
                <a:latin typeface="Times New Roman" pitchFamily="18" charset="0"/>
                <a:cs typeface="Times New Roman" pitchFamily="18" charset="0"/>
              </a:rPr>
              <a:t>», 2021. — (</a:t>
            </a:r>
            <a:r>
              <a:rPr lang="ru-RU" altLang="ru-RU" sz="1000" dirty="0" err="1">
                <a:latin typeface="Times New Roman" pitchFamily="18" charset="0"/>
                <a:cs typeface="Times New Roman" pitchFamily="18" charset="0"/>
              </a:rPr>
              <a:t>Дубынин</a:t>
            </a:r>
            <a:r>
              <a:rPr lang="ru-RU" altLang="ru-RU" sz="1000" dirty="0">
                <a:latin typeface="Times New Roman" pitchFamily="18" charset="0"/>
                <a:cs typeface="Times New Roman" pitchFamily="18" charset="0"/>
              </a:rPr>
              <a:t> о мозге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Каган</a:t>
            </a:r>
            <a:r>
              <a:rPr lang="ru-RU" altLang="ru-RU" sz="1000" dirty="0">
                <a:latin typeface="Times New Roman" pitchFamily="18" charset="0"/>
                <a:cs typeface="Times New Roman" pitchFamily="18" charset="0"/>
              </a:rPr>
              <a:t>, М.С. Философская теория ценности. - СПб: ТООТК «</a:t>
            </a:r>
            <a:r>
              <a:rPr lang="ru-RU" altLang="ru-RU" sz="1000" dirty="0" err="1">
                <a:latin typeface="Times New Roman" pitchFamily="18" charset="0"/>
                <a:cs typeface="Times New Roman" pitchFamily="18" charset="0"/>
              </a:rPr>
              <a:t>Петрополис</a:t>
            </a:r>
            <a:r>
              <a:rPr lang="ru-RU" altLang="ru-RU" sz="1000" dirty="0">
                <a:latin typeface="Times New Roman" pitchFamily="18" charset="0"/>
                <a:cs typeface="Times New Roman" pitchFamily="18" charset="0"/>
              </a:rPr>
              <a:t>», 1997.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  <a:defRPr/>
            </a:pPr>
            <a:r>
              <a:rPr lang="ru-RU" altLang="ru-RU" sz="1000" dirty="0">
                <a:latin typeface="Times New Roman" pitchFamily="18" charset="0"/>
                <a:cs typeface="Times New Roman" pitchFamily="18" charset="0"/>
              </a:rPr>
              <a:t>Клюева, Н.В. Было бы здоровье [Текст]//Школьный психолог,1998. № 46. - С. 5.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95000"/>
              </a:lnSpc>
              <a:spcAft>
                <a:spcPct val="0"/>
              </a:spcAft>
              <a:buFont typeface="Arial" charset="0"/>
              <a:buNone/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Лисовский, В.Т. Духовный мир и ценностные ориентации молодёжи России: Учебное пособие. – СПб. : СПб ГУП, 2000. – 519с. </a:t>
            </a:r>
          </a:p>
          <a:p>
            <a:pPr marL="0" indent="0" algn="just">
              <a:lnSpc>
                <a:spcPct val="95000"/>
              </a:lnSpc>
              <a:spcAft>
                <a:spcPct val="0"/>
              </a:spcAft>
              <a:buFont typeface="Arial" charset="0"/>
              <a:buNone/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Майорова-Щеглова, С.Н., Колосова, Е.А. Дети и детство как объекты социологических исследований// </a:t>
            </a:r>
            <a:r>
              <a:rPr lang="ru-RU" altLang="ru-RU" sz="1000" dirty="0" err="1" smtClean="0">
                <a:latin typeface="Times New Roman" pitchFamily="18" charset="0"/>
                <a:cs typeface="Times New Roman" pitchFamily="18" charset="0"/>
              </a:rPr>
              <a:t>Социол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1000" dirty="0" err="1" smtClean="0">
                <a:latin typeface="Times New Roman" pitchFamily="18" charset="0"/>
                <a:cs typeface="Times New Roman" pitchFamily="18" charset="0"/>
              </a:rPr>
              <a:t>исслед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. - 2018. - № 3. -  С. 63-69.</a:t>
            </a:r>
          </a:p>
          <a:p>
            <a:pPr marL="0" indent="0" algn="just">
              <a:lnSpc>
                <a:spcPct val="95000"/>
              </a:lnSpc>
              <a:spcAft>
                <a:spcPct val="0"/>
              </a:spcAft>
              <a:buFont typeface="Arial" charset="0"/>
              <a:buNone/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Медведев, С. В. Мозг против мозга. Новеллы о мозге. – М.: </a:t>
            </a:r>
            <a:r>
              <a:rPr lang="ru-RU" altLang="ru-RU" sz="1000" dirty="0" err="1" smtClean="0">
                <a:latin typeface="Times New Roman" pitchFamily="18" charset="0"/>
                <a:cs typeface="Times New Roman" pitchFamily="18" charset="0"/>
              </a:rPr>
              <a:t>Боослен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, 2017. – 312с. </a:t>
            </a:r>
          </a:p>
          <a:p>
            <a:pPr marL="0" indent="0" algn="just">
              <a:lnSpc>
                <a:spcPct val="95000"/>
              </a:lnSpc>
              <a:spcAft>
                <a:spcPct val="0"/>
              </a:spcAft>
              <a:buFont typeface="Arial" charset="0"/>
              <a:buNone/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Поливанова, К.Н. </a:t>
            </a:r>
            <a:r>
              <a:rPr lang="ru-RU" altLang="ru-RU" sz="1000" u="sng" dirty="0" smtClean="0">
                <a:solidFill>
                  <a:srgbClr val="F2F2F2"/>
                </a:solidFill>
                <a:latin typeface="Times New Roman" pitchFamily="18" charset="0"/>
                <a:cs typeface="Times New Roman" pitchFamily="18" charset="0"/>
              </a:rPr>
              <a:t>Детство в меняющемся мире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 //Современная зарубежная психология. - 2016. Т. 5. № 2.С. 5-10 </a:t>
            </a:r>
          </a:p>
          <a:p>
            <a:pPr marL="0" indent="0" algn="just">
              <a:lnSpc>
                <a:spcPct val="95000"/>
              </a:lnSpc>
              <a:spcAft>
                <a:spcPct val="0"/>
              </a:spcAft>
              <a:buFont typeface="Arial" charset="0"/>
              <a:buNone/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Сорокин, П. А. Человек. Цивилизация. Общество / Общ. ред., сост. и предисл. А. Ю. </a:t>
            </a:r>
            <a:r>
              <a:rPr lang="ru-RU" altLang="ru-RU" sz="1000" dirty="0" err="1" smtClean="0">
                <a:latin typeface="Times New Roman" pitchFamily="18" charset="0"/>
                <a:cs typeface="Times New Roman" pitchFamily="18" charset="0"/>
              </a:rPr>
              <a:t>Согомонов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. - М.: Политиздат, 1992. — 543 с. </a:t>
            </a:r>
          </a:p>
          <a:p>
            <a:pPr marL="0" indent="0" algn="just">
              <a:lnSpc>
                <a:spcPct val="95000"/>
              </a:lnSpc>
              <a:spcAft>
                <a:spcPct val="0"/>
              </a:spcAft>
              <a:buFont typeface="Arial" charset="0"/>
              <a:buNone/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Уилсон, Э. Хозяева земли. Социальное завоевание планеты человечеством. – СПб.: Питер, 2014. – 352с.   </a:t>
            </a:r>
          </a:p>
          <a:p>
            <a:pPr marL="0" indent="0" algn="just">
              <a:lnSpc>
                <a:spcPct val="95000"/>
              </a:lnSpc>
              <a:spcAft>
                <a:spcPct val="0"/>
              </a:spcAft>
              <a:buFont typeface="Arial" charset="0"/>
              <a:buNone/>
              <a:defRPr/>
            </a:pP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«Цифровое поколение» и педагогические реалии современной России [Текст]: научно-практическая интернет-конференция с международным участием (Москва, ноябрь-декабрь 2016 г.) / под ред. М.Р. </a:t>
            </a:r>
            <a:r>
              <a:rPr lang="ru-RU" altLang="ru-RU" sz="1000" dirty="0" err="1" smtClean="0">
                <a:latin typeface="Times New Roman" pitchFamily="18" charset="0"/>
                <a:cs typeface="Times New Roman" pitchFamily="18" charset="0"/>
              </a:rPr>
              <a:t>Мирошкиной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, Е.Б. </a:t>
            </a:r>
            <a:r>
              <a:rPr lang="ru-RU" altLang="ru-RU" sz="1000" dirty="0" err="1" smtClean="0">
                <a:latin typeface="Times New Roman" pitchFamily="18" charset="0"/>
                <a:cs typeface="Times New Roman" pitchFamily="18" charset="0"/>
              </a:rPr>
              <a:t>Евладовой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, С.В. </a:t>
            </a:r>
            <a:r>
              <a:rPr lang="ru-RU" altLang="ru-RU" sz="1000" dirty="0" err="1" smtClean="0">
                <a:latin typeface="Times New Roman" pitchFamily="18" charset="0"/>
                <a:cs typeface="Times New Roman" pitchFamily="18" charset="0"/>
              </a:rPr>
              <a:t>Лобынцевой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. – М.: ФГБНУ «Институт изучения детства, семьи и воспитания РАО», 2017. </a:t>
            </a:r>
          </a:p>
          <a:p>
            <a:pPr marL="0" indent="0" algn="just">
              <a:lnSpc>
                <a:spcPct val="95000"/>
              </a:lnSpc>
              <a:spcAft>
                <a:spcPct val="0"/>
              </a:spcAft>
              <a:buFont typeface="Arial" charset="0"/>
              <a:buNone/>
              <a:defRPr/>
            </a:pPr>
            <a:endParaRPr lang="ru-RU" altLang="ru-RU" sz="10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0098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-22225" y="854075"/>
            <a:ext cx="5213350" cy="1776413"/>
          </a:xfrm>
        </p:spPr>
        <p:txBody>
          <a:bodyPr/>
          <a:lstStyle/>
          <a:p>
            <a:r>
              <a:rPr lang="ru-RU" altLang="ru-RU" sz="2800" b="1" smtClean="0">
                <a:solidFill>
                  <a:srgbClr val="000099"/>
                </a:solidFill>
              </a:rPr>
              <a:t>Муниципальное автономное общеобразовательное учреждение </a:t>
            </a:r>
            <a:br>
              <a:rPr lang="ru-RU" altLang="ru-RU" sz="2800" b="1" smtClean="0">
                <a:solidFill>
                  <a:srgbClr val="000099"/>
                </a:solidFill>
              </a:rPr>
            </a:br>
            <a:r>
              <a:rPr lang="ru-RU" altLang="ru-RU" sz="2800" b="1" smtClean="0">
                <a:solidFill>
                  <a:srgbClr val="000099"/>
                </a:solidFill>
              </a:rPr>
              <a:t>«Лицей № 82г. Челябинска»</a:t>
            </a:r>
          </a:p>
        </p:txBody>
      </p:sp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5580063" y="476250"/>
            <a:ext cx="345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Официальный сайт лицея</a:t>
            </a:r>
          </a:p>
        </p:txBody>
      </p:sp>
      <p:pic>
        <p:nvPicPr>
          <p:cNvPr id="18436" name="Picture 4" descr="C:\Users\alia\Downloads\qr-code сайт лице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846138"/>
            <a:ext cx="29527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7"/>
          <p:cNvSpPr txBox="1">
            <a:spLocks noChangeArrowheads="1"/>
          </p:cNvSpPr>
          <p:nvPr/>
        </p:nvSpPr>
        <p:spPr bwMode="auto">
          <a:xfrm>
            <a:off x="415925" y="3192463"/>
            <a:ext cx="3816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Группа в ВКонтакте</a:t>
            </a:r>
          </a:p>
        </p:txBody>
      </p:sp>
      <p:pic>
        <p:nvPicPr>
          <p:cNvPr id="18438" name="Picture 5" descr="C:\Users\alia\Downloads\qr-code на группу ВКконтакте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3584575"/>
            <a:ext cx="2789237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9"/>
          <p:cNvSpPr txBox="1">
            <a:spLocks noChangeArrowheads="1"/>
          </p:cNvSpPr>
          <p:nvPr/>
        </p:nvSpPr>
        <p:spPr bwMode="auto">
          <a:xfrm>
            <a:off x="3024188" y="4437063"/>
            <a:ext cx="6011862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300">
                <a:latin typeface="Arial" panose="020B0604020202020204" pitchFamily="34" charset="0"/>
              </a:rPr>
              <a:t>Адрес: </a:t>
            </a:r>
            <a:r>
              <a:rPr lang="ru-RU" altLang="ru-RU" sz="2300" b="0">
                <a:latin typeface="Arial" panose="020B0604020202020204" pitchFamily="34" charset="0"/>
              </a:rPr>
              <a:t>г. Челябинск, ул. 50 лет ВКЛСМ, 7б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300">
                <a:latin typeface="Arial" panose="020B0604020202020204" pitchFamily="34" charset="0"/>
              </a:rPr>
              <a:t>Тел. </a:t>
            </a:r>
            <a:r>
              <a:rPr lang="ru-RU" altLang="ru-RU" sz="2300" b="0">
                <a:latin typeface="Arial" panose="020B0604020202020204" pitchFamily="34" charset="0"/>
              </a:rPr>
              <a:t>+7(351)218-82-90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2300">
                <a:latin typeface="Arial" panose="020B0604020202020204" pitchFamily="34" charset="0"/>
              </a:rPr>
              <a:t>E-mail</a:t>
            </a:r>
            <a:r>
              <a:rPr lang="ru-RU" altLang="ru-RU" sz="2300">
                <a:latin typeface="Arial" panose="020B0604020202020204" pitchFamily="34" charset="0"/>
              </a:rPr>
              <a:t>: </a:t>
            </a:r>
            <a:r>
              <a:rPr lang="en-US" altLang="ru-RU" sz="2300" b="0">
                <a:latin typeface="Arial" panose="020B0604020202020204" pitchFamily="34" charset="0"/>
              </a:rPr>
              <a:t>licey_82 @mail.ru</a:t>
            </a:r>
            <a:endParaRPr lang="ru-RU" altLang="ru-RU" sz="2300" b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530916"/>
      </p:ext>
    </p:extLst>
  </p:cSld>
  <p:clrMapOvr>
    <a:masterClrMapping/>
  </p:clrMapOvr>
  <p:transition spd="med">
    <p:whee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6"/>
          <p:cNvSpPr>
            <a:spLocks noGrp="1"/>
          </p:cNvSpPr>
          <p:nvPr>
            <p:ph type="title"/>
          </p:nvPr>
        </p:nvSpPr>
        <p:spPr>
          <a:xfrm>
            <a:off x="179388" y="153988"/>
            <a:ext cx="8713787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600" dirty="0"/>
              <a:t/>
            </a:r>
            <a:br>
              <a:rPr lang="ru-RU" altLang="ru-RU" sz="3600" dirty="0"/>
            </a:br>
            <a:r>
              <a:rPr lang="ru-RU" altLang="ru-RU" sz="3600" b="1" dirty="0">
                <a:latin typeface="Calibri" panose="020F0502020204030204" pitchFamily="34" charset="0"/>
              </a:rPr>
              <a:t>У истоков науки о </a:t>
            </a:r>
            <a:r>
              <a:rPr lang="ru-RU" altLang="ru-RU" sz="3600" b="1" dirty="0" smtClean="0">
                <a:latin typeface="Calibri" panose="020F0502020204030204" pitchFamily="34" charset="0"/>
              </a:rPr>
              <a:t>ценностях: неокантианцы </a:t>
            </a:r>
            <a:endParaRPr lang="ru-RU" altLang="ru-RU" sz="3600" b="1" dirty="0">
              <a:latin typeface="Calibri" panose="020F0502020204030204" pitchFamily="34" charset="0"/>
            </a:endParaRPr>
          </a:p>
        </p:txBody>
      </p:sp>
      <p:sp>
        <p:nvSpPr>
          <p:cNvPr id="9219" name="Текст 7"/>
          <p:cNvSpPr>
            <a:spLocks noGrp="1"/>
          </p:cNvSpPr>
          <p:nvPr>
            <p:ph type="body" idx="1"/>
          </p:nvPr>
        </p:nvSpPr>
        <p:spPr>
          <a:xfrm>
            <a:off x="467545" y="1296988"/>
            <a:ext cx="8136904" cy="1512168"/>
          </a:xfrm>
        </p:spPr>
        <p:txBody>
          <a:bodyPr>
            <a:normAutofit/>
          </a:bodyPr>
          <a:lstStyle/>
          <a:p>
            <a:pPr algn="just" eaLnBrk="1" fontAlgn="auto" hangingPunct="1">
              <a:lnSpc>
                <a:spcPct val="115000"/>
              </a:lnSpc>
              <a:spcBef>
                <a:spcPct val="0"/>
              </a:spcBef>
              <a:buClrTx/>
              <a:buFont typeface="Arial"/>
              <a:buNone/>
              <a:defRPr/>
            </a:pPr>
            <a:r>
              <a:rPr lang="ru-RU" altLang="ru-RU" sz="1800" b="1" i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sz="1800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То, что нельзя отнести к ценностям, не имеет никакого смысла. Ценность — это духовная цель, жизненная практическая установка, выражающая живой нерв культуры, её смысловое ядро, отражающая динамику культуры»</a:t>
            </a:r>
            <a:endParaRPr lang="ru-RU" altLang="ru-RU" sz="1800" b="1" dirty="0"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tretch/>
        </p:blipFill>
        <p:spPr>
          <a:xfrm>
            <a:off x="1290200" y="2924944"/>
            <a:ext cx="2231329" cy="3054361"/>
          </a:xfrm>
          <a:effectLst>
            <a:softEdge rad="112500"/>
          </a:effectLst>
        </p:spPr>
      </p:pic>
      <p:pic>
        <p:nvPicPr>
          <p:cNvPr id="9235" name="Рисунок 2" descr="Heinrich Rickert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5940152" y="3107231"/>
            <a:ext cx="1800200" cy="287207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1259632" y="5735053"/>
            <a:ext cx="3589040" cy="955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400" b="1" dirty="0">
              <a:solidFill>
                <a:srgbClr val="C6D9F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dirty="0" smtClean="0">
                <a:latin typeface="Calibri" panose="020F0502020204030204" pitchFamily="34" charset="0"/>
                <a:cs typeface="Times New Roman" pitchFamily="18" charset="0"/>
              </a:rPr>
              <a:t>Генрих </a:t>
            </a:r>
            <a:r>
              <a:rPr lang="ru-RU" altLang="ru-RU" sz="2000" b="1" dirty="0" err="1" smtClean="0">
                <a:latin typeface="Calibri" panose="020F0502020204030204" pitchFamily="34" charset="0"/>
                <a:cs typeface="Times New Roman" pitchFamily="18" charset="0"/>
              </a:rPr>
              <a:t>Риккерт</a:t>
            </a:r>
            <a:endParaRPr lang="en-US" altLang="ru-RU" sz="2000" b="1" dirty="0">
              <a:latin typeface="Calibri" panose="020F0502020204030204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dirty="0">
                <a:latin typeface="Calibri" panose="020F0502020204030204" pitchFamily="34" charset="0"/>
                <a:cs typeface="Times New Roman" pitchFamily="18" charset="0"/>
              </a:rPr>
              <a:t>(1863–1936)</a:t>
            </a:r>
            <a:endParaRPr lang="ru-RU" altLang="ru-RU" sz="2000" b="1" dirty="0">
              <a:latin typeface="Calibri" panose="020F0502020204030204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92080" y="597930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Вильгельм </a:t>
            </a:r>
            <a:r>
              <a:rPr lang="ru-RU" sz="2000" b="1" dirty="0" err="1" smtClean="0">
                <a:latin typeface="Calibri" panose="020F0502020204030204" pitchFamily="34" charset="0"/>
                <a:cs typeface="Arial" panose="020B0604020202020204" pitchFamily="34" charset="0"/>
              </a:rPr>
              <a:t>Виндельбанд</a:t>
            </a:r>
            <a:endParaRPr lang="ru-RU" sz="2000" b="1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latin typeface="Calibri" panose="020F0502020204030204" pitchFamily="34" charset="0"/>
                <a:cs typeface="Arial" panose="020B0604020202020204" pitchFamily="34" charset="0"/>
              </a:rPr>
              <a:t> (1848–1915)</a:t>
            </a:r>
          </a:p>
        </p:txBody>
      </p:sp>
    </p:spTree>
    <p:extLst>
      <p:ext uri="{BB962C8B-B14F-4D97-AF65-F5344CB8AC3E}">
        <p14:creationId xmlns:p14="http://schemas.microsoft.com/office/powerpoint/2010/main" val="324957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altLang="ru-RU" sz="2000" b="1" dirty="0" smtClean="0">
                <a:solidFill>
                  <a:srgbClr val="FFFFFF"/>
                </a:solidFill>
                <a:effectLst>
                  <a:glow rad="38100">
                    <a:srgbClr val="000000">
                      <a:lumMod val="65000"/>
                      <a:lumOff val="35000"/>
                      <a:alpha val="40000"/>
                    </a:srgbClr>
                  </a:glow>
                </a:effectLst>
              </a:rPr>
              <a:t/>
            </a:r>
            <a:br>
              <a:rPr lang="ru-RU" altLang="ru-RU" sz="2000" b="1" dirty="0" smtClean="0">
                <a:solidFill>
                  <a:srgbClr val="FFFFFF"/>
                </a:solidFill>
                <a:effectLst>
                  <a:glow rad="38100">
                    <a:srgbClr val="000000">
                      <a:lumMod val="65000"/>
                      <a:lumOff val="35000"/>
                      <a:alpha val="40000"/>
                    </a:srgbClr>
                  </a:glow>
                </a:effectLst>
              </a:rPr>
            </a:br>
            <a:r>
              <a:rPr lang="ru-RU" altLang="ru-RU" sz="3600" b="1" dirty="0" smtClean="0">
                <a:solidFill>
                  <a:srgbClr val="000000"/>
                </a:solidFill>
                <a:effectLst>
                  <a:glow rad="38100">
                    <a:srgbClr val="000000">
                      <a:lumMod val="65000"/>
                      <a:lumOff val="35000"/>
                      <a:alpha val="40000"/>
                    </a:srgbClr>
                  </a:glow>
                </a:effectLst>
              </a:rPr>
              <a:t>На рубеже </a:t>
            </a:r>
            <a:r>
              <a:rPr lang="en-US" altLang="ru-RU" sz="3600" b="1" dirty="0" smtClean="0">
                <a:solidFill>
                  <a:srgbClr val="000000"/>
                </a:solidFill>
                <a:effectLst>
                  <a:glow rad="38100">
                    <a:srgbClr val="000000">
                      <a:lumMod val="65000"/>
                      <a:lumOff val="35000"/>
                      <a:alpha val="40000"/>
                    </a:srgbClr>
                  </a:glow>
                </a:effectLst>
              </a:rPr>
              <a:t>XX</a:t>
            </a:r>
            <a:r>
              <a:rPr lang="ru-RU" altLang="ru-RU" sz="3600" b="1" dirty="0" smtClean="0">
                <a:solidFill>
                  <a:srgbClr val="000000"/>
                </a:solidFill>
                <a:effectLst>
                  <a:glow rad="38100">
                    <a:srgbClr val="000000">
                      <a:lumMod val="65000"/>
                      <a:lumOff val="35000"/>
                      <a:alpha val="40000"/>
                    </a:srgbClr>
                  </a:glow>
                </a:effectLst>
              </a:rPr>
              <a:t>  </a:t>
            </a:r>
            <a:r>
              <a:rPr lang="ru-RU" altLang="ru-RU" sz="2800" b="1" dirty="0" smtClean="0">
                <a:solidFill>
                  <a:srgbClr val="000000"/>
                </a:solidFill>
                <a:effectLst>
                  <a:glow rad="38100">
                    <a:srgbClr val="000000">
                      <a:lumMod val="65000"/>
                      <a:lumOff val="35000"/>
                      <a:alpha val="40000"/>
                    </a:srgbClr>
                  </a:glow>
                </a:effectLst>
              </a:rPr>
              <a:t>и</a:t>
            </a:r>
            <a:r>
              <a:rPr lang="en-US" altLang="ru-RU" sz="3600" b="1" dirty="0" smtClean="0">
                <a:solidFill>
                  <a:srgbClr val="000000"/>
                </a:solidFill>
                <a:effectLst>
                  <a:glow rad="38100">
                    <a:srgbClr val="000000">
                      <a:lumMod val="65000"/>
                      <a:lumOff val="35000"/>
                      <a:alpha val="40000"/>
                    </a:srgbClr>
                  </a:glow>
                </a:effectLst>
              </a:rPr>
              <a:t>  XXI</a:t>
            </a:r>
            <a:r>
              <a:rPr lang="ru-RU" altLang="ru-RU" sz="3600" b="1" dirty="0" smtClean="0">
                <a:solidFill>
                  <a:srgbClr val="000000"/>
                </a:solidFill>
                <a:effectLst>
                  <a:glow rad="38100">
                    <a:srgbClr val="000000">
                      <a:lumMod val="65000"/>
                      <a:lumOff val="35000"/>
                      <a:alpha val="40000"/>
                    </a:srgbClr>
                  </a:glow>
                </a:effectLst>
              </a:rPr>
              <a:t> века</a:t>
            </a:r>
            <a:endParaRPr lang="ru-RU" sz="3600" dirty="0">
              <a:solidFill>
                <a:srgbClr val="000000"/>
              </a:solidFill>
            </a:endParaRPr>
          </a:p>
        </p:txBody>
      </p:sp>
      <p:pic>
        <p:nvPicPr>
          <p:cNvPr id="563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981"/>
            <a:ext cx="1758950" cy="2570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</p:nvPr>
        </p:nvGraphicFramePr>
        <p:xfrm>
          <a:off x="3924300" y="1600200"/>
          <a:ext cx="5111750" cy="4565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1856"/>
                <a:gridCol w="2159894"/>
              </a:tblGrid>
              <a:tr h="254918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25" marR="91425" marT="45725" marB="45725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425" marR="91425" marT="45725" marB="45725"/>
                </a:tc>
              </a:tr>
              <a:tr h="201646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25" marR="91425" marT="45725" marB="45725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25" marR="91425" marT="45725" marB="45725"/>
                </a:tc>
              </a:tr>
            </a:tbl>
          </a:graphicData>
        </a:graphic>
      </p:graphicFrame>
      <p:sp>
        <p:nvSpPr>
          <p:cNvPr id="56335" name="Прямоугольник 4"/>
          <p:cNvSpPr>
            <a:spLocks noChangeArrowheads="1"/>
          </p:cNvSpPr>
          <p:nvPr/>
        </p:nvSpPr>
        <p:spPr bwMode="auto">
          <a:xfrm>
            <a:off x="-19050" y="2924175"/>
            <a:ext cx="4572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600" b="1" i="1" dirty="0" smtClean="0">
                <a:solidFill>
                  <a:srgbClr val="000000"/>
                </a:solidFill>
                <a:cs typeface="Arial" charset="0"/>
              </a:rPr>
              <a:t>«Сегодня</a:t>
            </a:r>
            <a:r>
              <a:rPr lang="en-US" altLang="ru-RU" sz="1600" b="1" i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altLang="ru-RU" sz="1600" b="1" i="1" dirty="0" smtClean="0">
                <a:solidFill>
                  <a:srgbClr val="000000"/>
                </a:solidFill>
                <a:cs typeface="Arial" charset="0"/>
              </a:rPr>
              <a:t>– эпоха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600" b="1" i="1" dirty="0" smtClean="0">
                <a:solidFill>
                  <a:srgbClr val="000000"/>
                </a:solidFill>
                <a:cs typeface="Arial" charset="0"/>
              </a:rPr>
              <a:t> нулевых ценностей».</a:t>
            </a:r>
          </a:p>
        </p:txBody>
      </p:sp>
      <p:pic>
        <p:nvPicPr>
          <p:cNvPr id="56336" name="Рисунок 7" descr="ÐÐ°ÑÑÐ¸Ð½ÐºÐ¸ Ð¿Ð¾ Ð·Ð°Ð¿ÑÐ¾ÑÑ ÑÐµÐ¾ÑÐ¸Ñ Ð¿Ð¾ÐºÐ¾Ð»ÐµÐ½Ð¸Ð¹ ÑÐ¾ÑÐ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3"/>
          <a:stretch>
            <a:fillRect/>
          </a:stretch>
        </p:blipFill>
        <p:spPr bwMode="auto">
          <a:xfrm>
            <a:off x="3924300" y="2089150"/>
            <a:ext cx="48958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7" name="Рисунок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4"/>
          <a:stretch>
            <a:fillRect/>
          </a:stretch>
        </p:blipFill>
        <p:spPr bwMode="auto">
          <a:xfrm>
            <a:off x="4859338" y="4149725"/>
            <a:ext cx="3529012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55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 smtClean="0"/>
              <a:t>Опыты классификации ценностного мира</a:t>
            </a:r>
            <a:endParaRPr lang="ru-RU" sz="2000" b="1" dirty="0"/>
          </a:p>
        </p:txBody>
      </p:sp>
      <p:pic>
        <p:nvPicPr>
          <p:cNvPr id="54274" name="Рисунок 1" descr="https://upload.wikimedia.org/wikipedia/commons/thumb/3/38/Maslowsneeds_ru.svg/973px-Maslowsneeds_ru.svg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738039"/>
            <a:ext cx="4038600" cy="42502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Объект 5" descr="ÐÐ¾ÑÐ¾Ð¶ÐµÐµ Ð¸Ð·Ð¾Ð±ÑÐ°Ð¶ÐµÐ½Ð¸Ðµ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7466" y="2055561"/>
            <a:ext cx="3920068" cy="3615241"/>
          </a:xfrm>
        </p:spPr>
      </p:pic>
    </p:spTree>
    <p:extLst>
      <p:ext uri="{BB962C8B-B14F-4D97-AF65-F5344CB8AC3E}">
        <p14:creationId xmlns:p14="http://schemas.microsoft.com/office/powerpoint/2010/main" val="312984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2642" y="2852936"/>
            <a:ext cx="2871093" cy="287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AutoShape 2" descr="Строение головного мозга (анатомия человека) плакат глянцевый А1+, плотная фотобумага от 200г/м2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46" y="4288482"/>
            <a:ext cx="2978696" cy="2452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0"/>
            <a:ext cx="719137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5"/>
          <a:srcRect l="32461" t="10941" r="27854" b="33743"/>
          <a:stretch/>
        </p:blipFill>
        <p:spPr>
          <a:xfrm>
            <a:off x="395536" y="4077072"/>
            <a:ext cx="2571730" cy="2016224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6"/>
          <a:srcRect l="33332" t="22342" r="31109" b="36171"/>
          <a:stretch/>
        </p:blipFill>
        <p:spPr>
          <a:xfrm>
            <a:off x="457200" y="273050"/>
            <a:ext cx="2304256" cy="1512168"/>
          </a:xfrm>
          <a:prstGeom prst="rect">
            <a:avLst/>
          </a:prstGeom>
        </p:spPr>
      </p:pic>
      <p:pic>
        <p:nvPicPr>
          <p:cNvPr id="12" name="Объект 11" descr="Гепарды - самые быстрые кошачьи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4069" y="1123131"/>
            <a:ext cx="1546114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Объект 6" descr="http://www.rugby13.org.ua/images/stories/articles/2011February/imagesource4.jpg"/>
          <p:cNvPicPr>
            <a:picLocks noGrp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2881" y="1916832"/>
            <a:ext cx="3488716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9" descr="ÐÐ°ÑÑÐ¸Ð½ÐºÐ¸ Ð¿Ð¾ Ð·Ð°Ð¿ÑÐ¾ÑÑ Ð°Ð³ÑÐµÑÑÐ¸Ñ Ñ Ð»Ð¾ÑÐ°Ð´ÐµÐ¹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5" t="6500" r="5264" b="12032"/>
          <a:stretch/>
        </p:blipFill>
        <p:spPr bwMode="auto">
          <a:xfrm>
            <a:off x="-44114" y="2204057"/>
            <a:ext cx="2376264" cy="172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98224"/>
            <a:ext cx="1939771" cy="30666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919478" y="62340"/>
            <a:ext cx="4572000" cy="19184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800"/>
              </a:spcAft>
            </a:pPr>
            <a:r>
              <a:rPr lang="ru-RU" sz="9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Книга </a:t>
            </a:r>
            <a:r>
              <a:rPr lang="ru-RU" sz="9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объясняет, </a:t>
            </a:r>
            <a:r>
              <a:rPr lang="ru-RU" sz="9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как </a:t>
            </a:r>
            <a:r>
              <a:rPr lang="ru-RU" sz="9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реактивная тревожность помогает и мешает на </a:t>
            </a:r>
            <a:r>
              <a:rPr lang="ru-RU" sz="9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экзаменах;</a:t>
            </a:r>
          </a:p>
          <a:p>
            <a:pPr>
              <a:spcAft>
                <a:spcPts val="800"/>
              </a:spcAft>
            </a:pPr>
            <a:r>
              <a:rPr lang="ru-RU" sz="9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как </a:t>
            </a:r>
            <a:r>
              <a:rPr lang="ru-RU" sz="9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страстная влюбленность может ухудшить работу лобной </a:t>
            </a:r>
            <a:r>
              <a:rPr lang="ru-RU" sz="9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коры;</a:t>
            </a:r>
          </a:p>
          <a:p>
            <a:pPr>
              <a:spcAft>
                <a:spcPts val="800"/>
              </a:spcAft>
            </a:pPr>
            <a:r>
              <a:rPr lang="ru-RU" sz="9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чем </a:t>
            </a:r>
            <a:r>
              <a:rPr lang="ru-RU" sz="9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объясняется тяга людей к бродяжничеству;</a:t>
            </a:r>
          </a:p>
          <a:p>
            <a:pPr>
              <a:spcAft>
                <a:spcPts val="800"/>
              </a:spcAft>
            </a:pPr>
            <a:r>
              <a:rPr lang="ru-RU" sz="9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чем истинный лидер отличается от манипулятора;</a:t>
            </a:r>
          </a:p>
          <a:p>
            <a:pPr>
              <a:spcAft>
                <a:spcPts val="800"/>
              </a:spcAft>
            </a:pPr>
            <a:r>
              <a:rPr lang="ru-RU" sz="9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почему кормящие матери становятся сверхагрессивными;</a:t>
            </a:r>
          </a:p>
          <a:p>
            <a:pPr>
              <a:spcAft>
                <a:spcPts val="800"/>
              </a:spcAft>
            </a:pPr>
            <a:r>
              <a:rPr lang="ru-RU" sz="9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действительно ли фитнес может противостоять депрессии;</a:t>
            </a:r>
          </a:p>
          <a:p>
            <a:pPr>
              <a:spcAft>
                <a:spcPts val="800"/>
              </a:spcAft>
            </a:pPr>
            <a:r>
              <a:rPr lang="ru-RU" sz="9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 чем связано массовое почитание </a:t>
            </a:r>
            <a:r>
              <a:rPr lang="ru-RU" sz="900" b="1" dirty="0" err="1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сурикатов</a:t>
            </a:r>
            <a:r>
              <a:rPr lang="ru-RU" sz="9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9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9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многое другое</a:t>
            </a:r>
          </a:p>
        </p:txBody>
      </p:sp>
    </p:spTree>
    <p:extLst>
      <p:ext uri="{BB962C8B-B14F-4D97-AF65-F5344CB8AC3E}">
        <p14:creationId xmlns:p14="http://schemas.microsoft.com/office/powerpoint/2010/main" val="3290115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cap="none" spc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Аверсия</a:t>
            </a:r>
            <a:r>
              <a:rPr lang="ru-RU" sz="2000" b="1" cap="none" spc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cap="none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cap="none" spc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cap="none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Выразительный </a:t>
            </a:r>
            <a:r>
              <a:rPr lang="ru-RU" sz="2000" b="1" cap="none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сомато</a:t>
            </a:r>
            <a:r>
              <a:rPr lang="ru-RU" sz="2000" b="1" cap="none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-комплекс + кинетическая энергия атаки:</a:t>
            </a:r>
            <a:r>
              <a:rPr lang="en-US" sz="2000" b="1" cap="none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cap="none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cap="none" spc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cap="none" spc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«Вот какой я великий и ужасный!»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848872" cy="485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462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800" b="1" dirty="0">
                <a:latin typeface="Calibri" panose="020F0502020204030204" pitchFamily="34" charset="0"/>
              </a:rPr>
              <a:t>В</a:t>
            </a:r>
            <a:r>
              <a:rPr lang="ru-RU" sz="2800" b="1" dirty="0" smtClean="0">
                <a:latin typeface="Calibri" panose="020F0502020204030204" pitchFamily="34" charset="0"/>
              </a:rPr>
              <a:t>едущие центры исследования детства в России</a:t>
            </a:r>
            <a:endParaRPr lang="ru-RU" sz="2800" b="1" dirty="0">
              <a:latin typeface="Calibri" panose="020F050202020403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617538" y="1916113"/>
            <a:ext cx="3733800" cy="4114800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DC9E1F"/>
              </a:buClr>
              <a:buFont typeface="Arial"/>
              <a:buChar char="•"/>
              <a:defRPr/>
            </a:pPr>
            <a:endParaRPr lang="ru-RU" dirty="0" smtClean="0">
              <a:solidFill>
                <a:srgbClr val="D227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DC9E1F"/>
              </a:buClr>
              <a:buFont typeface="Arial"/>
              <a:buChar char="•"/>
              <a:defRPr/>
            </a:pPr>
            <a:endParaRPr lang="ru-RU" dirty="0">
              <a:solidFill>
                <a:srgbClr val="D227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DC9E1F"/>
              </a:buClr>
              <a:buFont typeface="Arial"/>
              <a:buChar char="•"/>
              <a:defRPr/>
            </a:pPr>
            <a:endParaRPr lang="ru-RU" dirty="0" smtClean="0">
              <a:solidFill>
                <a:srgbClr val="D227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DC9E1F"/>
              </a:buClr>
              <a:buNone/>
              <a:defRPr/>
            </a:pPr>
            <a:endParaRPr lang="ru-RU" dirty="0" smtClean="0">
              <a:solidFill>
                <a:srgbClr val="D227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DC9E1F"/>
              </a:buClr>
              <a:buNone/>
              <a:defRPr/>
            </a:pPr>
            <a:r>
              <a:rPr lang="ru-RU" sz="1050" b="1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05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Федеральный научный центр психологических и междисциплинарных исследований» (ФНЦ ПМИ) ЛАБОРАТОРИЯ ПСИХОЛОГИИ </a:t>
            </a:r>
            <a:r>
              <a:rPr lang="ru-RU" sz="105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ПОДРОСТКА</a:t>
            </a:r>
          </a:p>
          <a:p>
            <a:pPr marL="0" indent="0">
              <a:buClr>
                <a:srgbClr val="DC9E1F"/>
              </a:buClr>
              <a:buNone/>
              <a:defRPr/>
            </a:pPr>
            <a:endParaRPr lang="ru-RU" sz="105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DC9E1F"/>
              </a:buClr>
              <a:buNone/>
              <a:defRPr/>
            </a:pPr>
            <a:endParaRPr lang="ru-RU" sz="1050" b="1" dirty="0" smtClean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DC9E1F"/>
              </a:buClr>
              <a:buNone/>
              <a:defRPr/>
            </a:pPr>
            <a:endParaRPr lang="ru-RU" sz="105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DC9E1F"/>
              </a:buClr>
              <a:buNone/>
              <a:defRPr/>
            </a:pPr>
            <a:endParaRPr lang="ru-RU" sz="1050" b="1" dirty="0" smtClean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DC9E1F"/>
              </a:buClr>
              <a:buNone/>
              <a:defRPr/>
            </a:pPr>
            <a:endParaRPr lang="ru-RU" sz="105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DC9E1F"/>
              </a:buClr>
              <a:buNone/>
              <a:defRPr/>
            </a:pPr>
            <a:endParaRPr lang="ru-RU" sz="1050" b="1" dirty="0" smtClean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DC9E1F"/>
              </a:buClr>
              <a:buNone/>
              <a:defRPr/>
            </a:pPr>
            <a:endParaRPr lang="ru-RU" sz="105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DC9E1F"/>
              </a:buClr>
              <a:buNone/>
              <a:defRPr/>
            </a:pPr>
            <a:endParaRPr lang="ru-RU" sz="1050" b="1" dirty="0" smtClean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DC9E1F"/>
              </a:buClr>
              <a:buNone/>
              <a:defRPr/>
            </a:pPr>
            <a:endParaRPr lang="ru-RU" sz="1050" b="1" dirty="0" smtClean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DC9E1F"/>
              </a:buClr>
              <a:buNone/>
              <a:defRPr/>
            </a:pPr>
            <a:endParaRPr lang="ru-RU" sz="105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DC9E1F"/>
              </a:buClr>
              <a:buNone/>
              <a:defRPr/>
            </a:pPr>
            <a:endParaRPr lang="ru-RU" sz="1050" b="1" dirty="0" smtClean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DC9E1F"/>
              </a:buClr>
              <a:buNone/>
              <a:defRPr/>
            </a:pPr>
            <a:r>
              <a:rPr lang="ru-RU" sz="105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Марцинковская </a:t>
            </a:r>
            <a:r>
              <a:rPr lang="ru-RU" sz="105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Татьяна Давидовна</a:t>
            </a:r>
          </a:p>
          <a:p>
            <a:pPr marL="0" indent="0">
              <a:buClr>
                <a:srgbClr val="DC9E1F"/>
              </a:buClr>
              <a:buNone/>
              <a:defRPr/>
            </a:pPr>
            <a:r>
              <a:rPr lang="ru-RU" sz="105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заведующая лабораторией</a:t>
            </a:r>
            <a:endParaRPr lang="ru-RU" sz="1050" b="1" dirty="0" smtClean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rgbClr val="DC9E1F"/>
              </a:buClr>
              <a:buFont typeface="Arial"/>
              <a:buChar char="•"/>
              <a:defRPr/>
            </a:pPr>
            <a:endParaRPr lang="ru-RU" sz="1050" b="1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DC9E1F"/>
              </a:buClr>
              <a:buFont typeface="Arial"/>
              <a:buChar char="•"/>
              <a:defRPr/>
            </a:pPr>
            <a:endParaRPr lang="ru-RU" sz="1050" b="1" dirty="0" smtClean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DC9E1F"/>
              </a:buClr>
              <a:buFont typeface="Arial"/>
              <a:buChar char="•"/>
              <a:defRPr/>
            </a:pPr>
            <a:endParaRPr lang="ru-RU" dirty="0" smtClean="0">
              <a:solidFill>
                <a:srgbClr val="D227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7020272" y="3098460"/>
            <a:ext cx="2016224" cy="18122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endParaRPr lang="ru-RU" dirty="0" smtClean="0"/>
          </a:p>
          <a:p>
            <a:pPr marL="0" lvl="0" indent="0">
              <a:buClr>
                <a:srgbClr val="DC9E1F"/>
              </a:buClr>
              <a:buNone/>
              <a:defRPr/>
            </a:pPr>
            <a:r>
              <a:rPr lang="ru-RU" sz="1050" b="1" dirty="0">
                <a:latin typeface="Calibri" panose="020F0502020204030204" pitchFamily="34" charset="0"/>
                <a:cs typeface="Arial" panose="020B0604020202020204" pitchFamily="34" charset="0"/>
              </a:rPr>
              <a:t>Поливанова Катерина </a:t>
            </a:r>
            <a:r>
              <a:rPr lang="ru-RU" sz="105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Николаевна, </a:t>
            </a:r>
          </a:p>
          <a:p>
            <a:pPr marL="0" lvl="0" indent="0">
              <a:buClr>
                <a:srgbClr val="DC9E1F"/>
              </a:buClr>
              <a:buNone/>
              <a:defRPr/>
            </a:pPr>
            <a:r>
              <a:rPr lang="ru-RU" sz="105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   </a:t>
            </a:r>
            <a:endParaRPr lang="ru-RU" sz="1050" b="1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buClr>
                <a:srgbClr val="DC9E1F"/>
              </a:buClr>
              <a:buNone/>
              <a:defRPr/>
            </a:pPr>
            <a:r>
              <a:rPr lang="ru-RU" sz="1050" b="1" dirty="0">
                <a:latin typeface="Calibri" panose="020F0502020204030204" pitchFamily="34" charset="0"/>
                <a:cs typeface="Arial" panose="020B0604020202020204" pitchFamily="34" charset="0"/>
              </a:rPr>
              <a:t>научный руководитель центра. Москва, Национальный исследовательский университет «Высшая школа экономики»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 smtClean="0"/>
          </a:p>
        </p:txBody>
      </p:sp>
      <p:pic>
        <p:nvPicPr>
          <p:cNvPr id="573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14135"/>
            <a:ext cx="1727200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724" y="1514135"/>
            <a:ext cx="1338801" cy="133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19679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85343"/>
            <a:ext cx="1251018" cy="120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29100" y="3429000"/>
            <a:ext cx="235800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 b="1" dirty="0">
                <a:latin typeface="Calibri" panose="020F0502020204030204" pitchFamily="34" charset="0"/>
              </a:rPr>
              <a:t>Волкова Елена </a:t>
            </a:r>
            <a:r>
              <a:rPr lang="ru-RU" sz="1000" b="1" dirty="0" smtClean="0">
                <a:latin typeface="Calibri" panose="020F0502020204030204" pitchFamily="34" charset="0"/>
              </a:rPr>
              <a:t>Николаевна,   </a:t>
            </a:r>
          </a:p>
          <a:p>
            <a:pPr>
              <a:defRPr/>
            </a:pPr>
            <a:r>
              <a:rPr lang="ru-RU" sz="1000" b="1" dirty="0" smtClean="0">
                <a:latin typeface="Calibri" panose="020F0502020204030204" pitchFamily="34" charset="0"/>
              </a:rPr>
              <a:t>    </a:t>
            </a:r>
            <a:endParaRPr lang="ru-RU" sz="1000" b="1" dirty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ru-RU" sz="1000" b="1" dirty="0">
                <a:latin typeface="Calibri" panose="020F0502020204030204" pitchFamily="34" charset="0"/>
                <a:cs typeface="Arial" panose="020B0604020202020204" pitchFamily="34" charset="0"/>
              </a:rPr>
              <a:t>директор Института психологии, профессор кафедры психологии развития и образования Российского государственного педагогического университета им. А.И. Герцена</a:t>
            </a:r>
          </a:p>
        </p:txBody>
      </p:sp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73" y="3999030"/>
            <a:ext cx="2190377" cy="1462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89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582</TotalTime>
  <Words>2542</Words>
  <Application>Microsoft Office PowerPoint</Application>
  <PresentationFormat>Экран (4:3)</PresentationFormat>
  <Paragraphs>883</Paragraphs>
  <Slides>35</Slides>
  <Notes>0</Notes>
  <HiddenSlides>1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50" baseType="lpstr">
      <vt:lpstr>Batang</vt:lpstr>
      <vt:lpstr>Arial</vt:lpstr>
      <vt:lpstr>Arial Narrow</vt:lpstr>
      <vt:lpstr>Calibri</vt:lpstr>
      <vt:lpstr>Times New Roman</vt:lpstr>
      <vt:lpstr>Verdana</vt:lpstr>
      <vt:lpstr>Wingdings</vt:lpstr>
      <vt:lpstr>1_Тема Office</vt:lpstr>
      <vt:lpstr>2_Тема Office</vt:lpstr>
      <vt:lpstr>Тема Office</vt:lpstr>
      <vt:lpstr>3_Тема Office</vt:lpstr>
      <vt:lpstr>5_Тема Office</vt:lpstr>
      <vt:lpstr>6_Тема Office</vt:lpstr>
      <vt:lpstr>4_Тема Office</vt:lpstr>
      <vt:lpstr>Microsoft Excel Chart</vt:lpstr>
      <vt:lpstr>Формирование ценностных ориентаций  в подростковой среде</vt:lpstr>
      <vt:lpstr>Презентация PowerPoint</vt:lpstr>
      <vt:lpstr>Аксиология - наука о ценностях</vt:lpstr>
      <vt:lpstr> У истоков науки о ценностях: неокантианцы </vt:lpstr>
      <vt:lpstr> На рубеже XX  и  XXI века</vt:lpstr>
      <vt:lpstr>Опыты классификации ценностного мира</vt:lpstr>
      <vt:lpstr>Презентация PowerPoint</vt:lpstr>
      <vt:lpstr>Аверсия  Выразительный сомато-комплекс + кинетическая энергия атаки:  «Вот какой я великий и ужасный!»</vt:lpstr>
      <vt:lpstr>Ведущие центры исследования детства в России</vt:lpstr>
      <vt:lpstr>Принцип ранжирования ценностей по М. Рокичу</vt:lpstr>
      <vt:lpstr> Объект исследования сосредоточен в едином пространстве нашего лицея Это представители трёх выборок: учащиеся, их родители и учителя-стажисты. В терминологии «Теории поколений» - это поколения Z, Y и X.  </vt:lpstr>
      <vt:lpstr>Методы исследования</vt:lpstr>
      <vt:lpstr>Презентация PowerPoint</vt:lpstr>
      <vt:lpstr>Обработка и анализ результатов</vt:lpstr>
      <vt:lpstr>«Отцы и дети»: «социальные характеры» в сопоставлении</vt:lpstr>
      <vt:lpstr>Инструментальные ценности: ценности-средства. Поколенческий аспект. Дети – «поколение Z», их родители «поколение Y », педагоги-стажисты «поколение X»</vt:lpstr>
      <vt:lpstr>СРАВНИТЕЛЬНЫЙ АНАЛИЗ «СОЦИАЛЬНЫХ ХАРАКТЕРОВ» В СВЕТЕ «ТЕОРИИ ПОКОЛЕНИЙ» </vt:lpstr>
      <vt:lpstr>Инструментальные ценности в поколении «дети»: гендерный аспект</vt:lpstr>
      <vt:lpstr>Социальная экология детства – учёт законов развития </vt:lpstr>
      <vt:lpstr>Глазами «Поколения Z» </vt:lpstr>
      <vt:lpstr>2018 – 2020 гг.</vt:lpstr>
      <vt:lpstr>«Социальный характер» мальчиков и девочек (гендерный аспект) поколение «хай-тек»… новое поколение выбирает…              </vt:lpstr>
      <vt:lpstr>«Социальный характер» мальчиков и девочек (гендерный аспект) (за рамками анкеты м.Рокича)</vt:lpstr>
      <vt:lpstr>«Социальный характер» мальчиков и девочек (гендерный аспект).  поколение «хай-тек» выбирает…           (за рамками анкеты М. Рокича)</vt:lpstr>
      <vt:lpstr>Императив общечеловеческих ценностей – «нравственный закон внутри меня», по Канту, - стоит на страже интересов планетарного масштаба </vt:lpstr>
      <vt:lpstr>Художественный эксперимент прогнозирования</vt:lpstr>
      <vt:lpstr>«Карта нашего пути»</vt:lpstr>
      <vt:lpstr>«Карта нашего пути»</vt:lpstr>
      <vt:lpstr>   «Образцовый детский коллектив Челябинской области «Экспресс-театр «Школяры» (педагоги Н.М. Боброва, А.В. Бобров) - уникальный ресурс лицея, задающий стартовый рост нашим выдающимся выпускникам </vt:lpstr>
      <vt:lpstr>Научное творчество – с первого класса до выпускного </vt:lpstr>
      <vt:lpstr>Ценностные ориентации  - динамичное образование со своими периодами взросления и зрелости.</vt:lpstr>
      <vt:lpstr>Терминальные ценности (ценности-цели): поколенческий аспект. Дети – «поколение Х», их родители «поколение Y », педагоги-стажисты «поколение X»</vt:lpstr>
      <vt:lpstr>«Социальный характер» мальчиков и девочек (гендерный аспект).  поколение  «хай-тек» выбирает…           (за рамками анкеты М.Рокича)</vt:lpstr>
      <vt:lpstr>Литература </vt:lpstr>
      <vt:lpstr>Муниципальное автономное общеобразовательное учреждение  «Лицей № 82г. Челябинска»</vt:lpstr>
    </vt:vector>
  </TitlesOfParts>
  <Company>МАОУ лицей № 82 г. Челябинска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В. Гавронская</dc:creator>
  <cp:lastModifiedBy>Семья</cp:lastModifiedBy>
  <cp:revision>59</cp:revision>
  <dcterms:created xsi:type="dcterms:W3CDTF">2024-10-29T07:03:03Z</dcterms:created>
  <dcterms:modified xsi:type="dcterms:W3CDTF">2024-10-30T14:11:27Z</dcterms:modified>
</cp:coreProperties>
</file>