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2" r:id="rId2"/>
    <p:sldId id="283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B619E9-881D-43D3-90B5-46FD693A80B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26D2E3BE-341F-409F-B860-D40889BEA0E9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Участники образовательных отношений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22CF2154-5216-40C9-A30B-2BED6E8818D2}" type="parTrans" cxnId="{FFF57329-9F6A-4703-AEA3-4DE323568417}">
      <dgm:prSet/>
      <dgm:spPr/>
      <dgm:t>
        <a:bodyPr/>
        <a:lstStyle/>
        <a:p>
          <a:endParaRPr lang="ru-RU"/>
        </a:p>
      </dgm:t>
    </dgm:pt>
    <dgm:pt modelId="{1BA20212-DDC2-4033-997E-3B6E374AC9EF}" type="sibTrans" cxnId="{FFF57329-9F6A-4703-AEA3-4DE323568417}">
      <dgm:prSet/>
      <dgm:spPr/>
      <dgm:t>
        <a:bodyPr/>
        <a:lstStyle/>
        <a:p>
          <a:endParaRPr lang="ru-RU"/>
        </a:p>
      </dgm:t>
    </dgm:pt>
    <dgm:pt modelId="{23DA2409-9B44-4D3A-BF86-7740E42218B5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Обучающиеся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41D9C183-FBBA-4FFD-86F2-669CCD7B25AB}" type="parTrans" cxnId="{2241F33D-2239-4D55-8E3B-E31B45961EB8}">
      <dgm:prSet/>
      <dgm:spPr/>
      <dgm:t>
        <a:bodyPr/>
        <a:lstStyle/>
        <a:p>
          <a:endParaRPr lang="ru-RU"/>
        </a:p>
      </dgm:t>
    </dgm:pt>
    <dgm:pt modelId="{0A9D14D5-3806-4A22-A35A-C7C8C954C14E}" type="sibTrans" cxnId="{2241F33D-2239-4D55-8E3B-E31B45961EB8}">
      <dgm:prSet/>
      <dgm:spPr/>
      <dgm:t>
        <a:bodyPr/>
        <a:lstStyle/>
        <a:p>
          <a:endParaRPr lang="ru-RU"/>
        </a:p>
      </dgm:t>
    </dgm:pt>
    <dgm:pt modelId="{600238C8-F60C-45C8-A736-34EA26A1B8B7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Родители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CF53931B-424C-47A2-B60D-AF357393FBE0}" type="parTrans" cxnId="{21C1899C-A8C7-4DDF-9C07-E31BE2A4DAA6}">
      <dgm:prSet/>
      <dgm:spPr/>
      <dgm:t>
        <a:bodyPr/>
        <a:lstStyle/>
        <a:p>
          <a:endParaRPr lang="ru-RU"/>
        </a:p>
      </dgm:t>
    </dgm:pt>
    <dgm:pt modelId="{77C4F828-657B-4F83-8395-67EF95E1C61C}" type="sibTrans" cxnId="{21C1899C-A8C7-4DDF-9C07-E31BE2A4DAA6}">
      <dgm:prSet/>
      <dgm:spPr/>
      <dgm:t>
        <a:bodyPr/>
        <a:lstStyle/>
        <a:p>
          <a:endParaRPr lang="ru-RU"/>
        </a:p>
      </dgm:t>
    </dgm:pt>
    <dgm:pt modelId="{AB7D483E-D3E1-458E-8805-AE9BEAF5AEEB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Педагоги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E4BD2590-F7AA-4301-8087-5A82E015D73D}" type="parTrans" cxnId="{DCF008E5-5580-4CBB-8FD6-214735BF0D57}">
      <dgm:prSet/>
      <dgm:spPr/>
      <dgm:t>
        <a:bodyPr/>
        <a:lstStyle/>
        <a:p>
          <a:endParaRPr lang="ru-RU"/>
        </a:p>
      </dgm:t>
    </dgm:pt>
    <dgm:pt modelId="{5152D86C-61BF-4520-A200-459A085AFED8}" type="sibTrans" cxnId="{DCF008E5-5580-4CBB-8FD6-214735BF0D57}">
      <dgm:prSet/>
      <dgm:spPr/>
      <dgm:t>
        <a:bodyPr/>
        <a:lstStyle/>
        <a:p>
          <a:endParaRPr lang="ru-RU"/>
        </a:p>
      </dgm:t>
    </dgm:pt>
    <dgm:pt modelId="{57F7BE6C-9330-404E-A769-623C0AEEB23E}" type="pres">
      <dgm:prSet presAssocID="{21B619E9-881D-43D3-90B5-46FD693A80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583DD3-69F1-4752-9D59-E36CE2A040DC}" type="pres">
      <dgm:prSet presAssocID="{26D2E3BE-341F-409F-B860-D40889BEA0E9}" presName="root1" presStyleCnt="0"/>
      <dgm:spPr/>
    </dgm:pt>
    <dgm:pt modelId="{6A5EE3F1-BDAF-4592-B48C-C1F0B19709E7}" type="pres">
      <dgm:prSet presAssocID="{26D2E3BE-341F-409F-B860-D40889BEA0E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60CD8C-602F-4959-AADB-1C8EE7CE1A49}" type="pres">
      <dgm:prSet presAssocID="{26D2E3BE-341F-409F-B860-D40889BEA0E9}" presName="level2hierChild" presStyleCnt="0"/>
      <dgm:spPr/>
    </dgm:pt>
    <dgm:pt modelId="{F2EAD7C4-3268-4262-9A0B-416BD719E3EE}" type="pres">
      <dgm:prSet presAssocID="{41D9C183-FBBA-4FFD-86F2-669CCD7B25AB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0A9068B9-87DD-4947-8E9E-4D085E2B923E}" type="pres">
      <dgm:prSet presAssocID="{41D9C183-FBBA-4FFD-86F2-669CCD7B25AB}" presName="connTx" presStyleLbl="parChTrans1D2" presStyleIdx="0" presStyleCnt="3"/>
      <dgm:spPr/>
      <dgm:t>
        <a:bodyPr/>
        <a:lstStyle/>
        <a:p>
          <a:endParaRPr lang="ru-RU"/>
        </a:p>
      </dgm:t>
    </dgm:pt>
    <dgm:pt modelId="{804DA224-8962-4777-8C7C-8EC48138CD13}" type="pres">
      <dgm:prSet presAssocID="{23DA2409-9B44-4D3A-BF86-7740E42218B5}" presName="root2" presStyleCnt="0"/>
      <dgm:spPr/>
    </dgm:pt>
    <dgm:pt modelId="{C6EDBC62-9F1B-4017-9315-1D1B5FCD9A3B}" type="pres">
      <dgm:prSet presAssocID="{23DA2409-9B44-4D3A-BF86-7740E42218B5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B997BC-122D-4A29-82A3-33652754513A}" type="pres">
      <dgm:prSet presAssocID="{23DA2409-9B44-4D3A-BF86-7740E42218B5}" presName="level3hierChild" presStyleCnt="0"/>
      <dgm:spPr/>
    </dgm:pt>
    <dgm:pt modelId="{8286E5D8-DFDB-4440-8AE8-4982B7431334}" type="pres">
      <dgm:prSet presAssocID="{CF53931B-424C-47A2-B60D-AF357393FBE0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33037479-D8AE-46C6-8F7D-4F2C0502494E}" type="pres">
      <dgm:prSet presAssocID="{CF53931B-424C-47A2-B60D-AF357393FBE0}" presName="connTx" presStyleLbl="parChTrans1D2" presStyleIdx="1" presStyleCnt="3"/>
      <dgm:spPr/>
      <dgm:t>
        <a:bodyPr/>
        <a:lstStyle/>
        <a:p>
          <a:endParaRPr lang="ru-RU"/>
        </a:p>
      </dgm:t>
    </dgm:pt>
    <dgm:pt modelId="{B566730D-5C63-44AD-AC8C-CA149DEC34E4}" type="pres">
      <dgm:prSet presAssocID="{600238C8-F60C-45C8-A736-34EA26A1B8B7}" presName="root2" presStyleCnt="0"/>
      <dgm:spPr/>
    </dgm:pt>
    <dgm:pt modelId="{47125CC6-7523-4616-9266-EEB9892968C3}" type="pres">
      <dgm:prSet presAssocID="{600238C8-F60C-45C8-A736-34EA26A1B8B7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DC52DB-1DF1-4B82-B9E3-BBC0682AA6E2}" type="pres">
      <dgm:prSet presAssocID="{600238C8-F60C-45C8-A736-34EA26A1B8B7}" presName="level3hierChild" presStyleCnt="0"/>
      <dgm:spPr/>
    </dgm:pt>
    <dgm:pt modelId="{A58217C6-BA3D-4D10-8550-DE9D7036CD72}" type="pres">
      <dgm:prSet presAssocID="{E4BD2590-F7AA-4301-8087-5A82E015D73D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08BC9D7B-88D7-45DE-97EB-8BA16E00D85F}" type="pres">
      <dgm:prSet presAssocID="{E4BD2590-F7AA-4301-8087-5A82E015D73D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2E19C19-EAB9-4444-B607-A930F6A06742}" type="pres">
      <dgm:prSet presAssocID="{AB7D483E-D3E1-458E-8805-AE9BEAF5AEEB}" presName="root2" presStyleCnt="0"/>
      <dgm:spPr/>
    </dgm:pt>
    <dgm:pt modelId="{BE45D40B-B22F-4DE9-941C-5C37E8DBD2CF}" type="pres">
      <dgm:prSet presAssocID="{AB7D483E-D3E1-458E-8805-AE9BEAF5AEEB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F74948-D429-43EA-A987-8D358BD82C66}" type="pres">
      <dgm:prSet presAssocID="{AB7D483E-D3E1-458E-8805-AE9BEAF5AEEB}" presName="level3hierChild" presStyleCnt="0"/>
      <dgm:spPr/>
    </dgm:pt>
  </dgm:ptLst>
  <dgm:cxnLst>
    <dgm:cxn modelId="{B0FB77A9-345D-452A-95C0-61BEB1B59F55}" type="presOf" srcId="{AB7D483E-D3E1-458E-8805-AE9BEAF5AEEB}" destId="{BE45D40B-B22F-4DE9-941C-5C37E8DBD2CF}" srcOrd="0" destOrd="0" presId="urn:microsoft.com/office/officeart/2008/layout/HorizontalMultiLevelHierarchy"/>
    <dgm:cxn modelId="{4B741DEF-2165-44DD-A0F8-AE3602AC8D37}" type="presOf" srcId="{CF53931B-424C-47A2-B60D-AF357393FBE0}" destId="{33037479-D8AE-46C6-8F7D-4F2C0502494E}" srcOrd="1" destOrd="0" presId="urn:microsoft.com/office/officeart/2008/layout/HorizontalMultiLevelHierarchy"/>
    <dgm:cxn modelId="{AEA78687-40B4-4847-88EB-937E0FA87D62}" type="presOf" srcId="{21B619E9-881D-43D3-90B5-46FD693A80B2}" destId="{57F7BE6C-9330-404E-A769-623C0AEEB23E}" srcOrd="0" destOrd="0" presId="urn:microsoft.com/office/officeart/2008/layout/HorizontalMultiLevelHierarchy"/>
    <dgm:cxn modelId="{21C1899C-A8C7-4DDF-9C07-E31BE2A4DAA6}" srcId="{26D2E3BE-341F-409F-B860-D40889BEA0E9}" destId="{600238C8-F60C-45C8-A736-34EA26A1B8B7}" srcOrd="1" destOrd="0" parTransId="{CF53931B-424C-47A2-B60D-AF357393FBE0}" sibTransId="{77C4F828-657B-4F83-8395-67EF95E1C61C}"/>
    <dgm:cxn modelId="{DCF008E5-5580-4CBB-8FD6-214735BF0D57}" srcId="{26D2E3BE-341F-409F-B860-D40889BEA0E9}" destId="{AB7D483E-D3E1-458E-8805-AE9BEAF5AEEB}" srcOrd="2" destOrd="0" parTransId="{E4BD2590-F7AA-4301-8087-5A82E015D73D}" sibTransId="{5152D86C-61BF-4520-A200-459A085AFED8}"/>
    <dgm:cxn modelId="{27689805-06AC-4EA5-887B-22155A8D2C48}" type="presOf" srcId="{E4BD2590-F7AA-4301-8087-5A82E015D73D}" destId="{A58217C6-BA3D-4D10-8550-DE9D7036CD72}" srcOrd="0" destOrd="0" presId="urn:microsoft.com/office/officeart/2008/layout/HorizontalMultiLevelHierarchy"/>
    <dgm:cxn modelId="{30B3715B-7336-41C6-B807-65835D6101C0}" type="presOf" srcId="{41D9C183-FBBA-4FFD-86F2-669CCD7B25AB}" destId="{F2EAD7C4-3268-4262-9A0B-416BD719E3EE}" srcOrd="0" destOrd="0" presId="urn:microsoft.com/office/officeart/2008/layout/HorizontalMultiLevelHierarchy"/>
    <dgm:cxn modelId="{054C5A20-49E1-4900-9FE1-020D6C3E7F7D}" type="presOf" srcId="{E4BD2590-F7AA-4301-8087-5A82E015D73D}" destId="{08BC9D7B-88D7-45DE-97EB-8BA16E00D85F}" srcOrd="1" destOrd="0" presId="urn:microsoft.com/office/officeart/2008/layout/HorizontalMultiLevelHierarchy"/>
    <dgm:cxn modelId="{17E1448A-878B-491F-803E-0440CDF6CBBC}" type="presOf" srcId="{26D2E3BE-341F-409F-B860-D40889BEA0E9}" destId="{6A5EE3F1-BDAF-4592-B48C-C1F0B19709E7}" srcOrd="0" destOrd="0" presId="urn:microsoft.com/office/officeart/2008/layout/HorizontalMultiLevelHierarchy"/>
    <dgm:cxn modelId="{24ECD05C-3C7D-46E8-9C64-75442ED7FE90}" type="presOf" srcId="{23DA2409-9B44-4D3A-BF86-7740E42218B5}" destId="{C6EDBC62-9F1B-4017-9315-1D1B5FCD9A3B}" srcOrd="0" destOrd="0" presId="urn:microsoft.com/office/officeart/2008/layout/HorizontalMultiLevelHierarchy"/>
    <dgm:cxn modelId="{2241F33D-2239-4D55-8E3B-E31B45961EB8}" srcId="{26D2E3BE-341F-409F-B860-D40889BEA0E9}" destId="{23DA2409-9B44-4D3A-BF86-7740E42218B5}" srcOrd="0" destOrd="0" parTransId="{41D9C183-FBBA-4FFD-86F2-669CCD7B25AB}" sibTransId="{0A9D14D5-3806-4A22-A35A-C7C8C954C14E}"/>
    <dgm:cxn modelId="{2C91B351-1F9C-4ED1-92FF-CAD29111701F}" type="presOf" srcId="{CF53931B-424C-47A2-B60D-AF357393FBE0}" destId="{8286E5D8-DFDB-4440-8AE8-4982B7431334}" srcOrd="0" destOrd="0" presId="urn:microsoft.com/office/officeart/2008/layout/HorizontalMultiLevelHierarchy"/>
    <dgm:cxn modelId="{B009CDBD-B33F-40DC-8C97-D1603D231A33}" type="presOf" srcId="{600238C8-F60C-45C8-A736-34EA26A1B8B7}" destId="{47125CC6-7523-4616-9266-EEB9892968C3}" srcOrd="0" destOrd="0" presId="urn:microsoft.com/office/officeart/2008/layout/HorizontalMultiLevelHierarchy"/>
    <dgm:cxn modelId="{FFF57329-9F6A-4703-AEA3-4DE323568417}" srcId="{21B619E9-881D-43D3-90B5-46FD693A80B2}" destId="{26D2E3BE-341F-409F-B860-D40889BEA0E9}" srcOrd="0" destOrd="0" parTransId="{22CF2154-5216-40C9-A30B-2BED6E8818D2}" sibTransId="{1BA20212-DDC2-4033-997E-3B6E374AC9EF}"/>
    <dgm:cxn modelId="{EBDE5C64-DD26-4B2C-A7A6-3260458AF391}" type="presOf" srcId="{41D9C183-FBBA-4FFD-86F2-669CCD7B25AB}" destId="{0A9068B9-87DD-4947-8E9E-4D085E2B923E}" srcOrd="1" destOrd="0" presId="urn:microsoft.com/office/officeart/2008/layout/HorizontalMultiLevelHierarchy"/>
    <dgm:cxn modelId="{12B26418-C2BF-49B9-92CD-5A68ABDBFE6C}" type="presParOf" srcId="{57F7BE6C-9330-404E-A769-623C0AEEB23E}" destId="{04583DD3-69F1-4752-9D59-E36CE2A040DC}" srcOrd="0" destOrd="0" presId="urn:microsoft.com/office/officeart/2008/layout/HorizontalMultiLevelHierarchy"/>
    <dgm:cxn modelId="{2EFAD910-5FD4-4CC6-A7C1-37D9C38579DD}" type="presParOf" srcId="{04583DD3-69F1-4752-9D59-E36CE2A040DC}" destId="{6A5EE3F1-BDAF-4592-B48C-C1F0B19709E7}" srcOrd="0" destOrd="0" presId="urn:microsoft.com/office/officeart/2008/layout/HorizontalMultiLevelHierarchy"/>
    <dgm:cxn modelId="{58348B73-B990-4FF0-AEC3-7370B12EB62C}" type="presParOf" srcId="{04583DD3-69F1-4752-9D59-E36CE2A040DC}" destId="{5360CD8C-602F-4959-AADB-1C8EE7CE1A49}" srcOrd="1" destOrd="0" presId="urn:microsoft.com/office/officeart/2008/layout/HorizontalMultiLevelHierarchy"/>
    <dgm:cxn modelId="{72CDC570-D39F-4A18-807B-C23AC3B1B0EF}" type="presParOf" srcId="{5360CD8C-602F-4959-AADB-1C8EE7CE1A49}" destId="{F2EAD7C4-3268-4262-9A0B-416BD719E3EE}" srcOrd="0" destOrd="0" presId="urn:microsoft.com/office/officeart/2008/layout/HorizontalMultiLevelHierarchy"/>
    <dgm:cxn modelId="{918659FB-E54D-4CB4-948B-15E8943333CA}" type="presParOf" srcId="{F2EAD7C4-3268-4262-9A0B-416BD719E3EE}" destId="{0A9068B9-87DD-4947-8E9E-4D085E2B923E}" srcOrd="0" destOrd="0" presId="urn:microsoft.com/office/officeart/2008/layout/HorizontalMultiLevelHierarchy"/>
    <dgm:cxn modelId="{7A512D18-D43C-4865-8D9A-22A6D1DC0608}" type="presParOf" srcId="{5360CD8C-602F-4959-AADB-1C8EE7CE1A49}" destId="{804DA224-8962-4777-8C7C-8EC48138CD13}" srcOrd="1" destOrd="0" presId="urn:microsoft.com/office/officeart/2008/layout/HorizontalMultiLevelHierarchy"/>
    <dgm:cxn modelId="{77A3B0EC-8991-4C87-B522-6B138FF4486D}" type="presParOf" srcId="{804DA224-8962-4777-8C7C-8EC48138CD13}" destId="{C6EDBC62-9F1B-4017-9315-1D1B5FCD9A3B}" srcOrd="0" destOrd="0" presId="urn:microsoft.com/office/officeart/2008/layout/HorizontalMultiLevelHierarchy"/>
    <dgm:cxn modelId="{2F9576CC-70EC-4F52-A4FB-961DB8D3BF4D}" type="presParOf" srcId="{804DA224-8962-4777-8C7C-8EC48138CD13}" destId="{B6B997BC-122D-4A29-82A3-33652754513A}" srcOrd="1" destOrd="0" presId="urn:microsoft.com/office/officeart/2008/layout/HorizontalMultiLevelHierarchy"/>
    <dgm:cxn modelId="{75362534-C758-42AB-9ACD-B4719C2D931F}" type="presParOf" srcId="{5360CD8C-602F-4959-AADB-1C8EE7CE1A49}" destId="{8286E5D8-DFDB-4440-8AE8-4982B7431334}" srcOrd="2" destOrd="0" presId="urn:microsoft.com/office/officeart/2008/layout/HorizontalMultiLevelHierarchy"/>
    <dgm:cxn modelId="{DF84F323-CECE-47D1-B7E8-8E42B4738B87}" type="presParOf" srcId="{8286E5D8-DFDB-4440-8AE8-4982B7431334}" destId="{33037479-D8AE-46C6-8F7D-4F2C0502494E}" srcOrd="0" destOrd="0" presId="urn:microsoft.com/office/officeart/2008/layout/HorizontalMultiLevelHierarchy"/>
    <dgm:cxn modelId="{ACCFA21A-9277-4788-887F-2D5704274D27}" type="presParOf" srcId="{5360CD8C-602F-4959-AADB-1C8EE7CE1A49}" destId="{B566730D-5C63-44AD-AC8C-CA149DEC34E4}" srcOrd="3" destOrd="0" presId="urn:microsoft.com/office/officeart/2008/layout/HorizontalMultiLevelHierarchy"/>
    <dgm:cxn modelId="{F0A5DF23-C224-4830-B166-C3BEBC4993E5}" type="presParOf" srcId="{B566730D-5C63-44AD-AC8C-CA149DEC34E4}" destId="{47125CC6-7523-4616-9266-EEB9892968C3}" srcOrd="0" destOrd="0" presId="urn:microsoft.com/office/officeart/2008/layout/HorizontalMultiLevelHierarchy"/>
    <dgm:cxn modelId="{4011DEDA-F30D-456F-A240-548AC56B6CEB}" type="presParOf" srcId="{B566730D-5C63-44AD-AC8C-CA149DEC34E4}" destId="{B7DC52DB-1DF1-4B82-B9E3-BBC0682AA6E2}" srcOrd="1" destOrd="0" presId="urn:microsoft.com/office/officeart/2008/layout/HorizontalMultiLevelHierarchy"/>
    <dgm:cxn modelId="{9350BCFC-43B5-404C-84D6-A9BFCC21B56B}" type="presParOf" srcId="{5360CD8C-602F-4959-AADB-1C8EE7CE1A49}" destId="{A58217C6-BA3D-4D10-8550-DE9D7036CD72}" srcOrd="4" destOrd="0" presId="urn:microsoft.com/office/officeart/2008/layout/HorizontalMultiLevelHierarchy"/>
    <dgm:cxn modelId="{19D467EE-3AA8-4DDC-B53B-BDD8C56A0EF2}" type="presParOf" srcId="{A58217C6-BA3D-4D10-8550-DE9D7036CD72}" destId="{08BC9D7B-88D7-45DE-97EB-8BA16E00D85F}" srcOrd="0" destOrd="0" presId="urn:microsoft.com/office/officeart/2008/layout/HorizontalMultiLevelHierarchy"/>
    <dgm:cxn modelId="{F7676FA1-89F8-4B62-9B2E-81CABC9F3E86}" type="presParOf" srcId="{5360CD8C-602F-4959-AADB-1C8EE7CE1A49}" destId="{D2E19C19-EAB9-4444-B607-A930F6A06742}" srcOrd="5" destOrd="0" presId="urn:microsoft.com/office/officeart/2008/layout/HorizontalMultiLevelHierarchy"/>
    <dgm:cxn modelId="{60679053-F04E-4FEA-8BD3-D3F78A4E7DB1}" type="presParOf" srcId="{D2E19C19-EAB9-4444-B607-A930F6A06742}" destId="{BE45D40B-B22F-4DE9-941C-5C37E8DBD2CF}" srcOrd="0" destOrd="0" presId="urn:microsoft.com/office/officeart/2008/layout/HorizontalMultiLevelHierarchy"/>
    <dgm:cxn modelId="{89E4724B-7A7E-46ED-8DE1-CA90CD21DFCB}" type="presParOf" srcId="{D2E19C19-EAB9-4444-B607-A930F6A06742}" destId="{1AF74948-D429-43EA-A987-8D358BD82C6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217C6-BA3D-4D10-8550-DE9D7036CD72}">
      <dsp:nvSpPr>
        <dsp:cNvPr id="0" name=""/>
        <dsp:cNvSpPr/>
      </dsp:nvSpPr>
      <dsp:spPr>
        <a:xfrm>
          <a:off x="2799875" y="1960649"/>
          <a:ext cx="488750" cy="931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4375" y="0"/>
              </a:lnTo>
              <a:lnTo>
                <a:pt x="244375" y="931308"/>
              </a:lnTo>
              <a:lnTo>
                <a:pt x="488750" y="931308"/>
              </a:lnTo>
            </a:path>
          </a:pathLst>
        </a:custGeom>
        <a:noFill/>
        <a:ln w="19050" cap="rnd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17956" y="2400009"/>
        <a:ext cx="52588" cy="52588"/>
      </dsp:txXfrm>
    </dsp:sp>
    <dsp:sp modelId="{8286E5D8-DFDB-4440-8AE8-4982B7431334}">
      <dsp:nvSpPr>
        <dsp:cNvPr id="0" name=""/>
        <dsp:cNvSpPr/>
      </dsp:nvSpPr>
      <dsp:spPr>
        <a:xfrm>
          <a:off x="2799875" y="1914929"/>
          <a:ext cx="4887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8750" y="45720"/>
              </a:lnTo>
            </a:path>
          </a:pathLst>
        </a:custGeom>
        <a:noFill/>
        <a:ln w="19050" cap="rnd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32031" y="1948430"/>
        <a:ext cx="24437" cy="24437"/>
      </dsp:txXfrm>
    </dsp:sp>
    <dsp:sp modelId="{F2EAD7C4-3268-4262-9A0B-416BD719E3EE}">
      <dsp:nvSpPr>
        <dsp:cNvPr id="0" name=""/>
        <dsp:cNvSpPr/>
      </dsp:nvSpPr>
      <dsp:spPr>
        <a:xfrm>
          <a:off x="2799875" y="1029340"/>
          <a:ext cx="488750" cy="931308"/>
        </a:xfrm>
        <a:custGeom>
          <a:avLst/>
          <a:gdLst/>
          <a:ahLst/>
          <a:cxnLst/>
          <a:rect l="0" t="0" r="0" b="0"/>
          <a:pathLst>
            <a:path>
              <a:moveTo>
                <a:pt x="0" y="931308"/>
              </a:moveTo>
              <a:lnTo>
                <a:pt x="244375" y="931308"/>
              </a:lnTo>
              <a:lnTo>
                <a:pt x="244375" y="0"/>
              </a:lnTo>
              <a:lnTo>
                <a:pt x="488750" y="0"/>
              </a:lnTo>
            </a:path>
          </a:pathLst>
        </a:custGeom>
        <a:noFill/>
        <a:ln w="19050" cap="rnd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17956" y="1468701"/>
        <a:ext cx="52588" cy="52588"/>
      </dsp:txXfrm>
    </dsp:sp>
    <dsp:sp modelId="{6A5EE3F1-BDAF-4592-B48C-C1F0B19709E7}">
      <dsp:nvSpPr>
        <dsp:cNvPr id="0" name=""/>
        <dsp:cNvSpPr/>
      </dsp:nvSpPr>
      <dsp:spPr>
        <a:xfrm rot="16200000">
          <a:off x="466702" y="1588126"/>
          <a:ext cx="3921299" cy="7450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itchFamily="34" charset="0"/>
              <a:cs typeface="Arial" pitchFamily="34" charset="0"/>
            </a:rPr>
            <a:t>Участники образовательных отношений</a:t>
          </a:r>
          <a:endParaRPr lang="ru-RU" sz="2300" kern="1200" dirty="0">
            <a:latin typeface="Arial" pitchFamily="34" charset="0"/>
            <a:cs typeface="Arial" pitchFamily="34" charset="0"/>
          </a:endParaRPr>
        </a:p>
      </dsp:txBody>
      <dsp:txXfrm>
        <a:off x="466702" y="1588126"/>
        <a:ext cx="3921299" cy="745046"/>
      </dsp:txXfrm>
    </dsp:sp>
    <dsp:sp modelId="{C6EDBC62-9F1B-4017-9315-1D1B5FCD9A3B}">
      <dsp:nvSpPr>
        <dsp:cNvPr id="0" name=""/>
        <dsp:cNvSpPr/>
      </dsp:nvSpPr>
      <dsp:spPr>
        <a:xfrm>
          <a:off x="3288625" y="656817"/>
          <a:ext cx="2443753" cy="7450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itchFamily="34" charset="0"/>
              <a:cs typeface="Arial" pitchFamily="34" charset="0"/>
            </a:rPr>
            <a:t>Обучающиеся</a:t>
          </a:r>
          <a:endParaRPr lang="ru-RU" sz="2300" kern="1200" dirty="0">
            <a:latin typeface="Arial" pitchFamily="34" charset="0"/>
            <a:cs typeface="Arial" pitchFamily="34" charset="0"/>
          </a:endParaRPr>
        </a:p>
      </dsp:txBody>
      <dsp:txXfrm>
        <a:off x="3288625" y="656817"/>
        <a:ext cx="2443753" cy="745046"/>
      </dsp:txXfrm>
    </dsp:sp>
    <dsp:sp modelId="{47125CC6-7523-4616-9266-EEB9892968C3}">
      <dsp:nvSpPr>
        <dsp:cNvPr id="0" name=""/>
        <dsp:cNvSpPr/>
      </dsp:nvSpPr>
      <dsp:spPr>
        <a:xfrm>
          <a:off x="3288625" y="1588126"/>
          <a:ext cx="2443753" cy="7450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itchFamily="34" charset="0"/>
              <a:cs typeface="Arial" pitchFamily="34" charset="0"/>
            </a:rPr>
            <a:t>Родители</a:t>
          </a:r>
          <a:endParaRPr lang="ru-RU" sz="2300" kern="1200" dirty="0">
            <a:latin typeface="Arial" pitchFamily="34" charset="0"/>
            <a:cs typeface="Arial" pitchFamily="34" charset="0"/>
          </a:endParaRPr>
        </a:p>
      </dsp:txBody>
      <dsp:txXfrm>
        <a:off x="3288625" y="1588126"/>
        <a:ext cx="2443753" cy="745046"/>
      </dsp:txXfrm>
    </dsp:sp>
    <dsp:sp modelId="{BE45D40B-B22F-4DE9-941C-5C37E8DBD2CF}">
      <dsp:nvSpPr>
        <dsp:cNvPr id="0" name=""/>
        <dsp:cNvSpPr/>
      </dsp:nvSpPr>
      <dsp:spPr>
        <a:xfrm>
          <a:off x="3288625" y="2519434"/>
          <a:ext cx="2443753" cy="7450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itchFamily="34" charset="0"/>
              <a:cs typeface="Arial" pitchFamily="34" charset="0"/>
            </a:rPr>
            <a:t>Педагоги</a:t>
          </a:r>
          <a:endParaRPr lang="ru-RU" sz="2300" kern="1200" dirty="0">
            <a:latin typeface="Arial" pitchFamily="34" charset="0"/>
            <a:cs typeface="Arial" pitchFamily="34" charset="0"/>
          </a:endParaRPr>
        </a:p>
      </dsp:txBody>
      <dsp:txXfrm>
        <a:off x="3288625" y="2519434"/>
        <a:ext cx="2443753" cy="745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71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535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442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0137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724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9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75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76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12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58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01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712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47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27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03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17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orlova.daria.v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8789600" cy="561662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Установочное совещание</a:t>
            </a:r>
            <a:b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2020/2021 уч. г.</a:t>
            </a:r>
            <a:b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«Школа молодого педагога психолога»</a:t>
            </a:r>
            <a:b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07.10.2020</a:t>
            </a:r>
            <a:r>
              <a:rPr lang="ru-RU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2174324" cy="790575"/>
          </a:xfrm>
        </p:spPr>
      </p:pic>
    </p:spTree>
    <p:extLst>
      <p:ext uri="{BB962C8B-B14F-4D97-AF65-F5344CB8AC3E}">
        <p14:creationId xmlns:p14="http://schemas.microsoft.com/office/powerpoint/2010/main" val="3366317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5314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/>
                </a:solidFill>
              </a:rPr>
              <a:t>Специальная документация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77949"/>
            <a:ext cx="8229600" cy="4525963"/>
          </a:xfrm>
        </p:spPr>
        <p:txBody>
          <a:bodyPr/>
          <a:lstStyle/>
          <a:p>
            <a:r>
              <a:rPr lang="ru-RU" dirty="0"/>
              <a:t>Годовой план работы, утвержденный руководителем </a:t>
            </a:r>
            <a:r>
              <a:rPr lang="ru-RU" dirty="0" smtClean="0"/>
              <a:t>организации и др.</a:t>
            </a:r>
          </a:p>
          <a:p>
            <a:r>
              <a:rPr lang="ru-RU" dirty="0" smtClean="0"/>
              <a:t>Внутренние приказы о деятельности</a:t>
            </a:r>
          </a:p>
          <a:p>
            <a:r>
              <a:rPr lang="ru-RU" dirty="0" smtClean="0"/>
              <a:t>План и протоколы заседаний </a:t>
            </a:r>
            <a:r>
              <a:rPr lang="ru-RU" dirty="0" err="1" smtClean="0"/>
              <a:t>ППк</a:t>
            </a:r>
            <a:endParaRPr lang="ru-RU" dirty="0" smtClean="0"/>
          </a:p>
          <a:p>
            <a:r>
              <a:rPr lang="ru-RU" dirty="0" smtClean="0"/>
              <a:t>Заключения ПМПК</a:t>
            </a:r>
          </a:p>
          <a:p>
            <a:r>
              <a:rPr lang="ru-RU" dirty="0" smtClean="0"/>
              <a:t>Копии справок об инвалидности</a:t>
            </a:r>
          </a:p>
          <a:p>
            <a:endParaRPr lang="ru-RU" dirty="0" smtClean="0"/>
          </a:p>
        </p:txBody>
      </p:sp>
      <p:pic>
        <p:nvPicPr>
          <p:cNvPr id="1026" name="Picture 2" descr="C:\Users\Социальный педагог\Desktop\unna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437112"/>
            <a:ext cx="43815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235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86409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2"/>
                </a:solidFill>
              </a:rPr>
              <a:t>Организационно-методическая </a:t>
            </a:r>
            <a:r>
              <a:rPr lang="ru-RU" sz="2400" b="1" dirty="0" smtClean="0">
                <a:solidFill>
                  <a:schemeClr val="accent2"/>
                </a:solidFill>
              </a:rPr>
              <a:t>документация</a:t>
            </a:r>
            <a:endParaRPr lang="ru-RU" sz="2400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Циклограмма рабочего времени </a:t>
            </a:r>
          </a:p>
          <a:p>
            <a:r>
              <a:rPr lang="ru-RU" dirty="0" smtClean="0"/>
              <a:t>График работы</a:t>
            </a:r>
          </a:p>
          <a:p>
            <a:r>
              <a:rPr lang="ru-RU" dirty="0" smtClean="0"/>
              <a:t>Дифференцированный план работы на месяц;</a:t>
            </a:r>
          </a:p>
          <a:p>
            <a:r>
              <a:rPr lang="ru-RU" dirty="0" smtClean="0"/>
              <a:t>Журналы учета видов работы (консультаций, ВД)</a:t>
            </a:r>
          </a:p>
          <a:p>
            <a:r>
              <a:rPr lang="ru-RU" dirty="0" smtClean="0"/>
              <a:t>Программы коррекционно-развивающих занятий и внеурочной деятельности;</a:t>
            </a:r>
          </a:p>
          <a:p>
            <a:r>
              <a:rPr lang="ru-RU" dirty="0" smtClean="0"/>
              <a:t>Банк диагностических методик;</a:t>
            </a:r>
          </a:p>
          <a:p>
            <a:r>
              <a:rPr lang="ru-RU" dirty="0" smtClean="0"/>
              <a:t>Аналитические справки по итогам мониторинга проводимых мероприятий и реализуемых программ;</a:t>
            </a:r>
          </a:p>
          <a:p>
            <a:r>
              <a:rPr lang="ru-RU" dirty="0" smtClean="0"/>
              <a:t>Статистический и аналитический отчёты о проделанной работе по итогам года</a:t>
            </a:r>
          </a:p>
          <a:p>
            <a:r>
              <a:rPr lang="ru-RU" dirty="0" smtClean="0"/>
              <a:t>и другое.</a:t>
            </a:r>
          </a:p>
          <a:p>
            <a:endParaRPr lang="ru-RU" dirty="0"/>
          </a:p>
        </p:txBody>
      </p:sp>
      <p:pic>
        <p:nvPicPr>
          <p:cNvPr id="1027" name="Picture 3" descr="C:\Users\Социальный педагог\Desktop\13704_o_l_1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484784"/>
            <a:ext cx="2819214" cy="187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05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72" y="332656"/>
            <a:ext cx="606936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Знакомство</a:t>
            </a:r>
            <a:endParaRPr lang="ru-RU" sz="32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627504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Орлова Дарья Владимировна, </a:t>
            </a:r>
          </a:p>
          <a:p>
            <a:pPr marL="0" indent="0">
              <a:buNone/>
            </a:pPr>
            <a:r>
              <a:rPr lang="ru-RU" sz="2600" dirty="0">
                <a:latin typeface="Arial" pitchFamily="34" charset="0"/>
                <a:cs typeface="Arial" pitchFamily="34" charset="0"/>
              </a:rPr>
              <a:t>р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уководитель «Школы молодого педагога-психолога», </a:t>
            </a:r>
          </a:p>
          <a:p>
            <a:pPr marL="0" indent="0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педагог-психолог </a:t>
            </a:r>
          </a:p>
          <a:p>
            <a:pPr marL="0" indent="0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МАОУ «ОЦ «НЬЮТОН» </a:t>
            </a:r>
          </a:p>
          <a:p>
            <a:pPr marL="0" indent="0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г. Челябинска»</a:t>
            </a:r>
            <a:endParaRPr lang="ru-RU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Почта: </a:t>
            </a:r>
            <a:r>
              <a:rPr lang="en-US" sz="2600" i="1" u="sng" dirty="0" smtClean="0">
                <a:latin typeface="Arial" pitchFamily="34" charset="0"/>
                <a:cs typeface="Arial" pitchFamily="34" charset="0"/>
                <a:hlinkClick r:id="rId2"/>
              </a:rPr>
              <a:t>orlova.daria.v@yandex.ru</a:t>
            </a:r>
            <a:endParaRPr lang="ru-RU" sz="2600" i="1" u="sng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600" b="1" i="1" dirty="0" smtClean="0">
                <a:latin typeface="Arial" pitchFamily="34" charset="0"/>
                <a:cs typeface="Arial" pitchFamily="34" charset="0"/>
              </a:rPr>
              <a:t>Тел</a:t>
            </a:r>
            <a:r>
              <a:rPr lang="ru-RU" sz="2600" i="1" dirty="0" smtClean="0">
                <a:latin typeface="Arial" pitchFamily="34" charset="0"/>
                <a:cs typeface="Arial" pitchFamily="34" charset="0"/>
              </a:rPr>
              <a:t>. 8-908-051-88-53</a:t>
            </a:r>
            <a:endParaRPr lang="ru-RU" sz="2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618" y="980728"/>
            <a:ext cx="2201484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5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1916832"/>
            <a:ext cx="5338936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Школа молодого педагога-психолога работает с 2018 г. 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в рамках городского методического объединения педагогов-психологов общеобразовательных организаций города Челябинска</a:t>
            </a:r>
            <a:endParaRPr lang="ru-RU" sz="2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Социальный педагог\Desktop\ГМО шмп\ТГ\фото молодые психологи\IMG_E533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10" y="2552225"/>
            <a:ext cx="2659012" cy="1994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Социальный педагог\Desktop\ГМО шмп\ТГ\фото молодые психологи\25.12.19\IMG_95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4581128"/>
            <a:ext cx="2714213" cy="203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Социальный педагог\Desktop\ГМО шмп\ТГ\фото молодые психологи\25.12.19\IMG_955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52" y="476672"/>
            <a:ext cx="2688296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44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Согласно ФЗ-273 «Об образовании </a:t>
            </a:r>
            <a:b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в Российской Федерации»</a:t>
            </a:r>
            <a:endParaRPr lang="ru-RU" sz="2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733224"/>
              </p:ext>
            </p:extLst>
          </p:nvPr>
        </p:nvGraphicFramePr>
        <p:xfrm>
          <a:off x="539552" y="1916832"/>
          <a:ext cx="7787208" cy="3921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29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Нормативно-правовое обеспечение деятельности</a:t>
            </a:r>
            <a:br>
              <a:rPr lang="ru-RU" b="1" dirty="0" smtClean="0">
                <a:solidFill>
                  <a:schemeClr val="accent2"/>
                </a:solidFill>
              </a:rPr>
            </a:br>
            <a:r>
              <a:rPr lang="ru-RU" b="1" dirty="0" smtClean="0">
                <a:solidFill>
                  <a:schemeClr val="accent2"/>
                </a:solidFill>
              </a:rPr>
              <a:t>педагога-психолога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Социальный педагог\Desktop\Neobkhodimye_dokumenty_1_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818830"/>
            <a:ext cx="3809774" cy="403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261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Пакет  документации педагога-психолога включает в себя: </a:t>
            </a:r>
            <a:br>
              <a:rPr lang="ru-RU" sz="3200" b="1" dirty="0">
                <a:solidFill>
                  <a:schemeClr val="accent2"/>
                </a:solidFill>
              </a:rPr>
            </a:b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Законодательно-правовые </a:t>
            </a:r>
            <a:r>
              <a:rPr lang="ru-RU" dirty="0"/>
              <a:t>акты и нормативные </a:t>
            </a:r>
            <a:r>
              <a:rPr lang="ru-RU" dirty="0" smtClean="0"/>
              <a:t>документы</a:t>
            </a:r>
          </a:p>
          <a:p>
            <a:r>
              <a:rPr lang="ru-RU" dirty="0" smtClean="0"/>
              <a:t>Специальная </a:t>
            </a:r>
            <a:r>
              <a:rPr lang="ru-RU" dirty="0"/>
              <a:t>документация</a:t>
            </a:r>
          </a:p>
          <a:p>
            <a:r>
              <a:rPr lang="ru-RU" dirty="0"/>
              <a:t>Методические рекомендации</a:t>
            </a:r>
          </a:p>
          <a:p>
            <a:r>
              <a:rPr lang="ru-RU" dirty="0"/>
              <a:t>Организационно-методическая документация</a:t>
            </a:r>
          </a:p>
          <a:p>
            <a:endParaRPr lang="ru-RU" dirty="0"/>
          </a:p>
        </p:txBody>
      </p:sp>
      <p:pic>
        <p:nvPicPr>
          <p:cNvPr id="2050" name="Picture 2" descr="C:\Users\Социальный педагог\Desktop\coronaro_doc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504" y="5661248"/>
            <a:ext cx="3191338" cy="119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215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2"/>
                </a:solidFill>
              </a:rPr>
              <a:t>Н</a:t>
            </a:r>
            <a:r>
              <a:rPr lang="ru-RU" sz="3600" b="1" dirty="0" smtClean="0">
                <a:solidFill>
                  <a:schemeClr val="accent2"/>
                </a:solidFill>
              </a:rPr>
              <a:t>ормативные документы</a:t>
            </a:r>
            <a:endParaRPr lang="ru-RU" sz="3600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900" b="1" dirty="0" smtClean="0">
                <a:solidFill>
                  <a:schemeClr val="accent2"/>
                </a:solidFill>
              </a:rPr>
              <a:t>Международные</a:t>
            </a:r>
            <a:r>
              <a:rPr lang="ru-RU" sz="1900" b="1" dirty="0">
                <a:solidFill>
                  <a:schemeClr val="accent2"/>
                </a:solidFill>
              </a:rPr>
              <a:t>: </a:t>
            </a:r>
            <a:endParaRPr lang="ru-RU" sz="1900" dirty="0">
              <a:solidFill>
                <a:schemeClr val="accent2"/>
              </a:solidFill>
            </a:endParaRPr>
          </a:p>
          <a:p>
            <a:pPr lvl="0"/>
            <a:r>
              <a:rPr lang="ru-RU" sz="1900" dirty="0"/>
              <a:t>Конвенция ООН о правах ребенка. </a:t>
            </a:r>
          </a:p>
          <a:p>
            <a:pPr marL="0" indent="0">
              <a:buNone/>
            </a:pPr>
            <a:r>
              <a:rPr lang="ru-RU" sz="1900" dirty="0"/>
              <a:t> </a:t>
            </a:r>
            <a:endParaRPr lang="ru-RU" sz="19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ru-RU" sz="1900" b="1" dirty="0">
                <a:solidFill>
                  <a:schemeClr val="accent2"/>
                </a:solidFill>
              </a:rPr>
              <a:t>Федеральные: </a:t>
            </a:r>
            <a:endParaRPr lang="ru-RU" sz="1900" dirty="0">
              <a:solidFill>
                <a:schemeClr val="accent2"/>
              </a:solidFill>
            </a:endParaRPr>
          </a:p>
          <a:p>
            <a:pPr lvl="0"/>
            <a:r>
              <a:rPr lang="ru-RU" sz="1900" dirty="0"/>
              <a:t>Конституция </a:t>
            </a:r>
            <a:r>
              <a:rPr lang="ru-RU" sz="1900" dirty="0" smtClean="0"/>
              <a:t>РФ</a:t>
            </a:r>
            <a:endParaRPr lang="ru-RU" sz="1900" dirty="0"/>
          </a:p>
          <a:p>
            <a:pPr lvl="0"/>
            <a:r>
              <a:rPr lang="ru-RU" sz="1900" dirty="0"/>
              <a:t>Трудовой кодекс РФ</a:t>
            </a:r>
          </a:p>
          <a:p>
            <a:pPr lvl="0"/>
            <a:r>
              <a:rPr lang="ru-RU" sz="1900" dirty="0">
                <a:ea typeface="Calibri"/>
                <a:cs typeface="Times New Roman"/>
              </a:rPr>
              <a:t>Семейный кодекс РФ</a:t>
            </a:r>
            <a:endParaRPr lang="ru-RU" sz="1900" dirty="0"/>
          </a:p>
          <a:p>
            <a:pPr lvl="0"/>
            <a:r>
              <a:rPr lang="ru-RU" sz="1900" dirty="0" smtClean="0"/>
              <a:t>Закон </a:t>
            </a:r>
            <a:r>
              <a:rPr lang="ru-RU" sz="1900" dirty="0"/>
              <a:t>РФ «Об основных гарантиях прав ребенка» от </a:t>
            </a:r>
            <a:r>
              <a:rPr lang="ru-RU" sz="1900" dirty="0" smtClean="0"/>
              <a:t>24.07.1998 г</a:t>
            </a:r>
            <a:r>
              <a:rPr lang="ru-RU" sz="1900" dirty="0"/>
              <a:t>. №124 Ф3 (изменения и дополнения от 20.07.2000г</a:t>
            </a:r>
            <a:r>
              <a:rPr lang="ru-RU" sz="1900" dirty="0" smtClean="0"/>
              <a:t>.)</a:t>
            </a:r>
            <a:endParaRPr lang="ru-RU" sz="1900" dirty="0"/>
          </a:p>
          <a:p>
            <a:pPr lvl="0"/>
            <a:r>
              <a:rPr lang="ru-RU" sz="1900" dirty="0" smtClean="0"/>
              <a:t>Федеральный </a:t>
            </a:r>
            <a:r>
              <a:rPr lang="ru-RU" sz="1900" dirty="0"/>
              <a:t>закон № 436-ФЗ от 29.12.2010 «О защите детей от информации, причиняющей вред их здоровью и развитию</a:t>
            </a:r>
            <a:r>
              <a:rPr lang="ru-RU" sz="1900" dirty="0" smtClean="0"/>
              <a:t>»</a:t>
            </a:r>
            <a:endParaRPr lang="ru-RU" sz="1900" dirty="0"/>
          </a:p>
          <a:p>
            <a:pPr lvl="0"/>
            <a:r>
              <a:rPr lang="ru-RU" sz="1900" dirty="0"/>
              <a:t>Федеральный закон «Об образовании в Российской Федерации» от 29.12.2012 </a:t>
            </a:r>
            <a:r>
              <a:rPr lang="ru-RU" sz="1900" dirty="0" smtClean="0"/>
              <a:t>№273-ФЗ</a:t>
            </a:r>
          </a:p>
          <a:p>
            <a:r>
              <a:rPr lang="ru-RU" sz="1900" dirty="0"/>
              <a:t>Закон РФ «Об основах системы профилактики безнадзорности и правонарушений несовершеннолетних</a:t>
            </a:r>
            <a:r>
              <a:rPr lang="ru-RU" sz="1900" dirty="0" smtClean="0"/>
              <a:t>»</a:t>
            </a:r>
            <a:endParaRPr lang="ru-RU" sz="1900" dirty="0"/>
          </a:p>
          <a:p>
            <a:r>
              <a:rPr lang="ru-RU" sz="1900" dirty="0" smtClean="0"/>
              <a:t>Закон </a:t>
            </a:r>
            <a:r>
              <a:rPr lang="ru-RU" sz="1900" dirty="0"/>
              <a:t>РФ «Об основных гарантиях прав ребенка в Российской Федерации</a:t>
            </a:r>
            <a:r>
              <a:rPr lang="ru-RU" sz="1900" dirty="0" smtClean="0"/>
              <a:t>»</a:t>
            </a:r>
            <a:endParaRPr lang="ru-RU" sz="1900" dirty="0"/>
          </a:p>
          <a:p>
            <a:pPr lvl="0"/>
            <a:endParaRPr lang="ru-RU" sz="2000" dirty="0"/>
          </a:p>
        </p:txBody>
      </p:sp>
      <p:pic>
        <p:nvPicPr>
          <p:cNvPr id="3074" name="Picture 2" descr="C:\Users\Социальный педагог\Desktop\13704_o_l_1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79602"/>
            <a:ext cx="5111243" cy="3407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4322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2"/>
                </a:solidFill>
              </a:rPr>
              <a:t>В</a:t>
            </a:r>
            <a:r>
              <a:rPr lang="ru-RU" sz="2800" b="1" dirty="0" smtClean="0">
                <a:solidFill>
                  <a:schemeClr val="accent2"/>
                </a:solidFill>
              </a:rPr>
              <a:t>едомственные </a:t>
            </a:r>
            <a:r>
              <a:rPr lang="ru-RU" sz="2800" b="1" dirty="0">
                <a:solidFill>
                  <a:schemeClr val="accent2"/>
                </a:solidFill>
              </a:rPr>
              <a:t>и инструктивные </a:t>
            </a:r>
            <a:r>
              <a:rPr lang="ru-RU" sz="2800" b="1" dirty="0" smtClean="0">
                <a:solidFill>
                  <a:schemeClr val="accent2"/>
                </a:solidFill>
              </a:rPr>
              <a:t>документы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Приказ </a:t>
            </a:r>
            <a:r>
              <a:rPr lang="ru-RU" sz="2400" dirty="0"/>
              <a:t>Минобразования России от 22 октября 1999 г. </a:t>
            </a:r>
            <a:r>
              <a:rPr lang="ru-RU" sz="2400" dirty="0" smtClean="0"/>
              <a:t>№636 </a:t>
            </a:r>
            <a:r>
              <a:rPr lang="ru-RU" sz="2400" dirty="0"/>
              <a:t>«Положение о службе практической психологии в системе образования Российской Федерации»;</a:t>
            </a:r>
          </a:p>
          <a:p>
            <a:r>
              <a:rPr lang="ru-RU" sz="2400" dirty="0" smtClean="0"/>
              <a:t>Письмо </a:t>
            </a:r>
            <a:r>
              <a:rPr lang="ru-RU" sz="2400" dirty="0"/>
              <a:t>Минобразования России от 01 октября 2008 г. </a:t>
            </a:r>
            <a:r>
              <a:rPr lang="ru-RU" sz="2400" dirty="0" smtClean="0"/>
              <a:t>№06-14-23 </a:t>
            </a:r>
            <a:r>
              <a:rPr lang="ru-RU" sz="2400" dirty="0"/>
              <a:t>«Об организации работы по профилактике жестокого обращения с детьми» и др.</a:t>
            </a:r>
          </a:p>
          <a:p>
            <a:endParaRPr lang="ru-RU" dirty="0"/>
          </a:p>
        </p:txBody>
      </p:sp>
      <p:pic>
        <p:nvPicPr>
          <p:cNvPr id="6149" name="Picture 5" descr="C:\Users\Социальный педагог\Desktop\Neobkhodimye_dokumenty_1_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937049"/>
            <a:ext cx="2755062" cy="2920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777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2"/>
                </a:solidFill>
              </a:rPr>
              <a:t>Локальные нормативные акты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Устав</a:t>
            </a:r>
          </a:p>
          <a:p>
            <a:r>
              <a:rPr lang="ru-RU" dirty="0" smtClean="0"/>
              <a:t>ООП НОО, ООП ООО, ООП СОО и адаптированные программы</a:t>
            </a:r>
          </a:p>
          <a:p>
            <a:r>
              <a:rPr lang="ru-RU" dirty="0" smtClean="0"/>
              <a:t>Должностная </a:t>
            </a:r>
            <a:r>
              <a:rPr lang="ru-RU" dirty="0"/>
              <a:t>инструкция </a:t>
            </a:r>
            <a:r>
              <a:rPr lang="ru-RU" dirty="0" smtClean="0"/>
              <a:t>педагога-психолога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098" name="Picture 2" descr="C:\Users\Социальный педагог\Desktop\art_vnutr_dokumen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125875"/>
            <a:ext cx="3255713" cy="220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220909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1548</TotalTime>
  <Words>236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Аспект</vt:lpstr>
      <vt:lpstr>   Установочное совещание  в 2020/2021 уч. г.     «Школа молодого педагога психолога»   07.10.2020 </vt:lpstr>
      <vt:lpstr>Знакомство</vt:lpstr>
      <vt:lpstr>Презентация PowerPoint</vt:lpstr>
      <vt:lpstr>Согласно ФЗ-273 «Об образовании  в Российской Федерации»</vt:lpstr>
      <vt:lpstr>Нормативно-правовое обеспечение деятельности педагога-психолога</vt:lpstr>
      <vt:lpstr>Пакет  документации педагога-психолога включает в себя:  </vt:lpstr>
      <vt:lpstr>Нормативные документы</vt:lpstr>
      <vt:lpstr>Ведомственные и инструктивные документы</vt:lpstr>
      <vt:lpstr>Локальные нормативные акты </vt:lpstr>
      <vt:lpstr>Специальная документация</vt:lpstr>
      <vt:lpstr>Организационно-методическая документация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Социальный педагог</dc:creator>
  <cp:lastModifiedBy>User</cp:lastModifiedBy>
  <cp:revision>46</cp:revision>
  <dcterms:created xsi:type="dcterms:W3CDTF">2020-12-01T06:57:07Z</dcterms:created>
  <dcterms:modified xsi:type="dcterms:W3CDTF">2021-01-25T08:37:13Z</dcterms:modified>
</cp:coreProperties>
</file>