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70" r:id="rId7"/>
    <p:sldId id="272" r:id="rId8"/>
    <p:sldId id="271" r:id="rId9"/>
    <p:sldId id="268" r:id="rId10"/>
    <p:sldId id="269" r:id="rId11"/>
    <p:sldId id="263" r:id="rId12"/>
    <p:sldId id="264" r:id="rId13"/>
    <p:sldId id="273" r:id="rId14"/>
    <p:sldId id="265" r:id="rId15"/>
    <p:sldId id="266" r:id="rId16"/>
    <p:sldId id="267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6" y="24391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irpo.ru/files/socseti/schoolshoting/Klyuchevye_ustanovki_dlya_organizatsii_profilakticheskoy_besedy_s_obuchayuschimisya_po_problemam_skulshutinga.pdf" TargetMode="External"/><Relationship Id="rId2" Type="http://schemas.openxmlformats.org/officeDocument/2006/relationships/hyperlink" Target="http://chirpo.ru/files/socseti/schoolshoting/Govorim_o_slozhnom_12_sovetov_roditelyam_dlya_besedy_s_detmi_o_skulshuting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irpo.ru/files/socseti/factchecking/Algoritm_deystviy_pedagoga_pri_poluchenii_informatsionnoy_rassylki_v_seti_Internet_o_podgotovke_k_napadeniyu_na_obrazovatelnoe.pdf" TargetMode="External"/><Relationship Id="rId5" Type="http://schemas.openxmlformats.org/officeDocument/2006/relationships/hyperlink" Target="http://chirpo.ru/files/socseti/schoolshoting/Skulshuting_O_chem_dolzhen_znat_kazhdy_Informatsia_dlya_pedagogov.pdf" TargetMode="External"/><Relationship Id="rId4" Type="http://schemas.openxmlformats.org/officeDocument/2006/relationships/hyperlink" Target="http://chirpo.ru/files/socseti/schoolshoting/Kratkiy_konspekt_roditelskogo_sobrania_po_problemam_skulshutinga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1" y="1809473"/>
            <a:ext cx="6932022" cy="46522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Проблема </a:t>
            </a:r>
            <a:r>
              <a:rPr lang="ru-RU" sz="4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скулшутинга</a:t>
            </a:r>
            <a: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b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 его профилактика </a:t>
            </a:r>
            <a:b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образовательных организациях</a:t>
            </a:r>
            <a:br>
              <a:rPr lang="ru-RU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                                        </a:t>
            </a:r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Ледкова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 О. Ю. </a:t>
            </a:r>
            <a:b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          Педагог-психолог МАОУ «СОШ №56 г. Челябинска»</a:t>
            </a:r>
            <a:b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                           Руководитель ГМО педагогов-психологов </a:t>
            </a:r>
            <a:b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F2741"/>
                </a:solidFill>
                <a:latin typeface="+mn-lt"/>
                <a:cs typeface="Arial" panose="020B0604020202020204" pitchFamily="34" charset="0"/>
              </a:rPr>
              <a:t>                     образовательных организаций г. Челябинска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Возможности профилактики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всех возможностей ОО для эффективной профилактики случаев </a:t>
            </a:r>
            <a:r>
              <a:rPr lang="ru-RU" dirty="0" err="1" smtClean="0"/>
              <a:t>буллинга</a:t>
            </a:r>
            <a:r>
              <a:rPr lang="ru-RU" dirty="0" smtClean="0"/>
              <a:t> и </a:t>
            </a:r>
            <a:r>
              <a:rPr lang="ru-RU" dirty="0" err="1" smtClean="0"/>
              <a:t>скулшутинга</a:t>
            </a:r>
            <a:r>
              <a:rPr lang="ru-RU" dirty="0" smtClean="0"/>
              <a:t>.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Совет профилактики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Конфликтная комиссия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Школьная служба примирения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Школьный психолого-педагогический консилиум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Педагогический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25965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Возможности профилактики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Главная задача – создание в ОО психологически комфортной безопасной среды, для всех участников образовательных отношений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/>
              <a:t>Распространение нулевой толерантности к </a:t>
            </a:r>
            <a:r>
              <a:rPr lang="ru-RU" sz="2900" dirty="0" err="1" smtClean="0"/>
              <a:t>буллингу</a:t>
            </a:r>
            <a:r>
              <a:rPr lang="ru-RU" sz="2900" dirty="0" smtClean="0"/>
              <a:t>: с младших классов вести просветительскую и психологическую работу не только с обучающими, но и с их родителями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/>
              <a:t>Эффективнее организовывать школьные мероприятия (классные часы, тематические занятия, тренинги и т.д.) с акцентом на позитивное взаимодействие всех учащихся, формирование дружеских взаимоотношений.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/>
              <a:t>Поддержка и развитие здоровых инициатив школьников: </a:t>
            </a:r>
            <a:r>
              <a:rPr lang="ru-RU" sz="2900" dirty="0" err="1" smtClean="0"/>
              <a:t>челенджи</a:t>
            </a:r>
            <a:r>
              <a:rPr lang="ru-RU" sz="2900" dirty="0" smtClean="0"/>
              <a:t>, </a:t>
            </a:r>
            <a:r>
              <a:rPr lang="ru-RU" sz="2900" dirty="0" err="1" smtClean="0"/>
              <a:t>флешмобы</a:t>
            </a:r>
            <a:r>
              <a:rPr lang="ru-RU" sz="2900" dirty="0" smtClean="0"/>
              <a:t>, </a:t>
            </a:r>
            <a:r>
              <a:rPr lang="ru-RU" sz="2900" dirty="0" err="1" smtClean="0"/>
              <a:t>фотокроссы</a:t>
            </a:r>
            <a:r>
              <a:rPr lang="ru-RU" sz="2900" dirty="0" smtClean="0"/>
              <a:t>, тематические акции и др.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0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Возможности профилактики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Задача – работа с родителями для достижения двух целей: восстановление эмоциональных детско-родительских связей и сокращение цифрового разрыва. </a:t>
            </a:r>
          </a:p>
          <a:p>
            <a:pPr algn="ctr"/>
            <a:r>
              <a:rPr lang="ru-RU" sz="2400" dirty="0" smtClean="0"/>
              <a:t>Возможные формы работы – онлайн-школы родительской компетентности, тематические родительские собрания, родительские всеобучи.</a:t>
            </a:r>
            <a:endParaRPr lang="ru-RU" sz="2400" dirty="0"/>
          </a:p>
          <a:p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Главное наше неравнодушие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6" y="3997236"/>
            <a:ext cx="4029890" cy="26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86" y="1"/>
            <a:ext cx="7839635" cy="9666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Возможности профилактики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862150"/>
            <a:ext cx="8098970" cy="531481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На уровне каждого педагога, классного руководителя, педагога-психолога в ОО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 smtClean="0"/>
              <a:t>Профилактировать</a:t>
            </a:r>
            <a:r>
              <a:rPr lang="ru-RU" sz="1800" dirty="0" smtClean="0"/>
              <a:t> и пресекать проявления травли в школе и классе.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Обращать внимание не только на проблемное поведение ребенка, но и на его сильные стороны, положительные качества и способности – это наиболее эффективная профилактика любого </a:t>
            </a:r>
            <a:r>
              <a:rPr lang="ru-RU" sz="1800" dirty="0" err="1" smtClean="0"/>
              <a:t>девиантого</a:t>
            </a:r>
            <a:r>
              <a:rPr lang="ru-RU" sz="1800" dirty="0" smtClean="0"/>
              <a:t> поведения.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Активнее развивать в школе и классе атмосферу сотрудничества и взаимопомощи (совместное принятие правил класса и школы, где прописаны взаимоотношения с детьми, которые строятся на принципах уважения, дружбы и поддержки каждого)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Эффективнее организовывать межведомственную работу специалистов в ОО (классные руководители, педагоги-психологи, социальные педагоги, заместители директоров по воспитательной работе, по безопасности и др.) в направлении работы с несовершеннолетними «группы риска»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Важно, чтобы профилактическая работа велась системно и качественно, а не от случая к случаю, с осознанным пониманием ответственности каждого сотрудника школы.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0639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Полезные ссылки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Профилактика </a:t>
            </a:r>
            <a:r>
              <a:rPr lang="ru-RU" b="1" dirty="0" err="1"/>
              <a:t>скулшутинга</a:t>
            </a:r>
            <a:endParaRPr lang="ru-RU" b="1" dirty="0"/>
          </a:p>
          <a:p>
            <a:r>
              <a:rPr lang="ru-RU" dirty="0">
                <a:hlinkClick r:id="rId2"/>
              </a:rPr>
              <a:t>Как говорить о сложном. 12 советов для беседы с детьми о </a:t>
            </a:r>
            <a:r>
              <a:rPr lang="ru-RU" dirty="0" err="1">
                <a:hlinkClick r:id="rId2"/>
              </a:rPr>
              <a:t>скулшутинге</a:t>
            </a:r>
            <a:endParaRPr lang="ru-RU" dirty="0"/>
          </a:p>
          <a:p>
            <a:r>
              <a:rPr lang="ru-RU" dirty="0">
                <a:hlinkClick r:id="rId3"/>
              </a:rPr>
              <a:t>Ключевые установки для организации профилактической беседы с обучающимися по проблемам </a:t>
            </a:r>
            <a:r>
              <a:rPr lang="ru-RU" dirty="0" err="1">
                <a:hlinkClick r:id="rId3"/>
              </a:rPr>
              <a:t>скулшутинга</a:t>
            </a:r>
            <a:endParaRPr lang="ru-RU" dirty="0"/>
          </a:p>
          <a:p>
            <a:r>
              <a:rPr lang="ru-RU" dirty="0">
                <a:hlinkClick r:id="rId4"/>
              </a:rPr>
              <a:t>Краткий конспект родительского собрания </a:t>
            </a:r>
            <a:r>
              <a:rPr lang="ru-RU" dirty="0" smtClean="0">
                <a:hlinkClick r:id="rId4"/>
              </a:rPr>
              <a:t>на </a:t>
            </a:r>
            <a:r>
              <a:rPr lang="ru-RU" dirty="0">
                <a:hlinkClick r:id="rId4"/>
              </a:rPr>
              <a:t>тему: «</a:t>
            </a:r>
            <a:r>
              <a:rPr lang="ru-RU" dirty="0" err="1">
                <a:hlinkClick r:id="rId4"/>
              </a:rPr>
              <a:t>Скулшутинг</a:t>
            </a:r>
            <a:r>
              <a:rPr lang="ru-RU" dirty="0">
                <a:hlinkClick r:id="rId4"/>
              </a:rPr>
              <a:t> как современная угроза в образовательной среде»</a:t>
            </a:r>
            <a:endParaRPr lang="ru-RU" dirty="0"/>
          </a:p>
          <a:p>
            <a:r>
              <a:rPr lang="ru-RU" dirty="0" err="1">
                <a:hlinkClick r:id="rId5"/>
              </a:rPr>
              <a:t>Скулшутинг</a:t>
            </a:r>
            <a:r>
              <a:rPr lang="ru-RU" dirty="0">
                <a:hlinkClick r:id="rId5"/>
              </a:rPr>
              <a:t>. О чем должен знать каждый. Информация для педагогов</a:t>
            </a:r>
            <a:endParaRPr lang="ru-RU" dirty="0"/>
          </a:p>
          <a:p>
            <a:r>
              <a:rPr lang="ru-RU" dirty="0">
                <a:hlinkClick r:id="rId6"/>
              </a:rPr>
              <a:t>Алгоритм действий педагога при получении информационной рассылки в сети Интернет о подготовке к нападению на образовательное учреждение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7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Куда можно обратиться педагогам и родителям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497874"/>
            <a:ext cx="7869237" cy="4528457"/>
          </a:xfrm>
        </p:spPr>
      </p:pic>
    </p:spTree>
    <p:extLst>
      <p:ext uri="{BB962C8B-B14F-4D97-AF65-F5344CB8AC3E}">
        <p14:creationId xmlns:p14="http://schemas.microsoft.com/office/powerpoint/2010/main" val="131631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Куда можно обратиться педагогам и родителям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" y="1221813"/>
            <a:ext cx="7869237" cy="4743557"/>
          </a:xfrm>
        </p:spPr>
      </p:pic>
    </p:spTree>
    <p:extLst>
      <p:ext uri="{BB962C8B-B14F-4D97-AF65-F5344CB8AC3E}">
        <p14:creationId xmlns:p14="http://schemas.microsoft.com/office/powerpoint/2010/main" val="267206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862149"/>
            <a:ext cx="7470321" cy="3509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/>
              <a:t>Скулшутинг</a:t>
            </a:r>
            <a:r>
              <a:rPr lang="ru-RU" sz="3200" dirty="0" smtClean="0"/>
              <a:t> – это вооруженное нападение учащегося или стороннего человека на обучающихся внутри учебного заведения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80" y="3135086"/>
            <a:ext cx="4191582" cy="31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Общие причины </a:t>
            </a:r>
            <a:r>
              <a:rPr lang="ru-RU" sz="3200" b="1" dirty="0" err="1" smtClean="0">
                <a:latin typeface="+mn-lt"/>
              </a:rPr>
              <a:t>скулшутинга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Внешние факторы</a:t>
            </a:r>
            <a:r>
              <a:rPr lang="ru-RU" sz="26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Конфликтная обстановка в семье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Эмоциональная отрешенность близких людей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Нарушенная коммуникация в школе с социумом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Длительное социальное неблагополучие и т.д.</a:t>
            </a:r>
          </a:p>
          <a:p>
            <a:r>
              <a:rPr lang="ru-RU" sz="2600" b="1" dirty="0" smtClean="0"/>
              <a:t>Внутренние факторы</a:t>
            </a:r>
            <a:r>
              <a:rPr lang="ru-RU" sz="26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Затяжное депрессивное состояние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Личностная незрелость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Внушаемость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Особенности характера и личности подростков «группы риска»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Поведенческие особенности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Демонстративное поведение с целью привлечения к себе внимания, позёрство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Подражание авторитетному лицу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Частое вовлечение в конфликты, потребность в оппозиции, противнике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Ведение записей, постов,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дневников, </a:t>
            </a:r>
            <a:r>
              <a:rPr lang="ru-RU" sz="2600" dirty="0"/>
              <a:t>видеозаписей,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в которых можно выразить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реальные состояния и чувства.</a:t>
            </a:r>
            <a:endParaRPr lang="ru-RU" sz="2600" dirty="0"/>
          </a:p>
        </p:txBody>
      </p:sp>
      <p:pic>
        <p:nvPicPr>
          <p:cNvPr id="4" name="Picture 2" descr="C:\Users\Asus Vivo\Desktop\1459380740_tumblr_m82pfzFk2t1rccqbvo1_12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00" y="3918932"/>
            <a:ext cx="3355433" cy="26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Особенности характера и личности подростков «группы риска»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Ценности и мировоззрение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Негативизм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Низкий уровень личностной ответственности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Отвержение трудовой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Курение и употребление алкогольных напитков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Использование в речи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нецензурной лексики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Побеги из дома, регулярные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пропуски уроков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70" y="3821346"/>
            <a:ext cx="3747407" cy="28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Особенности характера и личности подростков «группы риска»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Семья и социальная среда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Семьи, в которых родные ребенка страдают алкогольной или наркотической зависимостью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Семьи, в которых родные ребенка страдают психическим расстройством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Семьи, где ребенок был наблюдателем или участником острого семейного конфликта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Моральное унижение ребенка взрослыми или травля и издевательства в среде сверстников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689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Психологический портрет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Лишены родительской заботы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Познали раннее унижение, травлю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Ранняя психологическая травма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Трудность формирования жизненных ценностей и ориентиров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Неадекватная самооценка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позитивных жизненных целей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Неумение взаимодействовать с окружающими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Неустойчивость </a:t>
            </a:r>
            <a:r>
              <a:rPr lang="ru-RU" dirty="0" err="1" smtClean="0"/>
              <a:t>психо</a:t>
            </a:r>
            <a:r>
              <a:rPr lang="ru-RU" dirty="0" smtClean="0"/>
              <a:t>-эмоциональной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24347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 что необходимо обращать внимание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Поведенческие </a:t>
            </a:r>
            <a:r>
              <a:rPr lang="ru-RU" b="1" dirty="0" smtClean="0"/>
              <a:t>маркеры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Резкие изменения в поведении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Замкнутость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Проявления отклоняющегося поведения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Вспышки агрессии, ярости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Изменения стиля одежды (широкие штаны, длинный плащ, ботинки «</a:t>
            </a:r>
            <a:r>
              <a:rPr lang="ru-RU" sz="2600" dirty="0" err="1" smtClean="0"/>
              <a:t>берцы</a:t>
            </a:r>
            <a:r>
              <a:rPr lang="ru-RU" sz="2600" dirty="0" smtClean="0"/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Склонность к насилию (к людям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и животным)</a:t>
            </a:r>
            <a:endParaRPr lang="ru-RU" sz="2600" dirty="0"/>
          </a:p>
          <a:p>
            <a:endParaRPr lang="ru-RU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17" y="4317780"/>
            <a:ext cx="2774651" cy="24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На что необходимо обращать внимание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Вербальные маркеры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Идеология А. Гитлера, А. </a:t>
            </a:r>
            <a:r>
              <a:rPr lang="ru-RU" sz="2600" dirty="0" err="1" smtClean="0"/>
              <a:t>Брейвика</a:t>
            </a:r>
            <a:r>
              <a:rPr lang="ru-RU" sz="2600" dirty="0" smtClean="0"/>
              <a:t>, Б. </a:t>
            </a:r>
            <a:r>
              <a:rPr lang="ru-RU" sz="2600" dirty="0" err="1" smtClean="0"/>
              <a:t>Таррента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err="1" smtClean="0"/>
              <a:t>Колумбайнер</a:t>
            </a:r>
            <a:r>
              <a:rPr lang="ru-RU" sz="2600" dirty="0" smtClean="0"/>
              <a:t>, </a:t>
            </a:r>
            <a:r>
              <a:rPr lang="ru-RU" sz="2600" dirty="0" err="1" smtClean="0"/>
              <a:t>колумбайн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err="1" smtClean="0"/>
              <a:t>Скулшутер</a:t>
            </a:r>
            <a:r>
              <a:rPr lang="ru-RU" sz="2600" dirty="0" smtClean="0"/>
              <a:t>, </a:t>
            </a:r>
            <a:r>
              <a:rPr lang="ru-RU" sz="2600" dirty="0" err="1" smtClean="0"/>
              <a:t>скулшутинг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«</a:t>
            </a:r>
            <a:r>
              <a:rPr lang="ru-RU" sz="2600" dirty="0"/>
              <a:t>А</a:t>
            </a:r>
            <a:r>
              <a:rPr lang="ru-RU" sz="2600" dirty="0" smtClean="0"/>
              <a:t>прельские мальчики»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В разговорах оправдание убийц,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серийных маньяков, преступников</a:t>
            </a:r>
          </a:p>
        </p:txBody>
      </p:sp>
      <p:pic>
        <p:nvPicPr>
          <p:cNvPr id="1026" name="Picture 2" descr="C:\Users\Asus Vivo\Desktop\eric_harris__dylan_klebold___columbine_shooters_by_alexeyhaycock_de1uil4-pr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02" y="3544388"/>
            <a:ext cx="2798954" cy="29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6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698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 Проблема скулшутинга  и его профилактика  в образовательных организациях                                            Ледкова О. Ю.            Педагог-психолог МАОУ «СОШ №56 г. Челябинска»                            Руководитель ГМО педагогов-психологов                        образовательных организаций г. Челябинска </vt:lpstr>
      <vt:lpstr>Презентация PowerPoint</vt:lpstr>
      <vt:lpstr>Общие причины скулшутинга</vt:lpstr>
      <vt:lpstr>Особенности характера и личности подростков «группы риска»</vt:lpstr>
      <vt:lpstr>Особенности характера и личности подростков «группы риска»</vt:lpstr>
      <vt:lpstr>Особенности характера и личности подростков «группы риска»</vt:lpstr>
      <vt:lpstr>Психологический портрет</vt:lpstr>
      <vt:lpstr>На что необходимо обращать внимание</vt:lpstr>
      <vt:lpstr>На что необходимо обращать внимание</vt:lpstr>
      <vt:lpstr>Возможности профилактики</vt:lpstr>
      <vt:lpstr>Возможности профилактики</vt:lpstr>
      <vt:lpstr>Возможности профилактики</vt:lpstr>
      <vt:lpstr>Возможности профилактики</vt:lpstr>
      <vt:lpstr>Полезные ссылки</vt:lpstr>
      <vt:lpstr>Куда можно обратиться педагогам и родителям</vt:lpstr>
      <vt:lpstr>Куда можно обратиться педагогам и родителям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79</cp:revision>
  <cp:lastPrinted>2021-11-06T10:22:47Z</cp:lastPrinted>
  <dcterms:created xsi:type="dcterms:W3CDTF">2016-11-18T14:12:19Z</dcterms:created>
  <dcterms:modified xsi:type="dcterms:W3CDTF">2021-12-07T09:57:54Z</dcterms:modified>
</cp:coreProperties>
</file>