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8" r:id="rId9"/>
    <p:sldId id="264" r:id="rId10"/>
    <p:sldId id="267" r:id="rId11"/>
    <p:sldId id="265" r:id="rId12"/>
    <p:sldId id="266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340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D1A37-B11D-4997-89FC-3911C1F6D97C}" type="datetimeFigureOut">
              <a:rPr lang="ru-RU" smtClean="0"/>
              <a:pPr/>
              <a:t>26.01.2022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0DD3D-45A4-4F9A-A913-55D05578FB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D1A37-B11D-4997-89FC-3911C1F6D97C}" type="datetimeFigureOut">
              <a:rPr lang="ru-RU" smtClean="0"/>
              <a:pPr/>
              <a:t>26.01.2022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0DD3D-45A4-4F9A-A913-55D05578FB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D1A37-B11D-4997-89FC-3911C1F6D97C}" type="datetimeFigureOut">
              <a:rPr lang="ru-RU" smtClean="0"/>
              <a:pPr/>
              <a:t>26.01.2022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0DD3D-45A4-4F9A-A913-55D05578FB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D1A37-B11D-4997-89FC-3911C1F6D97C}" type="datetimeFigureOut">
              <a:rPr lang="ru-RU" smtClean="0"/>
              <a:pPr/>
              <a:t>26.01.2022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0DD3D-45A4-4F9A-A913-55D05578FB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D1A37-B11D-4997-89FC-3911C1F6D97C}" type="datetimeFigureOut">
              <a:rPr lang="ru-RU" smtClean="0"/>
              <a:pPr/>
              <a:t>26.01.2022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0DD3D-45A4-4F9A-A913-55D05578FB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D1A37-B11D-4997-89FC-3911C1F6D97C}" type="datetimeFigureOut">
              <a:rPr lang="ru-RU" smtClean="0"/>
              <a:pPr/>
              <a:t>26.01.2022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0DD3D-45A4-4F9A-A913-55D05578FB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D1A37-B11D-4997-89FC-3911C1F6D97C}" type="datetimeFigureOut">
              <a:rPr lang="ru-RU" smtClean="0"/>
              <a:pPr/>
              <a:t>26.01.2022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0DD3D-45A4-4F9A-A913-55D05578FB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D1A37-B11D-4997-89FC-3911C1F6D97C}" type="datetimeFigureOut">
              <a:rPr lang="ru-RU" smtClean="0"/>
              <a:pPr/>
              <a:t>26.01.2022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0DD3D-45A4-4F9A-A913-55D05578FB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D1A37-B11D-4997-89FC-3911C1F6D97C}" type="datetimeFigureOut">
              <a:rPr lang="ru-RU" smtClean="0"/>
              <a:pPr/>
              <a:t>26.01.2022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0DD3D-45A4-4F9A-A913-55D05578FB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D1A37-B11D-4997-89FC-3911C1F6D97C}" type="datetimeFigureOut">
              <a:rPr lang="ru-RU" smtClean="0"/>
              <a:pPr/>
              <a:t>26.01.2022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0DD3D-45A4-4F9A-A913-55D05578FB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D1A37-B11D-4997-89FC-3911C1F6D97C}" type="datetimeFigureOut">
              <a:rPr lang="ru-RU" smtClean="0"/>
              <a:pPr/>
              <a:t>26.01.2022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0DD3D-45A4-4F9A-A913-55D05578FB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3D1A37-B11D-4997-89FC-3911C1F6D97C}" type="datetimeFigureOut">
              <a:rPr lang="ru-RU" smtClean="0"/>
              <a:pPr/>
              <a:t>26.01.2022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E0DD3D-45A4-4F9A-A913-55D05578FB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5000"/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916832"/>
            <a:ext cx="7772400" cy="1800200"/>
          </a:xfrm>
        </p:spPr>
        <p:txBody>
          <a:bodyPr>
            <a:noAutofit/>
          </a:bodyPr>
          <a:lstStyle/>
          <a:p>
            <a:r>
              <a:rPr lang="ru-RU" sz="3200" b="1" dirty="0" err="1" smtClean="0"/>
              <a:t>Саморегуляция</a:t>
            </a:r>
            <a:r>
              <a:rPr lang="ru-RU" sz="3200" b="1" dirty="0" smtClean="0"/>
              <a:t> психологического состояния  субъектов </a:t>
            </a:r>
            <a:r>
              <a:rPr lang="ru-RU" sz="3200" b="1" dirty="0" smtClean="0"/>
              <a:t>образовательной среды </a:t>
            </a:r>
            <a:r>
              <a:rPr lang="ru-RU" sz="3200" b="1" dirty="0" smtClean="0"/>
              <a:t>в условиях пандемии </a:t>
            </a:r>
            <a:endParaRPr lang="ru-RU" sz="32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4509120"/>
            <a:ext cx="6400800" cy="175260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Шаяхметова Валерия </a:t>
            </a:r>
            <a:r>
              <a:rPr lang="ru-RU" sz="2400" dirty="0" err="1" smtClean="0">
                <a:solidFill>
                  <a:srgbClr val="002060"/>
                </a:solidFill>
              </a:rPr>
              <a:t>Каусаровна</a:t>
            </a:r>
            <a:endParaRPr lang="ru-RU" sz="2400" dirty="0" smtClean="0">
              <a:solidFill>
                <a:srgbClr val="002060"/>
              </a:solidFill>
            </a:endParaRPr>
          </a:p>
          <a:p>
            <a:r>
              <a:rPr lang="ru-RU" sz="2400" dirty="0" err="1" smtClean="0">
                <a:solidFill>
                  <a:srgbClr val="002060"/>
                </a:solidFill>
              </a:rPr>
              <a:t>к.псх.н</a:t>
            </a:r>
            <a:r>
              <a:rPr lang="ru-RU" sz="2400" dirty="0" smtClean="0">
                <a:solidFill>
                  <a:srgbClr val="002060"/>
                </a:solidFill>
              </a:rPr>
              <a:t>., доцент кафедры теоретической и прикладной психологии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192688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b="1" dirty="0" smtClean="0"/>
              <a:t>2. Каковы будут реальные последствия? Что будет дальше, если я заражусь?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В 80% случаев — реально ничего не случится. От 30 до 40% инфицированных даже не отдают себе отчета, что они заражены. Поэтому спросим себя вновь: «Что может случиться? Мог бы я попасть в больницу?» Да, это может произойти. Одно из последствий — по-настоящему серьезное заболевание с затруднениями дыхания. Вы должны будете поехать в больницу. </a:t>
            </a:r>
          </a:p>
          <a:p>
            <a:pPr>
              <a:buNone/>
            </a:pPr>
            <a:r>
              <a:rPr lang="ru-RU" b="1" dirty="0" smtClean="0">
                <a:solidFill>
                  <a:srgbClr val="D63408"/>
                </a:solidFill>
              </a:rPr>
              <a:t>Важно! Концентрировать свое внимание не на том, что вас ослабляет, а на том, что делает вас сильнее, устойчивее, увереннее в своих силах.</a:t>
            </a:r>
          </a:p>
          <a:p>
            <a:pPr>
              <a:buNone/>
            </a:pPr>
            <a:r>
              <a:rPr lang="ru-RU" dirty="0" smtClean="0"/>
              <a:t>И тогда вновь спросите себя:</a:t>
            </a:r>
          </a:p>
          <a:p>
            <a:pPr>
              <a:buNone/>
            </a:pPr>
            <a:r>
              <a:rPr lang="ru-RU" b="1" dirty="0" smtClean="0"/>
              <a:t>3. Если это случится, что я буду делать?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Если вы реально заразитесь, вам понадобится определенный уровень медицинской помощи. Вы будете нуждаться в госпитализации. Что вы сделаете? Как организуете это? </a:t>
            </a:r>
          </a:p>
          <a:p>
            <a:pPr>
              <a:buNone/>
            </a:pPr>
            <a:r>
              <a:rPr lang="ru-RU" dirty="0" smtClean="0"/>
              <a:t>Скажите себе:  </a:t>
            </a:r>
          </a:p>
          <a:p>
            <a:pPr>
              <a:buNone/>
            </a:pPr>
            <a:r>
              <a:rPr lang="ru-RU" b="1" dirty="0" smtClean="0"/>
              <a:t>«Я буду делать то, что я могу. Я обещаю себе сделать всё, что могу. Я не оставлю себя в одиночестве. Я буду стоять за себя. А то, что произойдёт  —  я могу только </a:t>
            </a:r>
            <a:r>
              <a:rPr lang="ru-RU" b="1" dirty="0" smtClean="0">
                <a:solidFill>
                  <a:srgbClr val="002060"/>
                </a:solidFill>
              </a:rPr>
              <a:t>принять</a:t>
            </a:r>
            <a:r>
              <a:rPr lang="ru-RU" b="1" dirty="0" smtClean="0"/>
              <a:t>…»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Важно! Помнить, что принять – значит перестать тратить силы на борьбу с тем, что уже произошло, </a:t>
            </a:r>
            <a:r>
              <a:rPr lang="ru-RU" b="1" dirty="0" smtClean="0">
                <a:solidFill>
                  <a:srgbClr val="002060"/>
                </a:solidFill>
              </a:rPr>
              <a:t>и </a:t>
            </a:r>
            <a:r>
              <a:rPr lang="ru-RU" b="1" dirty="0" smtClean="0">
                <a:solidFill>
                  <a:srgbClr val="002060"/>
                </a:solidFill>
              </a:rPr>
              <a:t>направить их на улучшение своего положения.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568972053_99998-f1d6ea438d4ef05175da0745715f097f562dfc8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69237" y="1556793"/>
            <a:ext cx="4206490" cy="295232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ru-RU" sz="2800" b="1" dirty="0" smtClean="0"/>
              <a:t>3 шаг – проверить, что вы транслируете в теме пандемии, </a:t>
            </a:r>
            <a:r>
              <a:rPr lang="ru-RU" sz="2800" b="1" dirty="0" smtClean="0"/>
              <a:t>в условиях </a:t>
            </a:r>
            <a:r>
              <a:rPr lang="ru-RU" sz="2800" b="1" dirty="0" smtClean="0"/>
              <a:t>образовательного процесса своим воспитанникам/ученикам/студентам.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402832" cy="4997152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3000" dirty="0" smtClean="0"/>
              <a:t>Важно помнить, что в трудное время педагог является </a:t>
            </a:r>
            <a:r>
              <a:rPr lang="ru-RU" sz="3000" b="1" dirty="0" smtClean="0"/>
              <a:t>фигурой с </a:t>
            </a:r>
            <a:r>
              <a:rPr lang="ru-RU" sz="3000" dirty="0" smtClean="0"/>
              <a:t>еще более </a:t>
            </a:r>
            <a:r>
              <a:rPr lang="ru-RU" sz="3000" b="1" dirty="0" smtClean="0"/>
              <a:t>повышенной социальной ответственностью</a:t>
            </a:r>
            <a:r>
              <a:rPr lang="ru-RU" sz="3000" dirty="0" smtClean="0"/>
              <a:t>, чем обычно. </a:t>
            </a:r>
            <a:endParaRPr lang="ru-RU" sz="3000" dirty="0" smtClean="0"/>
          </a:p>
          <a:p>
            <a:pPr>
              <a:buNone/>
            </a:pPr>
            <a:endParaRPr lang="ru-RU" sz="3000" dirty="0" smtClean="0"/>
          </a:p>
          <a:p>
            <a:pPr>
              <a:buNone/>
            </a:pPr>
            <a:r>
              <a:rPr lang="ru-RU" sz="3000" dirty="0" smtClean="0"/>
              <a:t>В сущности, пандемия – чрезвычайная ситуация в мире и учителя, педагоги, преподаватели, психологи относятся в этой ситуации к сильным, опорным единицам общества. </a:t>
            </a:r>
          </a:p>
          <a:p>
            <a:pPr>
              <a:buNone/>
            </a:pPr>
            <a:r>
              <a:rPr lang="ru-RU" sz="3000" dirty="0" smtClean="0"/>
              <a:t>Прежде всего, разумеется, для учащихся.</a:t>
            </a:r>
          </a:p>
          <a:p>
            <a:pPr>
              <a:buNone/>
            </a:pPr>
            <a:endParaRPr lang="ru-RU" sz="17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5292080" y="51571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Важно, чтобы педагоги транслировали адекватное отношение к происходящему, а в общении с ними </a:t>
            </a:r>
            <a:r>
              <a:rPr lang="ru-RU" b="1" dirty="0" smtClean="0"/>
              <a:t>учащиеся могли получать ощущение уверенности, понимание своего места во всем этом и чувство поддержки.</a:t>
            </a:r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r>
              <a:rPr lang="ru-RU" dirty="0" smtClean="0"/>
              <a:t>Все это требует от педагога зрелой профессиональной и личностной позиции, которую он осознанно занимает, не имитируя ее.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/>
          <a:lstStyle/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Благодарю за внимание!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/>
              <a:t>Общие тенденции восприятия перемен, вызванных пандемией и адаптации к ним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733256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dirty="0" smtClean="0"/>
              <a:t>В настоящее время в России и других странах активно ведутся психологические исследования влияния пандемии </a:t>
            </a:r>
            <a:r>
              <a:rPr lang="en-US" dirty="0" smtClean="0"/>
              <a:t>COVID-19</a:t>
            </a:r>
            <a:r>
              <a:rPr lang="ru-RU" dirty="0" smtClean="0"/>
              <a:t> на психику. Данные собираются локально. Например, в России опубликованы: исследование последствий самоизоляции </a:t>
            </a:r>
            <a:r>
              <a:rPr lang="ru-RU" dirty="0" err="1" smtClean="0"/>
              <a:t>Федосенко</a:t>
            </a:r>
            <a:r>
              <a:rPr lang="ru-RU" dirty="0" smtClean="0"/>
              <a:t> Е.В.; исследование социально-психологического восприятия распространения </a:t>
            </a:r>
            <a:r>
              <a:rPr lang="ru-RU" dirty="0" err="1" smtClean="0"/>
              <a:t>коронавирусной</a:t>
            </a:r>
            <a:r>
              <a:rPr lang="ru-RU" dirty="0" smtClean="0"/>
              <a:t> инфекции А.В. и М.А. Юревич, А.А. Буга и т.д.</a:t>
            </a:r>
          </a:p>
          <a:p>
            <a:pPr>
              <a:buNone/>
            </a:pPr>
            <a:r>
              <a:rPr lang="ru-RU" dirty="0" smtClean="0"/>
              <a:t>Т.Д. Марцинковской и Д.П. Ткаченко разработан, апробирован и опубликован </a:t>
            </a:r>
            <a:r>
              <a:rPr lang="ru-RU" dirty="0" err="1" smtClean="0"/>
              <a:t>опросник</a:t>
            </a:r>
            <a:r>
              <a:rPr lang="ru-RU" dirty="0" smtClean="0"/>
              <a:t> «Переживания пандемии </a:t>
            </a:r>
            <a:r>
              <a:rPr lang="en-US" dirty="0" smtClean="0"/>
              <a:t>COVID-19</a:t>
            </a:r>
            <a:r>
              <a:rPr lang="ru-RU" dirty="0" smtClean="0"/>
              <a:t>».</a:t>
            </a:r>
          </a:p>
          <a:p>
            <a:pPr>
              <a:buNone/>
            </a:pPr>
            <a:r>
              <a:rPr lang="ru-RU" dirty="0" smtClean="0"/>
              <a:t>Медицинская статистика также предоставляет множество сведений о том, что </a:t>
            </a:r>
            <a:r>
              <a:rPr lang="ru-RU" b="1" dirty="0" smtClean="0"/>
              <a:t>у 20-40% больных </a:t>
            </a:r>
            <a:r>
              <a:rPr lang="ru-RU" b="1" dirty="0" err="1" smtClean="0"/>
              <a:t>коронавирусом</a:t>
            </a:r>
            <a:r>
              <a:rPr lang="ru-RU" b="1" dirty="0" smtClean="0"/>
              <a:t> наблюдаются психиатрические нарушения</a:t>
            </a:r>
            <a:r>
              <a:rPr lang="ru-RU" dirty="0" smtClean="0"/>
              <a:t>, вызванные кислородным голоданием головного мозга: </a:t>
            </a:r>
          </a:p>
          <a:p>
            <a:r>
              <a:rPr lang="ru-RU" b="1" dirty="0" smtClean="0"/>
              <a:t>бессонница — у 42% больных;</a:t>
            </a:r>
          </a:p>
          <a:p>
            <a:r>
              <a:rPr lang="ru-RU" b="1" dirty="0" smtClean="0"/>
              <a:t>нарушение внимания и концентрации — у 38%;</a:t>
            </a:r>
          </a:p>
          <a:p>
            <a:r>
              <a:rPr lang="ru-RU" b="1" dirty="0" smtClean="0"/>
              <a:t>тревога — у 36%;</a:t>
            </a:r>
          </a:p>
          <a:p>
            <a:r>
              <a:rPr lang="ru-RU" b="1" dirty="0" smtClean="0"/>
              <a:t>ухудшение памяти — у 34%;</a:t>
            </a:r>
          </a:p>
          <a:p>
            <a:r>
              <a:rPr lang="ru-RU" b="1" dirty="0" smtClean="0"/>
              <a:t>депрессивное состояние — у 33%;</a:t>
            </a:r>
          </a:p>
          <a:p>
            <a:r>
              <a:rPr lang="ru-RU" b="1" dirty="0" smtClean="0"/>
              <a:t>нарушение сознания — у 21%;</a:t>
            </a:r>
          </a:p>
          <a:p>
            <a:r>
              <a:rPr lang="ru-RU" b="1" dirty="0" smtClean="0"/>
              <a:t>посттравматическое стрессовое расстройство — у 4-7%.</a:t>
            </a:r>
          </a:p>
          <a:p>
            <a:pPr>
              <a:buNone/>
            </a:pPr>
            <a:r>
              <a:rPr lang="ru-RU" dirty="0" smtClean="0"/>
              <a:t> У пожилых пациентов могут обостриться эмоциональные и интеллектуальные нарушения. Также </a:t>
            </a:r>
            <a:r>
              <a:rPr lang="ru-RU" b="1" dirty="0" smtClean="0"/>
              <a:t>COVID-19 может вызвать </a:t>
            </a:r>
            <a:r>
              <a:rPr lang="ru-RU" b="1" dirty="0" err="1" smtClean="0"/>
              <a:t>психотическое</a:t>
            </a:r>
            <a:r>
              <a:rPr lang="ru-RU" b="1" dirty="0" smtClean="0"/>
              <a:t> состояние: спутанность сознания, галлюцинации и бред</a:t>
            </a:r>
            <a:r>
              <a:rPr lang="ru-RU" dirty="0" smtClean="0"/>
              <a:t>. 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Среди основных факторов психологического риска у жителей всех стран названы два основных: </a:t>
            </a:r>
          </a:p>
          <a:p>
            <a:pPr>
              <a:buNone/>
            </a:pPr>
            <a:r>
              <a:rPr lang="ru-RU" dirty="0" smtClean="0"/>
              <a:t>НЕОПРЕДЕЛЕННОСТЬ (неизвестность будущего в связи с пандемией) и </a:t>
            </a:r>
          </a:p>
          <a:p>
            <a:pPr>
              <a:buNone/>
            </a:pPr>
            <a:r>
              <a:rPr lang="ru-RU" dirty="0" smtClean="0"/>
              <a:t>ПОТЕРЯ КОНТРОЛЯ НАД СВОЕЙ ЖИЗНЬЮ.</a:t>
            </a:r>
          </a:p>
          <a:p>
            <a:pPr>
              <a:buNone/>
            </a:pPr>
            <a:r>
              <a:rPr lang="ru-RU" dirty="0" smtClean="0"/>
              <a:t>Это порождает множество </a:t>
            </a:r>
            <a:r>
              <a:rPr lang="ru-RU" dirty="0" smtClean="0"/>
              <a:t>реакций, основной из которых является тревога.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/>
              <a:t>Стадии адаптации к изменениям жизни, наступившим в связи с пандемией/утраты привычного образа жизни жизни 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/>
              <a:t>Вспомним, как с марта 2020 года проживались изменения.</a:t>
            </a:r>
          </a:p>
          <a:p>
            <a:pPr>
              <a:buNone/>
            </a:pPr>
            <a:r>
              <a:rPr lang="ru-RU" sz="1800" dirty="0" smtClean="0"/>
              <a:t>В качестве примера можно применить стадиальность принятия неизбежного Элизабет </a:t>
            </a:r>
            <a:r>
              <a:rPr lang="ru-RU" sz="1800" dirty="0" err="1" smtClean="0"/>
              <a:t>Кюблер-Росс</a:t>
            </a:r>
            <a:r>
              <a:rPr lang="ru-RU" sz="1800" dirty="0" smtClean="0"/>
              <a:t>.</a:t>
            </a:r>
          </a:p>
          <a:p>
            <a:pPr>
              <a:buNone/>
            </a:pPr>
            <a:endParaRPr lang="ru-RU" dirty="0" smtClean="0"/>
          </a:p>
        </p:txBody>
      </p:sp>
      <p:grpSp>
        <p:nvGrpSpPr>
          <p:cNvPr id="6" name="Группа 5"/>
          <p:cNvGrpSpPr/>
          <p:nvPr/>
        </p:nvGrpSpPr>
        <p:grpSpPr>
          <a:xfrm>
            <a:off x="1115616" y="2708920"/>
            <a:ext cx="6660232" cy="3153176"/>
            <a:chOff x="1115616" y="2708920"/>
            <a:chExt cx="6660232" cy="3153176"/>
          </a:xfrm>
        </p:grpSpPr>
        <p:pic>
          <p:nvPicPr>
            <p:cNvPr id="4" name="Рисунок 3" descr="_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15616" y="2708920"/>
              <a:ext cx="6660232" cy="3153176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1115616" y="2780928"/>
              <a:ext cx="72808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>
                  <a:latin typeface="Arial" pitchFamily="34" charset="0"/>
                  <a:cs typeface="Arial" pitchFamily="34" charset="0"/>
                </a:rPr>
                <a:t>Шок</a:t>
              </a:r>
              <a:endParaRPr lang="ru-RU" sz="2000" b="1" dirty="0"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5000"/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5240" cy="634082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Пандемия и образовательная среда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006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Переход на дистанционный формат обучения принес ряд проблем, имеющих психологические последствия: </a:t>
            </a:r>
          </a:p>
          <a:p>
            <a:pPr>
              <a:buNone/>
            </a:pPr>
            <a:r>
              <a:rPr lang="ru-RU" b="1" dirty="0" smtClean="0"/>
              <a:t>Самоизоляция</a:t>
            </a:r>
            <a:r>
              <a:rPr lang="ru-RU" dirty="0" smtClean="0"/>
              <a:t> и нехватка живого общения, длительное нахождение членов семей друг с другом в замкнутом пространстве и нарастание напряжение в межличностных отношениях.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b="1" dirty="0" smtClean="0"/>
              <a:t>Трудности осуществления дистанционного обучения </a:t>
            </a:r>
            <a:r>
              <a:rPr lang="ru-RU" dirty="0" smtClean="0"/>
              <a:t>(технического, материального, методического, технологического и т.д. характера). К настоящему времени ситуация изменилась, тем не менее, проблемы остались.</a:t>
            </a:r>
          </a:p>
          <a:p>
            <a:pPr>
              <a:buNone/>
            </a:pPr>
            <a:r>
              <a:rPr lang="ru-RU" b="1" dirty="0" smtClean="0"/>
              <a:t>Перегрузки из-за работы за компьютером</a:t>
            </a:r>
            <a:r>
              <a:rPr lang="ru-RU" dirty="0" smtClean="0"/>
              <a:t>, физические недомогания, вызванные длительным сидением у компьютера.</a:t>
            </a:r>
          </a:p>
          <a:p>
            <a:pPr>
              <a:buNone/>
            </a:pPr>
            <a:r>
              <a:rPr lang="ru-RU" b="1" dirty="0" smtClean="0"/>
              <a:t>Негативные и трагические известия</a:t>
            </a:r>
            <a:r>
              <a:rPr lang="ru-RU" dirty="0" smtClean="0"/>
              <a:t>, касающиеся друзей, знакомых, учащихся этого же учебного заведения и их семей.</a:t>
            </a:r>
          </a:p>
          <a:p>
            <a:pPr>
              <a:buNone/>
            </a:pPr>
            <a:r>
              <a:rPr lang="ru-RU" b="1" dirty="0" smtClean="0"/>
              <a:t>Слухи, противоречивая и недостаточная информация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b="1" dirty="0" smtClean="0"/>
              <a:t>Неопределенность и невозможность прояснить ситуацию </a:t>
            </a:r>
            <a:r>
              <a:rPr lang="ru-RU" dirty="0" smtClean="0"/>
              <a:t>на более длительную, чем ближайшее время, перспективу.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Психологические последствия пандемии для субъектов образовательной среды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474840" cy="4997152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Среди наиболее частых последствий отмечают:</a:t>
            </a:r>
          </a:p>
          <a:p>
            <a:r>
              <a:rPr lang="ru-RU" dirty="0" smtClean="0"/>
              <a:t>Стресс.</a:t>
            </a:r>
          </a:p>
          <a:p>
            <a:r>
              <a:rPr lang="ru-RU" dirty="0" smtClean="0"/>
              <a:t>Психологическую </a:t>
            </a:r>
            <a:r>
              <a:rPr lang="ru-RU" dirty="0" err="1" smtClean="0"/>
              <a:t>травматизацию</a:t>
            </a:r>
            <a:r>
              <a:rPr lang="ru-RU" dirty="0" smtClean="0"/>
              <a:t>.</a:t>
            </a:r>
          </a:p>
          <a:p>
            <a:r>
              <a:rPr lang="ru-RU" dirty="0" smtClean="0"/>
              <a:t>Посттравматическое стрессовое расстройство (ПТСР).</a:t>
            </a:r>
          </a:p>
          <a:p>
            <a:r>
              <a:rPr lang="ru-RU" dirty="0" smtClean="0"/>
              <a:t>Депрессивные состояния.</a:t>
            </a:r>
          </a:p>
          <a:p>
            <a:r>
              <a:rPr lang="ru-RU" dirty="0" smtClean="0"/>
              <a:t>Тревожные расстройства и панические состояния.</a:t>
            </a:r>
          </a:p>
          <a:p>
            <a:r>
              <a:rPr lang="ru-RU" dirty="0" err="1" smtClean="0"/>
              <a:t>Обсессивно-компульсивные</a:t>
            </a:r>
            <a:r>
              <a:rPr lang="ru-RU" dirty="0" smtClean="0"/>
              <a:t> расстройства.</a:t>
            </a:r>
            <a:endParaRPr lang="ru-RU" dirty="0"/>
          </a:p>
        </p:txBody>
      </p:sp>
      <p:pic>
        <p:nvPicPr>
          <p:cNvPr id="4" name="Рисунок 3" descr="391cebc3d7a2d84e50e21d1a9cb9dcd3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3968" y="1268760"/>
            <a:ext cx="4488160" cy="30530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Способы саморегуляции тревоги у педагогов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2800" b="1" dirty="0" smtClean="0"/>
              <a:t>1 шаг – осознать и назвать собственное состояние.</a:t>
            </a:r>
          </a:p>
          <a:p>
            <a:pPr>
              <a:buNone/>
            </a:pPr>
            <a:r>
              <a:rPr lang="ru-RU" sz="2800" dirty="0" smtClean="0"/>
              <a:t>Применим метод субъективного </a:t>
            </a:r>
            <a:r>
              <a:rPr lang="ru-RU" sz="2800" dirty="0" err="1" smtClean="0"/>
              <a:t>шкалирования</a:t>
            </a:r>
            <a:r>
              <a:rPr lang="ru-RU" sz="2800" dirty="0" smtClean="0"/>
              <a:t>.</a:t>
            </a:r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r>
              <a:rPr lang="ru-RU" sz="2800" dirty="0" smtClean="0"/>
              <a:t>При мысли о том, что вы можете заболеть </a:t>
            </a:r>
            <a:r>
              <a:rPr lang="en-US" sz="2800" dirty="0" smtClean="0"/>
              <a:t>COVID-19</a:t>
            </a:r>
            <a:r>
              <a:rPr lang="ru-RU" sz="2800" dirty="0" smtClean="0"/>
              <a:t>, если 0 это полное спокойствие, а 10 – практически ужас, паника, каков ваш балл?  Отвечая, ориентируйтесь не на мыслительный анализ, а на собственное ощущение.</a:t>
            </a:r>
          </a:p>
          <a:p>
            <a:pPr>
              <a:buNone/>
            </a:pPr>
            <a:r>
              <a:rPr lang="ru-RU" sz="2800" dirty="0" smtClean="0"/>
              <a:t>То же самое проделайте с мыслью о возможности заболевания у ваших близких. Какой теперь балл?</a:t>
            </a:r>
          </a:p>
          <a:p>
            <a:pPr>
              <a:buNone/>
            </a:pPr>
            <a:endParaRPr lang="ru-RU" dirty="0"/>
          </a:p>
        </p:txBody>
      </p:sp>
      <p:grpSp>
        <p:nvGrpSpPr>
          <p:cNvPr id="11" name="Группа 10"/>
          <p:cNvGrpSpPr/>
          <p:nvPr/>
        </p:nvGrpSpPr>
        <p:grpSpPr>
          <a:xfrm>
            <a:off x="1403648" y="2492896"/>
            <a:ext cx="6624736" cy="893713"/>
            <a:chOff x="1187624" y="3429000"/>
            <a:chExt cx="6624736" cy="893713"/>
          </a:xfrm>
        </p:grpSpPr>
        <p:grpSp>
          <p:nvGrpSpPr>
            <p:cNvPr id="10" name="Группа 9"/>
            <p:cNvGrpSpPr/>
            <p:nvPr/>
          </p:nvGrpSpPr>
          <p:grpSpPr>
            <a:xfrm>
              <a:off x="1259632" y="3429000"/>
              <a:ext cx="6264696" cy="216024"/>
              <a:chOff x="1259632" y="3429000"/>
              <a:chExt cx="6264696" cy="216024"/>
            </a:xfrm>
          </p:grpSpPr>
          <p:cxnSp>
            <p:nvCxnSpPr>
              <p:cNvPr id="5" name="Прямая соединительная линия 4"/>
              <p:cNvCxnSpPr/>
              <p:nvPr/>
            </p:nvCxnSpPr>
            <p:spPr>
              <a:xfrm>
                <a:off x="1331640" y="3501008"/>
                <a:ext cx="612068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" name="Овал 5"/>
              <p:cNvSpPr/>
              <p:nvPr/>
            </p:nvSpPr>
            <p:spPr>
              <a:xfrm>
                <a:off x="1259632" y="3429000"/>
                <a:ext cx="216024" cy="21602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" name="Овал 6"/>
              <p:cNvSpPr/>
              <p:nvPr/>
            </p:nvSpPr>
            <p:spPr>
              <a:xfrm>
                <a:off x="7308304" y="3429000"/>
                <a:ext cx="216024" cy="21602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1187624" y="3789040"/>
              <a:ext cx="3600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 smtClean="0"/>
                <a:t>0</a:t>
              </a:r>
              <a:endParaRPr lang="ru-RU" sz="2400" b="1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236296" y="3861048"/>
              <a:ext cx="57606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 smtClean="0"/>
                <a:t>10</a:t>
              </a:r>
              <a:endParaRPr lang="ru-RU" sz="2400" b="1" dirty="0"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2000"/>
            <a:lum/>
          </a:blip>
          <a:srcRect/>
          <a:stretch>
            <a:fillRect l="-28000" r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Autofit/>
          </a:bodyPr>
          <a:lstStyle/>
          <a:p>
            <a:r>
              <a:rPr lang="ru-RU" sz="2600" b="1" dirty="0" smtClean="0"/>
              <a:t>2 шаг – начать работать с тем в себе, что лишает вас </a:t>
            </a:r>
            <a:r>
              <a:rPr lang="ru-RU" sz="2400" b="1" dirty="0" smtClean="0"/>
              <a:t>устойчивости</a:t>
            </a:r>
            <a:r>
              <a:rPr lang="ru-RU" sz="2600" b="1" dirty="0" smtClean="0"/>
              <a:t>, уверенности. Встретиться со своей </a:t>
            </a:r>
            <a:r>
              <a:rPr lang="ru-RU" sz="2600" b="1" dirty="0" smtClean="0"/>
              <a:t>тревогой</a:t>
            </a:r>
            <a:endParaRPr lang="ru-RU" sz="2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1600200"/>
            <a:ext cx="7715200" cy="5141168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 smtClean="0"/>
              <a:t>Ответьте на следующие вопросы</a:t>
            </a:r>
            <a:r>
              <a:rPr lang="ru-RU" b="1" dirty="0" smtClean="0"/>
              <a:t>:</a:t>
            </a:r>
          </a:p>
          <a:p>
            <a:pPr>
              <a:buNone/>
            </a:pPr>
            <a:endParaRPr lang="ru-RU" b="1" dirty="0" smtClean="0"/>
          </a:p>
          <a:p>
            <a:pPr marL="514350" indent="-514350">
              <a:buAutoNum type="arabicPeriod"/>
            </a:pPr>
            <a:r>
              <a:rPr lang="ru-RU" dirty="0" smtClean="0"/>
              <a:t>Что для меня пандемия </a:t>
            </a:r>
            <a:r>
              <a:rPr lang="en-US" dirty="0" smtClean="0"/>
              <a:t>COVID-19</a:t>
            </a:r>
            <a:r>
              <a:rPr lang="ru-RU" dirty="0" smtClean="0"/>
              <a:t>?</a:t>
            </a:r>
          </a:p>
          <a:p>
            <a:pPr marL="514350" indent="-514350">
              <a:buNone/>
            </a:pPr>
            <a:r>
              <a:rPr lang="ru-RU" dirty="0" smtClean="0"/>
              <a:t>……….</a:t>
            </a:r>
          </a:p>
          <a:p>
            <a:pPr marL="514350" indent="-514350">
              <a:buNone/>
            </a:pPr>
            <a:r>
              <a:rPr lang="ru-RU" dirty="0" smtClean="0"/>
              <a:t>2. Как изменилась моя жизнь с ее наступлением? Что самого трудного для меня было в этих изменениях?</a:t>
            </a:r>
          </a:p>
          <a:p>
            <a:pPr marL="514350" indent="-514350">
              <a:buNone/>
            </a:pPr>
            <a:r>
              <a:rPr lang="ru-RU" dirty="0" smtClean="0"/>
              <a:t>………..</a:t>
            </a:r>
          </a:p>
          <a:p>
            <a:pPr marL="514350" indent="-514350">
              <a:buNone/>
            </a:pPr>
            <a:r>
              <a:rPr lang="ru-RU" dirty="0" smtClean="0"/>
              <a:t>3. Чего я лишилась в связи с </a:t>
            </a:r>
            <a:r>
              <a:rPr lang="en-US" dirty="0" smtClean="0"/>
              <a:t>COVID-19</a:t>
            </a:r>
            <a:r>
              <a:rPr lang="ru-RU" dirty="0" smtClean="0"/>
              <a:t>?</a:t>
            </a:r>
          </a:p>
          <a:p>
            <a:pPr marL="514350" indent="-514350">
              <a:buNone/>
            </a:pPr>
            <a:r>
              <a:rPr lang="ru-RU" dirty="0" smtClean="0"/>
              <a:t>………..</a:t>
            </a:r>
          </a:p>
          <a:p>
            <a:pPr marL="514350" indent="-514350">
              <a:buNone/>
            </a:pPr>
            <a:r>
              <a:rPr lang="ru-RU" dirty="0" smtClean="0"/>
              <a:t>4. Что пришло в мою жизнь в связи с пандемией </a:t>
            </a:r>
            <a:r>
              <a:rPr lang="en-US" dirty="0" smtClean="0"/>
              <a:t>COVID-19</a:t>
            </a:r>
            <a:r>
              <a:rPr lang="ru-RU" dirty="0" smtClean="0"/>
              <a:t>?</a:t>
            </a:r>
          </a:p>
          <a:p>
            <a:pPr marL="514350" indent="-514350">
              <a:buNone/>
            </a:pPr>
            <a:r>
              <a:rPr lang="ru-RU" dirty="0" smtClean="0"/>
              <a:t>………..</a:t>
            </a:r>
          </a:p>
          <a:p>
            <a:pPr marL="514350" indent="-514350">
              <a:buNone/>
            </a:pPr>
            <a:r>
              <a:rPr lang="ru-RU" dirty="0" smtClean="0"/>
              <a:t>5. Каким я вижу будущие 3-5 лет в связи с </a:t>
            </a:r>
            <a:r>
              <a:rPr lang="en-US" dirty="0" smtClean="0"/>
              <a:t>COVID-19</a:t>
            </a:r>
            <a:r>
              <a:rPr lang="ru-RU" dirty="0" smtClean="0"/>
              <a:t>?</a:t>
            </a:r>
          </a:p>
          <a:p>
            <a:pPr marL="514350" indent="-514350">
              <a:buNone/>
            </a:pPr>
            <a:r>
              <a:rPr lang="ru-RU" dirty="0" smtClean="0"/>
              <a:t>………..</a:t>
            </a:r>
          </a:p>
          <a:p>
            <a:pPr marL="514350" indent="-514350">
              <a:buNone/>
            </a:pPr>
            <a:r>
              <a:rPr lang="ru-RU" dirty="0" smtClean="0"/>
              <a:t>6. Мои отношения с болезнью, вызванной </a:t>
            </a:r>
            <a:r>
              <a:rPr lang="en-US" dirty="0" smtClean="0"/>
              <a:t>COVID-19</a:t>
            </a:r>
            <a:r>
              <a:rPr lang="ru-RU" dirty="0" smtClean="0"/>
              <a:t>?</a:t>
            </a:r>
          </a:p>
          <a:p>
            <a:pPr marL="514350" indent="-514350">
              <a:buNone/>
            </a:pPr>
            <a:r>
              <a:rPr lang="ru-RU" dirty="0" smtClean="0"/>
              <a:t>…………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408712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dirty="0" smtClean="0"/>
              <a:t>Альфред </a:t>
            </a:r>
            <a:r>
              <a:rPr lang="ru-RU" b="1" dirty="0" err="1" smtClean="0"/>
              <a:t>Лэнгле</a:t>
            </a:r>
            <a:r>
              <a:rPr lang="ru-RU" b="1" dirty="0" smtClean="0"/>
              <a:t>, экзистенциальный терапевт, предлагает следующий алгоритм в работе с тревогой. </a:t>
            </a:r>
          </a:p>
          <a:p>
            <a:pPr>
              <a:buNone/>
            </a:pPr>
            <a:r>
              <a:rPr lang="ru-RU" b="1" dirty="0" smtClean="0"/>
              <a:t>Постарайтесь ответить на вопрос: Чего больше всего вы боитесь в связи с пандемией?</a:t>
            </a:r>
          </a:p>
          <a:p>
            <a:pPr>
              <a:buNone/>
            </a:pPr>
            <a:r>
              <a:rPr lang="ru-RU" dirty="0" smtClean="0"/>
              <a:t>Если, к примеру, имеет место тревога, что вы можете заболеть, или у вас не будет достаточно денег, чтобы заплатить за квартиру или купить продукты, обеспечить нужды семьи, тогда, прежде всего, спросите себя:</a:t>
            </a:r>
          </a:p>
          <a:p>
            <a:pPr>
              <a:buNone/>
            </a:pPr>
            <a:r>
              <a:rPr lang="ru-RU" b="1" dirty="0" smtClean="0"/>
              <a:t>1. Насколько это реалистично? Что я могу сделать, чтобы предотвратить это?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Возможно в этот момент вы признаете: «Это больше чувство, чем реальное положение вещей». Тогда вновь спросите себя: «Что я делаю, чтобы не заболеть? Сколько дней я точно смогу прожить с текущим доходом и имеющимся количеством продуктов? К кому обращусь за помощью, если ресурса будет не хватать? Кому я расскажу о своей проблеме?». И так по поводу всего, из-за чего возникает тревога. 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637</TotalTime>
  <Words>910</Words>
  <Application>Microsoft Office PowerPoint</Application>
  <PresentationFormat>Экран (4:3)</PresentationFormat>
  <Paragraphs>92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Саморегуляция психологического состояния  субъектов образовательной среды в условиях пандемии </vt:lpstr>
      <vt:lpstr>Общие тенденции восприятия перемен, вызванных пандемией и адаптации к ним</vt:lpstr>
      <vt:lpstr>Слайд 3</vt:lpstr>
      <vt:lpstr>Стадии адаптации к изменениям жизни, наступившим в связи с пандемией/утраты привычного образа жизни жизни </vt:lpstr>
      <vt:lpstr>Пандемия и образовательная среда</vt:lpstr>
      <vt:lpstr>Психологические последствия пандемии для субъектов образовательной среды</vt:lpstr>
      <vt:lpstr>Способы саморегуляции тревоги у педагогов</vt:lpstr>
      <vt:lpstr>2 шаг – начать работать с тем в себе, что лишает вас устойчивости, уверенности. Встретиться со своей тревогой</vt:lpstr>
      <vt:lpstr>Слайд 9</vt:lpstr>
      <vt:lpstr>Слайд 10</vt:lpstr>
      <vt:lpstr>3 шаг – проверить, что вы транслируете в теме пандемии, в условиях образовательного процесса своим воспитанникам/ученикам/студентам.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Психологическое самочувствие субъектов образовательного процесса в условиях пандемии</dc:title>
  <dc:creator>Emachines</dc:creator>
  <cp:lastModifiedBy>Emachines</cp:lastModifiedBy>
  <cp:revision>43</cp:revision>
  <dcterms:created xsi:type="dcterms:W3CDTF">2022-01-22T19:21:38Z</dcterms:created>
  <dcterms:modified xsi:type="dcterms:W3CDTF">2022-01-26T06:49:00Z</dcterms:modified>
</cp:coreProperties>
</file>