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handoutMasterIdLst>
    <p:handoutMasterId r:id="rId19"/>
  </p:handoutMasterIdLst>
  <p:sldIdLst>
    <p:sldId id="288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29" r:id="rId10"/>
    <p:sldId id="330" r:id="rId11"/>
    <p:sldId id="331" r:id="rId12"/>
    <p:sldId id="332" r:id="rId13"/>
    <p:sldId id="333" r:id="rId14"/>
    <p:sldId id="309" r:id="rId15"/>
    <p:sldId id="292" r:id="rId16"/>
    <p:sldId id="291" r:id="rId17"/>
    <p:sldId id="270" r:id="rId1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41" d="100"/>
          <a:sy n="41" d="100"/>
        </p:scale>
        <p:origin x="53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F50FC-65D5-4990-BC23-A2F0DC29B6FA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F9DF0-8598-4FCC-9E87-F06A17F10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392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85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28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6606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458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6598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435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351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64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17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65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96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36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54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01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26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94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alyona.potapova@cro74.r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konkurs@cro74.r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1340768"/>
            <a:ext cx="7315224" cy="309634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 совершенствования профессиональной компетентности педагогов-психологов 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2020/2021 учебный год.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221088"/>
            <a:ext cx="6264696" cy="1872208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solidFill>
                  <a:srgbClr val="002060"/>
                </a:solidFill>
                <a:cs typeface="Aharoni" pitchFamily="2" charset="-79"/>
              </a:rPr>
              <a:t>Потапова А.А. </a:t>
            </a:r>
          </a:p>
          <a:p>
            <a:pPr algn="r"/>
            <a:r>
              <a:rPr lang="ru-RU" sz="2000" b="1" dirty="0">
                <a:solidFill>
                  <a:srgbClr val="002060"/>
                </a:solidFill>
                <a:cs typeface="Aharoni" pitchFamily="2" charset="-79"/>
              </a:rPr>
              <a:t>методист МБУ ДПО ЦРО Г. Челябинска</a:t>
            </a:r>
          </a:p>
          <a:p>
            <a:pPr algn="r"/>
            <a:endParaRPr lang="ru-RU" sz="2000" b="1" dirty="0">
              <a:solidFill>
                <a:srgbClr val="002060"/>
              </a:solidFill>
              <a:cs typeface="Aharoni" pitchFamily="2" charset="-79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cs typeface="Aharoni" pitchFamily="2" charset="-79"/>
              </a:rPr>
              <a:t>22.09.20.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73274"/>
            <a:ext cx="2868830" cy="72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569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7"/>
            <a:ext cx="7580064" cy="86409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Конкурсные материалы, подлежащие заочной оценке (отборочный этап): </a:t>
            </a:r>
            <a:br>
              <a:rPr lang="ru-RU" sz="2400" b="1" dirty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412776"/>
            <a:ext cx="7922841" cy="4628587"/>
          </a:xfrm>
        </p:spPr>
        <p:txBody>
          <a:bodyPr>
            <a:normAutofit/>
          </a:bodyPr>
          <a:lstStyle/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r>
              <a:rPr lang="ru-RU" dirty="0"/>
              <a:t>«</a:t>
            </a:r>
            <a:r>
              <a:rPr lang="ru-RU" sz="2800" dirty="0"/>
              <a:t>Характеристика профессиональной деятельности», </a:t>
            </a:r>
          </a:p>
          <a:p>
            <a:endParaRPr lang="ru-RU" sz="2800" dirty="0"/>
          </a:p>
          <a:p>
            <a:r>
              <a:rPr lang="ru-RU" sz="2800" dirty="0"/>
              <a:t>«Визитная карточка» видеоролик продолжительностью не более трёх минут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i="1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76865" y="2745736"/>
            <a:ext cx="6995535" cy="617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323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476672"/>
            <a:ext cx="7274769" cy="1453728"/>
          </a:xfrm>
        </p:spPr>
        <p:txBody>
          <a:bodyPr>
            <a:noAutofit/>
          </a:bodyPr>
          <a:lstStyle/>
          <a:p>
            <a:pPr lvl="0"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первого (отборочного) этапа на второй (основной) выбирается </a:t>
            </a:r>
            <a:r>
              <a:rPr lang="ru-RU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участников, набравших наибольшее количество баллов по общегородскому рейтингу</a:t>
            </a:r>
            <a:r>
              <a:rPr lang="ru-RU" sz="2400" b="1" dirty="0">
                <a:solidFill>
                  <a:schemeClr val="accent5"/>
                </a:solidFill>
              </a:rPr>
              <a:t>. </a:t>
            </a:r>
            <a:br>
              <a:rPr lang="ru-RU" sz="2400" b="1" dirty="0">
                <a:solidFill>
                  <a:schemeClr val="accent5"/>
                </a:solidFill>
              </a:rPr>
            </a:br>
            <a:endParaRPr lang="ru-RU" sz="2400" b="1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348880"/>
            <a:ext cx="7634809" cy="369248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400" b="1" dirty="0">
                <a:solidFill>
                  <a:srgbClr val="002060"/>
                </a:solidFill>
              </a:rPr>
              <a:t>Основной этап включает три конкурсных испытания </a:t>
            </a:r>
          </a:p>
          <a:p>
            <a:pPr marL="0" lvl="0" indent="0">
              <a:buNone/>
            </a:pPr>
            <a:r>
              <a:rPr lang="ru-RU" sz="2400" dirty="0"/>
              <a:t>– «Психолого-педагогическая практика», </a:t>
            </a:r>
          </a:p>
          <a:p>
            <a:pPr marL="0" lvl="0" indent="0">
              <a:buNone/>
            </a:pPr>
            <a:endParaRPr lang="ru-RU" sz="2400" dirty="0"/>
          </a:p>
          <a:p>
            <a:pPr marL="0" lvl="0" indent="0">
              <a:buNone/>
            </a:pPr>
            <a:r>
              <a:rPr lang="ru-RU" sz="2400" dirty="0"/>
              <a:t>-«Блиц-интервью», </a:t>
            </a:r>
          </a:p>
          <a:p>
            <a:pPr marL="0" lvl="0" indent="0">
              <a:buNone/>
            </a:pPr>
            <a:endParaRPr lang="ru-RU" sz="2400" dirty="0"/>
          </a:p>
          <a:p>
            <a:pPr marL="0" lvl="0" indent="0">
              <a:buNone/>
            </a:pPr>
            <a:r>
              <a:rPr lang="ru-RU" sz="2400" dirty="0"/>
              <a:t>«Профессиональные кейсы»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32851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этап. «Психолого-педагогическая практика»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7562801" cy="3880773"/>
          </a:xfrm>
        </p:spPr>
        <p:txBody>
          <a:bodyPr>
            <a:normAutofit/>
          </a:bodyPr>
          <a:lstStyle/>
          <a:p>
            <a:pPr lvl="0"/>
            <a:r>
              <a:rPr lang="ru-RU" sz="2000" dirty="0"/>
              <a:t>– видеозапись выступления участника, демонстрирующего апробированное участником в своей практики группового занятия в рамках коррекционно-развивающей, просветительской, профилактической программы или образовательного (социально-психологического проекта). </a:t>
            </a:r>
          </a:p>
          <a:p>
            <a:pPr lvl="0"/>
            <a:r>
              <a:rPr lang="ru-RU" sz="2000" dirty="0"/>
              <a:t>Дополнительно прилагается текстовое описание представленной психолого-педагогической практики (технологическая карта).</a:t>
            </a:r>
          </a:p>
          <a:p>
            <a:r>
              <a:rPr lang="ru-RU" sz="2000" dirty="0"/>
              <a:t>видеоролик продолжительностью не более 10 минут</a:t>
            </a:r>
          </a:p>
        </p:txBody>
      </p:sp>
    </p:spTree>
    <p:extLst>
      <p:ext uri="{BB962C8B-B14F-4D97-AF65-F5344CB8AC3E}">
        <p14:creationId xmlns:p14="http://schemas.microsoft.com/office/powerpoint/2010/main" val="3640386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346777" cy="1320800"/>
          </a:xfrm>
        </p:spPr>
        <p:txBody>
          <a:bodyPr>
            <a:noAutofit/>
          </a:bodyPr>
          <a:lstStyle/>
          <a:p>
            <a:pPr lvl="0"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этап «Блиц-интервью»  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(проводится в он-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лайн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режиме)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7490793" cy="3880773"/>
          </a:xfrm>
        </p:spPr>
        <p:txBody>
          <a:bodyPr>
            <a:normAutofit lnSpcReduction="10000"/>
          </a:bodyPr>
          <a:lstStyle/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проводится в форме экспресс-интервью по актуальным вопросам психологии образования («вопрос – ответ»), в том числе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реализуемой и представленной участником Конкурса психолого-педагогической практики.</a:t>
            </a:r>
          </a:p>
          <a:p>
            <a:pPr marL="0" indent="0">
              <a:buNone/>
            </a:pP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вопросы психологии образования формулируются Экспертной комиссией в соответствии с положениями </a:t>
            </a:r>
            <a:r>
              <a:rPr lang="ru-RU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профстандарта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спецификой деятельности педагога-психолога на разных уровнях образования.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Регламент: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минут.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0858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866" y="548680"/>
            <a:ext cx="6798734" cy="1224135"/>
          </a:xfrm>
        </p:spPr>
        <p:txBody>
          <a:bodyPr>
            <a:no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«Профессиональные кейсы». Конкурсное испытание проводится в он-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лайн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режиме.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5" y="1556792"/>
            <a:ext cx="6798736" cy="4824536"/>
          </a:xfrm>
        </p:spPr>
        <p:txBody>
          <a:bodyPr>
            <a:normAutofit/>
          </a:bodyPr>
          <a:lstStyle/>
          <a:p>
            <a:endParaRPr lang="ru-RU" dirty="0"/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профессионального кейса должно быть представлено в форме открытого мероприятия, демонстрирующего анализ, оценку проблемной психолого-педагогической ситуации, логичный, законченный вариант разрешения проблемы и принятия решения.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Регламент: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минут на выступление участника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минут для ответы на вопросы членов Жюри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16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7030A0"/>
                </a:solidFill>
              </a:rPr>
              <a:t>База данных специалистов СИО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488479"/>
              </p:ext>
            </p:extLst>
          </p:nvPr>
        </p:nvGraphicFramePr>
        <p:xfrm>
          <a:off x="179512" y="1844822"/>
          <a:ext cx="8568952" cy="3240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8328">
                  <a:extLst>
                    <a:ext uri="{9D8B030D-6E8A-4147-A177-3AD203B41FA5}">
                      <a16:colId xmlns:a16="http://schemas.microsoft.com/office/drawing/2014/main" val="2252344415"/>
                    </a:ext>
                  </a:extLst>
                </a:gridCol>
                <a:gridCol w="1507896">
                  <a:extLst>
                    <a:ext uri="{9D8B030D-6E8A-4147-A177-3AD203B41FA5}">
                      <a16:colId xmlns:a16="http://schemas.microsoft.com/office/drawing/2014/main" val="4246816649"/>
                    </a:ext>
                  </a:extLst>
                </a:gridCol>
                <a:gridCol w="626535">
                  <a:extLst>
                    <a:ext uri="{9D8B030D-6E8A-4147-A177-3AD203B41FA5}">
                      <a16:colId xmlns:a16="http://schemas.microsoft.com/office/drawing/2014/main" val="3900401853"/>
                    </a:ext>
                  </a:extLst>
                </a:gridCol>
                <a:gridCol w="1511967">
                  <a:extLst>
                    <a:ext uri="{9D8B030D-6E8A-4147-A177-3AD203B41FA5}">
                      <a16:colId xmlns:a16="http://schemas.microsoft.com/office/drawing/2014/main" val="2699691382"/>
                    </a:ext>
                  </a:extLst>
                </a:gridCol>
                <a:gridCol w="768409">
                  <a:extLst>
                    <a:ext uri="{9D8B030D-6E8A-4147-A177-3AD203B41FA5}">
                      <a16:colId xmlns:a16="http://schemas.microsoft.com/office/drawing/2014/main" val="4094404692"/>
                    </a:ext>
                  </a:extLst>
                </a:gridCol>
                <a:gridCol w="1770642">
                  <a:extLst>
                    <a:ext uri="{9D8B030D-6E8A-4147-A177-3AD203B41FA5}">
                      <a16:colId xmlns:a16="http://schemas.microsoft.com/office/drawing/2014/main" val="1723671551"/>
                    </a:ext>
                  </a:extLst>
                </a:gridCol>
                <a:gridCol w="1875175">
                  <a:extLst>
                    <a:ext uri="{9D8B030D-6E8A-4147-A177-3AD203B41FA5}">
                      <a16:colId xmlns:a16="http://schemas.microsoft.com/office/drawing/2014/main" val="1158557378"/>
                    </a:ext>
                  </a:extLst>
                </a:gridCol>
              </a:tblGrid>
              <a:tr h="2184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п\п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специалиста СИО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Контактный телефон,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 личной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 почты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Методическая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тема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4174716"/>
                  </a:ext>
                </a:extLst>
              </a:tr>
              <a:tr h="5278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8842276"/>
                  </a:ext>
                </a:extLst>
              </a:tr>
              <a:tr h="5278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745707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651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Группа 58"/>
          <p:cNvGrpSpPr>
            <a:grpSpLocks/>
          </p:cNvGrpSpPr>
          <p:nvPr/>
        </p:nvGrpSpPr>
        <p:grpSpPr bwMode="auto">
          <a:xfrm>
            <a:off x="0" y="44450"/>
            <a:ext cx="9144000" cy="6834188"/>
            <a:chOff x="1" y="44624"/>
            <a:chExt cx="9144000" cy="6834641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1344614" y="104953"/>
              <a:ext cx="7777162" cy="608053"/>
            </a:xfrm>
            <a:custGeom>
              <a:avLst/>
              <a:gdLst>
                <a:gd name="connsiteX0" fmla="*/ 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0 w 7827189"/>
                <a:gd name="connsiteY4" fmla="*/ 0 h 1012634"/>
                <a:gd name="connsiteX0" fmla="*/ 577970 w 7827189"/>
                <a:gd name="connsiteY0" fmla="*/ 0 h 1012634"/>
                <a:gd name="connsiteX1" fmla="*/ 7827189 w 7827189"/>
                <a:gd name="connsiteY1" fmla="*/ 0 h 1012634"/>
                <a:gd name="connsiteX2" fmla="*/ 7827189 w 7827189"/>
                <a:gd name="connsiteY2" fmla="*/ 1012634 h 1012634"/>
                <a:gd name="connsiteX3" fmla="*/ 0 w 7827189"/>
                <a:gd name="connsiteY3" fmla="*/ 1012634 h 1012634"/>
                <a:gd name="connsiteX4" fmla="*/ 577970 w 7827189"/>
                <a:gd name="connsiteY4" fmla="*/ 0 h 1012634"/>
                <a:gd name="connsiteX0" fmla="*/ 560717 w 7827189"/>
                <a:gd name="connsiteY0" fmla="*/ 0 h 1047140"/>
                <a:gd name="connsiteX1" fmla="*/ 7827189 w 7827189"/>
                <a:gd name="connsiteY1" fmla="*/ 34506 h 1047140"/>
                <a:gd name="connsiteX2" fmla="*/ 7827189 w 7827189"/>
                <a:gd name="connsiteY2" fmla="*/ 1047140 h 1047140"/>
                <a:gd name="connsiteX3" fmla="*/ 0 w 7827189"/>
                <a:gd name="connsiteY3" fmla="*/ 1047140 h 1047140"/>
                <a:gd name="connsiteX4" fmla="*/ 560717 w 7827189"/>
                <a:gd name="connsiteY4" fmla="*/ 0 h 104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7189" h="1047140">
                  <a:moveTo>
                    <a:pt x="560717" y="0"/>
                  </a:moveTo>
                  <a:lnTo>
                    <a:pt x="7827189" y="34506"/>
                  </a:lnTo>
                  <a:lnTo>
                    <a:pt x="7827189" y="1047140"/>
                  </a:lnTo>
                  <a:lnTo>
                    <a:pt x="0" y="1047140"/>
                  </a:lnTo>
                  <a:lnTo>
                    <a:pt x="560717" y="0"/>
                  </a:lnTo>
                  <a:close/>
                </a:path>
              </a:pathLst>
            </a:custGeom>
            <a:solidFill>
              <a:srgbClr val="0C549E"/>
            </a:solidFill>
            <a:ln>
              <a:solidFill>
                <a:srgbClr val="0C54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Times New Roman" pitchFamily="16" charset="0"/>
                <a:buNone/>
                <a:defRPr/>
              </a:pPr>
              <a:endParaRPr lang="ru-RU"/>
            </a:p>
          </p:txBody>
        </p:sp>
        <p:grpSp>
          <p:nvGrpSpPr>
            <p:cNvPr id="19473" name="Группа 57"/>
            <p:cNvGrpSpPr>
              <a:grpSpLocks/>
            </p:cNvGrpSpPr>
            <p:nvPr/>
          </p:nvGrpSpPr>
          <p:grpSpPr bwMode="auto">
            <a:xfrm>
              <a:off x="1" y="44624"/>
              <a:ext cx="9144000" cy="6834641"/>
              <a:chOff x="1" y="44624"/>
              <a:chExt cx="9144000" cy="6834641"/>
            </a:xfrm>
          </p:grpSpPr>
          <p:sp>
            <p:nvSpPr>
              <p:cNvPr id="4" name="Блок-схема: процесс 3"/>
              <p:cNvSpPr/>
              <p:nvPr/>
            </p:nvSpPr>
            <p:spPr>
              <a:xfrm>
                <a:off x="1" y="6699865"/>
                <a:ext cx="9144000" cy="179400"/>
              </a:xfrm>
              <a:prstGeom prst="flowChartProcess">
                <a:avLst/>
              </a:prstGeom>
              <a:gradFill flip="none" rotWithShape="1">
                <a:gsLst>
                  <a:gs pos="0">
                    <a:srgbClr val="0C549E">
                      <a:shade val="30000"/>
                      <a:satMod val="115000"/>
                    </a:srgbClr>
                  </a:gs>
                  <a:gs pos="50000">
                    <a:srgbClr val="0C549E">
                      <a:shade val="67500"/>
                      <a:satMod val="115000"/>
                    </a:srgbClr>
                  </a:gs>
                  <a:gs pos="100000">
                    <a:srgbClr val="0C549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 typeface="Times New Roman" pitchFamily="16" charset="0"/>
                  <a:buNone/>
                  <a:defRPr/>
                </a:pPr>
                <a:endParaRPr lang="ru-RU"/>
              </a:p>
            </p:txBody>
          </p:sp>
          <p:grpSp>
            <p:nvGrpSpPr>
              <p:cNvPr id="19475" name="Группа 29"/>
              <p:cNvGrpSpPr>
                <a:grpSpLocks/>
              </p:cNvGrpSpPr>
              <p:nvPr/>
            </p:nvGrpSpPr>
            <p:grpSpPr bwMode="auto">
              <a:xfrm>
                <a:off x="6972" y="44624"/>
                <a:ext cx="9137027" cy="670679"/>
                <a:chOff x="-17253" y="1483743"/>
                <a:chExt cx="9195759" cy="1155940"/>
              </a:xfrm>
            </p:grpSpPr>
            <p:sp>
              <p:nvSpPr>
                <p:cNvPr id="25" name="Полилиния 24"/>
                <p:cNvSpPr/>
                <p:nvPr/>
              </p:nvSpPr>
              <p:spPr>
                <a:xfrm>
                  <a:off x="1207562" y="1483743"/>
                  <a:ext cx="621506" cy="1154716"/>
                </a:xfrm>
                <a:custGeom>
                  <a:avLst/>
                  <a:gdLst>
                    <a:gd name="connsiteX0" fmla="*/ 621102 w 621102"/>
                    <a:gd name="connsiteY0" fmla="*/ 0 h 1155940"/>
                    <a:gd name="connsiteX1" fmla="*/ 0 w 621102"/>
                    <a:gd name="connsiteY1" fmla="*/ 1155940 h 1155940"/>
                    <a:gd name="connsiteX2" fmla="*/ 0 w 621102"/>
                    <a:gd name="connsiteY2" fmla="*/ 1155940 h 1155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21102" h="1155940">
                      <a:moveTo>
                        <a:pt x="621102" y="0"/>
                      </a:moveTo>
                      <a:lnTo>
                        <a:pt x="0" y="1155940"/>
                      </a:lnTo>
                      <a:lnTo>
                        <a:pt x="0" y="115594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27" name="Полилиния 26"/>
                <p:cNvSpPr/>
                <p:nvPr/>
              </p:nvSpPr>
              <p:spPr>
                <a:xfrm>
                  <a:off x="1829068" y="1491953"/>
                  <a:ext cx="7349440" cy="0"/>
                </a:xfrm>
                <a:custGeom>
                  <a:avLst/>
                  <a:gdLst>
                    <a:gd name="connsiteX0" fmla="*/ 0 w 7349706"/>
                    <a:gd name="connsiteY0" fmla="*/ 0 h 0"/>
                    <a:gd name="connsiteX1" fmla="*/ 7349706 w 7349706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349706">
                      <a:moveTo>
                        <a:pt x="0" y="0"/>
                      </a:moveTo>
                      <a:lnTo>
                        <a:pt x="7349706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  <p:sp>
              <p:nvSpPr>
                <p:cNvPr id="28" name="Полилиния 27"/>
                <p:cNvSpPr/>
                <p:nvPr/>
              </p:nvSpPr>
              <p:spPr>
                <a:xfrm>
                  <a:off x="-17878" y="2630251"/>
                  <a:ext cx="1233428" cy="0"/>
                </a:xfrm>
                <a:custGeom>
                  <a:avLst/>
                  <a:gdLst>
                    <a:gd name="connsiteX0" fmla="*/ 1233578 w 1233578"/>
                    <a:gd name="connsiteY0" fmla="*/ 0 h 0"/>
                    <a:gd name="connsiteX1" fmla="*/ 0 w 1233578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233578">
                      <a:moveTo>
                        <a:pt x="1233578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0C549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buFont typeface="Times New Roman" pitchFamily="16" charset="0"/>
                    <a:buNone/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1691680" y="142875"/>
            <a:ext cx="77539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 «Центр развития образования  города Челябинска»</a:t>
            </a:r>
          </a:p>
        </p:txBody>
      </p:sp>
      <p:pic>
        <p:nvPicPr>
          <p:cNvPr id="19460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9525"/>
            <a:ext cx="1338263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85750" y="1571625"/>
            <a:ext cx="3929063" cy="2586038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454007, Челябинск,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ул.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Пятилетки, 57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8(35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700-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700-1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62" name="TextBox 42"/>
          <p:cNvSpPr txBox="1">
            <a:spLocks noChangeArrowheads="1"/>
          </p:cNvSpPr>
          <p:nvPr/>
        </p:nvSpPr>
        <p:spPr bwMode="auto">
          <a:xfrm>
            <a:off x="5076055" y="1585913"/>
            <a:ext cx="3853631" cy="257175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454021, Челябинск,</a:t>
            </a:r>
          </a:p>
          <a:p>
            <a:pPr algn="r"/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ул. Молодогвардейцев, 56-б</a:t>
            </a:r>
            <a:endParaRPr lang="en-US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algn="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8(35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798-21-27</a:t>
            </a:r>
            <a:endParaRPr lang="ru-RU" sz="2400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63" name="TextBox 46"/>
          <p:cNvSpPr txBox="1">
            <a:spLocks noChangeArrowheads="1"/>
          </p:cNvSpPr>
          <p:nvPr/>
        </p:nvSpPr>
        <p:spPr bwMode="auto">
          <a:xfrm>
            <a:off x="411956" y="4403517"/>
            <a:ext cx="8273257" cy="156966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Потапова Алена Александровна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Lenkova357@mail.ru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  <a:hlinkClick r:id="rId3"/>
              </a:rPr>
              <a:t>alyona.potapova@cro74.ru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418055" y="1194261"/>
            <a:ext cx="817562" cy="815975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  <a:ln>
            <a:solidFill>
              <a:srgbClr val="1D427E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4" name="Прямоугольник 53"/>
          <p:cNvSpPr/>
          <p:nvPr/>
        </p:nvSpPr>
        <p:spPr>
          <a:xfrm>
            <a:off x="5044956" y="1177925"/>
            <a:ext cx="817563" cy="815975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  <a:ln>
            <a:solidFill>
              <a:srgbClr val="1D427E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946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194" y="2640369"/>
            <a:ext cx="884237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194" y="2625754"/>
            <a:ext cx="884238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Прямоугольник 56"/>
          <p:cNvSpPr/>
          <p:nvPr/>
        </p:nvSpPr>
        <p:spPr>
          <a:xfrm>
            <a:off x="468103" y="4405312"/>
            <a:ext cx="798513" cy="819150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  <a:ln>
            <a:solidFill>
              <a:srgbClr val="1D427E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71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8215313" y="6356350"/>
            <a:ext cx="469900" cy="3635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Calibri" pitchFamily="34" charset="0"/>
                <a:ea typeface="Droid Sans Fallback" charset="0"/>
                <a:cs typeface="Droid Sans Fallback" charset="0"/>
              </a:defRPr>
            </a:lvl9pPr>
          </a:lstStyle>
          <a:p>
            <a:fld id="{DA8FDA3F-127F-4372-9082-5A5832EB2B69}" type="slidenum">
              <a:rPr lang="ru-RU" smtClean="0">
                <a:solidFill>
                  <a:srgbClr val="000000"/>
                </a:solidFill>
                <a:cs typeface="DejaVu Sans Condensed" charset="0"/>
              </a:rPr>
              <a:pPr/>
              <a:t>16</a:t>
            </a:fld>
            <a:endParaRPr lang="ru-RU">
              <a:solidFill>
                <a:srgbClr val="000000"/>
              </a:solidFill>
              <a:cs typeface="DejaVu Sans Condensed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2143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323130"/>
                </a:solidFill>
                <a:effectLst/>
                <a:latin typeface="Segoe UI Web (Cyrillic)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" y="152400"/>
            <a:ext cx="2143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323130"/>
                </a:solidFill>
                <a:effectLst/>
                <a:latin typeface="Segoe UI Web (Cyrillic)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04800" y="304800"/>
            <a:ext cx="2143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323130"/>
                </a:solidFill>
                <a:effectLst/>
                <a:latin typeface="Segoe UI Web (Cyrillic)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57200" y="457200"/>
            <a:ext cx="2143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323130"/>
                </a:solidFill>
                <a:effectLst/>
                <a:latin typeface="Segoe UI Web (Cyrillic)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609600"/>
            <a:ext cx="2143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323130"/>
                </a:solidFill>
                <a:effectLst/>
                <a:latin typeface="Segoe UI Web (Cyrillic)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762000" y="762000"/>
            <a:ext cx="2143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323130"/>
                </a:solidFill>
                <a:effectLst/>
                <a:latin typeface="Segoe UI Web (Cyrillic)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914400" y="914400"/>
            <a:ext cx="2143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323130"/>
                </a:solidFill>
                <a:effectLst/>
                <a:latin typeface="Segoe UI Web (Cyrillic)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66800" y="1066800"/>
            <a:ext cx="2143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323130"/>
                </a:solidFill>
                <a:effectLst/>
                <a:latin typeface="Segoe UI Web (Cyrillic)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926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39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sz="6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</a:t>
            </a:r>
          </a:p>
          <a:p>
            <a:pPr algn="ctr">
              <a:buNone/>
            </a:pPr>
            <a:r>
              <a:rPr lang="ru-RU" sz="6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внимание!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AutoShape 2" descr="ÐÐ°ÑÑÐ¸Ð½ÐºÐ¸ Ð¿Ð¾ Ð·Ð°Ð¿ÑÐ¾ÑÑ Ð¸Ð½ÑÑÐ¸ÑÑÑ ÐºÐ¾ÑÑÐµÐºÑÐ¸Ð¾Ð½Ð½Ð¾Ð¹ Ð¿ÐµÐ´Ð°Ð³Ð¾Ð³Ð¸ÐºÐ¸ Ð»Ð¾Ð³Ð¾ÑÐ¸Ð¿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5" y="160338"/>
            <a:ext cx="2026383" cy="110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490793" cy="1320800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компетенция – способность специалиста успешно действовать на основе практического опыта, умения и знаний при решении профессиональных задач 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700808"/>
            <a:ext cx="7130753" cy="4340555"/>
          </a:xfrm>
        </p:spPr>
        <p:txBody>
          <a:bodyPr>
            <a:normAutofit fontScale="70000" lnSpcReduction="20000"/>
          </a:bodyPr>
          <a:lstStyle/>
          <a:p>
            <a:endParaRPr lang="ru-RU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компетентность </a:t>
            </a: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базовые профессиональные компетенции специалиста в определенной профессиональной области (педагог-психолог). </a:t>
            </a:r>
          </a:p>
          <a:p>
            <a:endParaRPr lang="ru-RU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Инклюзивная компетентность» </a:t>
            </a: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интегративное личностное образование, обуславливающее способность педагогов осуществлять профессиональные функции в процессе инклюзивного образования, учитывая различные образовательные потребности обучающихся с ограниченными возможностями здоровья и обеспечивая их включение в среду образовательной организации  (основы коррекционной педагогики и специальной психологии, представления об особенностях психофизического развития детей с ОВЗ, о методиках и технологиях организации образовательного и реабилитационного процессов</a:t>
            </a:r>
          </a:p>
        </p:txBody>
      </p:sp>
    </p:spTree>
    <p:extLst>
      <p:ext uri="{BB962C8B-B14F-4D97-AF65-F5344CB8AC3E}">
        <p14:creationId xmlns:p14="http://schemas.microsoft.com/office/powerpoint/2010/main" val="1590386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 личностный ресурс педагога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7634809" cy="388077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 личностный ресурс педагога  - опыт практической педагогической деятельности и специальные знания, которыми владеет педагог, а также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метакогнитивные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способности, ценности, мотивы и субъективные качества личности, которые обеспечивают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эффективную профессиональную деятельность, саморазвитие и самореализацию профессионала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повышения педагогической квалификации работников образования должна строится с учетом их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потребностей,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также испытываемых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затруднений.</a:t>
            </a:r>
          </a:p>
        </p:txBody>
      </p:sp>
    </p:spTree>
    <p:extLst>
      <p:ext uri="{BB962C8B-B14F-4D97-AF65-F5344CB8AC3E}">
        <p14:creationId xmlns:p14="http://schemas.microsoft.com/office/powerpoint/2010/main" val="53833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7490793" cy="223224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ОСНОВНАЯ ФУНКЦИЯ ПОВЫШЕНИЯ ПРОФЕССИОНАЛЬНОЙ КОМПЕТЕНТНОСТИ формировать направленность  его личности на непрерывное профессионально-педагогическое развитие и саморазвитие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ВЗАИМОСВЯЗАННЫЕ ФУНКЦИИ ПОВЫШЕНИЯ ПРОФЕССИОНАЛЬНОЙ КОМПЕТЕНТНОСТИ ПЕДАГОГА : </a:t>
            </a:r>
          </a:p>
          <a:p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компенсаторная;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развивающая;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адаптивная.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651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7139550" cy="130386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КОМПЕТЕНТНОСТИ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490135"/>
            <a:ext cx="7148017" cy="3444997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изменения профессионального мировоззрения, 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трансформации профессиональной позиции,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 перестройки содержания образования,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 технологического переоснащения, 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смены способов его передачи,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 освоения навыков проектирования и конструирования психолого-педагогического сопровождения всех субъектов образовательных отношений</a:t>
            </a:r>
          </a:p>
          <a:p>
            <a:r>
              <a:rPr lang="ru-RU" b="1" dirty="0">
                <a:solidFill>
                  <a:srgbClr val="002060"/>
                </a:solidFill>
              </a:rPr>
              <a:t>развитие индивидуального стиля профессиональной деятельности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5910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20940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5" y="1700809"/>
            <a:ext cx="6798736" cy="42343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Индивидуальный стиль профессиональной деятельности </a:t>
            </a:r>
            <a:r>
              <a:rPr lang="ru-RU" b="1" i="1" dirty="0">
                <a:solidFill>
                  <a:srgbClr val="002060"/>
                </a:solidFill>
              </a:rPr>
              <a:t>-</a:t>
            </a:r>
            <a:r>
              <a:rPr lang="ru-RU" dirty="0">
                <a:solidFill>
                  <a:srgbClr val="002060"/>
                </a:solidFill>
              </a:rPr>
              <a:t> обусловленная природными особенностями человека относительно устойчивая система способов и тактик деятельности, которая складывается у человека, стремящегося к наилучшему осуществлению данной деятельности. </a:t>
            </a:r>
          </a:p>
          <a:p>
            <a:pPr marL="0" lv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Индивидуальный стиль профессиональной деятельности </a:t>
            </a:r>
            <a:r>
              <a:rPr lang="ru-RU" b="1" i="1" dirty="0">
                <a:solidFill>
                  <a:srgbClr val="002060"/>
                </a:solidFill>
              </a:rPr>
              <a:t>- </a:t>
            </a:r>
            <a:r>
              <a:rPr lang="ru-RU" dirty="0">
                <a:solidFill>
                  <a:srgbClr val="002060"/>
                </a:solidFill>
              </a:rPr>
              <a:t>совокупность неповторимых устойчивых способов деятельности и общения, характеризующих индивидуальную манеру исполнения педагогической деятельности.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3466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344976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профессионального мастерства 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«Педагог-психолог»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(муниципальный этап)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852936"/>
            <a:ext cx="7920880" cy="30821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Сроки проведения </a:t>
            </a:r>
          </a:p>
          <a:p>
            <a:r>
              <a:rPr lang="ru-RU" dirty="0"/>
              <a:t>первый этап (заявительный) – </a:t>
            </a:r>
            <a:r>
              <a:rPr lang="ru-RU" b="1" dirty="0">
                <a:solidFill>
                  <a:srgbClr val="002060"/>
                </a:solidFill>
              </a:rPr>
              <a:t>с 01 октября по 12 октября 2020 г</a:t>
            </a:r>
            <a:r>
              <a:rPr lang="ru-RU" dirty="0"/>
              <a:t>;</a:t>
            </a:r>
          </a:p>
          <a:p>
            <a:r>
              <a:rPr lang="ru-RU" dirty="0"/>
              <a:t>второй этап (отборочный) </a:t>
            </a:r>
            <a:r>
              <a:rPr lang="ru-RU" b="1" dirty="0">
                <a:solidFill>
                  <a:srgbClr val="002060"/>
                </a:solidFill>
              </a:rPr>
              <a:t>– с 19 октября по 26 октября 2020 г.;</a:t>
            </a:r>
          </a:p>
          <a:p>
            <a:r>
              <a:rPr lang="ru-RU" dirty="0"/>
              <a:t>третий этап (основной) – </a:t>
            </a:r>
            <a:r>
              <a:rPr lang="ru-RU" b="1" dirty="0">
                <a:solidFill>
                  <a:srgbClr val="002060"/>
                </a:solidFill>
              </a:rPr>
              <a:t>с 27 октября по 06 ноября 2020 г.</a:t>
            </a:r>
          </a:p>
        </p:txBody>
      </p:sp>
    </p:spTree>
    <p:extLst>
      <p:ext uri="{BB962C8B-B14F-4D97-AF65-F5344CB8AC3E}">
        <p14:creationId xmlns:p14="http://schemas.microsoft.com/office/powerpoint/2010/main" val="348054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7580064" cy="4032447"/>
          </a:xfrm>
        </p:spPr>
        <p:txBody>
          <a:bodyPr>
            <a:noAutofit/>
          </a:bodyPr>
          <a:lstStyle/>
          <a:p>
            <a:pPr lvl="0" algn="ctr"/>
            <a:r>
              <a:rPr lang="ru-RU" sz="2800" dirty="0">
                <a:solidFill>
                  <a:srgbClr val="002060"/>
                </a:solidFill>
              </a:rPr>
              <a:t>Конкурсная документация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</a:rPr>
              <a:t>Пакет документации для участия в конкурсе направляется в Оргкомитет Конкурса на электронный адрес: </a:t>
            </a:r>
            <a:r>
              <a:rPr lang="en-US" sz="2800" u="sng" dirty="0" err="1">
                <a:solidFill>
                  <a:srgbClr val="002060"/>
                </a:solidFill>
                <a:hlinkClick r:id="rId2"/>
              </a:rPr>
              <a:t>konkurs</a:t>
            </a:r>
            <a:r>
              <a:rPr lang="ru-RU" sz="2800" u="sng" dirty="0">
                <a:solidFill>
                  <a:srgbClr val="002060"/>
                </a:solidFill>
                <a:hlinkClick r:id="rId2"/>
              </a:rPr>
              <a:t>@</a:t>
            </a:r>
            <a:r>
              <a:rPr lang="en-US" sz="2800" u="sng" dirty="0" err="1">
                <a:solidFill>
                  <a:srgbClr val="002060"/>
                </a:solidFill>
                <a:hlinkClick r:id="rId2"/>
              </a:rPr>
              <a:t>cro</a:t>
            </a:r>
            <a:r>
              <a:rPr lang="ru-RU" sz="2800" u="sng" dirty="0">
                <a:solidFill>
                  <a:srgbClr val="002060"/>
                </a:solidFill>
                <a:hlinkClick r:id="rId2"/>
              </a:rPr>
              <a:t>74.</a:t>
            </a:r>
            <a:r>
              <a:rPr lang="en-US" sz="2800" u="sng" dirty="0" err="1">
                <a:solidFill>
                  <a:srgbClr val="002060"/>
                </a:solidFill>
                <a:hlinkClick r:id="rId2"/>
              </a:rPr>
              <a:t>ru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>с темой «Педагог-психолог- 2020, ФИО участника, № ОО» </a:t>
            </a:r>
            <a:r>
              <a:rPr lang="ru-RU" sz="2800" b="1" dirty="0">
                <a:solidFill>
                  <a:srgbClr val="002060"/>
                </a:solidFill>
              </a:rPr>
              <a:t>до12 октября 2020 года. </a:t>
            </a:r>
            <a:br>
              <a:rPr lang="ru-RU" sz="2800" b="1" dirty="0">
                <a:solidFill>
                  <a:srgbClr val="002060"/>
                </a:solidFill>
              </a:rPr>
            </a:br>
            <a:br>
              <a:rPr lang="ru-RU" sz="2800" b="1" dirty="0">
                <a:solidFill>
                  <a:srgbClr val="002060"/>
                </a:solidFill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5517232"/>
            <a:ext cx="7922841" cy="5241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76865" y="2745736"/>
            <a:ext cx="6995535" cy="617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294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7"/>
            <a:ext cx="7580064" cy="864095"/>
          </a:xfrm>
        </p:spPr>
        <p:txBody>
          <a:bodyPr>
            <a:noAutofit/>
          </a:bodyPr>
          <a:lstStyle/>
          <a:p>
            <a:pPr lvl="0" algn="ctr"/>
            <a:r>
              <a:rPr lang="ru-RU" sz="2400" b="1" dirty="0">
                <a:solidFill>
                  <a:srgbClr val="002060"/>
                </a:solidFill>
              </a:rPr>
              <a:t>Пакет конкурсной документации включает:</a:t>
            </a:r>
            <a:br>
              <a:rPr lang="ru-RU" sz="2400" b="1" dirty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412776"/>
            <a:ext cx="7922841" cy="4628587"/>
          </a:xfrm>
        </p:spPr>
        <p:txBody>
          <a:bodyPr>
            <a:normAutofit/>
          </a:bodyPr>
          <a:lstStyle/>
          <a:p>
            <a:r>
              <a:rPr lang="ru-RU" dirty="0"/>
              <a:t>– представление по форме, заверенное руководителем образовательной организации;</a:t>
            </a:r>
          </a:p>
          <a:p>
            <a:r>
              <a:rPr lang="ru-RU" dirty="0"/>
              <a:t>– личное заявление конкурсанта на участие в Конкурсе;</a:t>
            </a:r>
          </a:p>
          <a:p>
            <a:r>
              <a:rPr lang="ru-RU" dirty="0"/>
              <a:t>– согласие на обработку персональных данных;</a:t>
            </a:r>
          </a:p>
          <a:p>
            <a:r>
              <a:rPr lang="ru-RU" dirty="0"/>
              <a:t>– анкета участника Конкурса;</a:t>
            </a:r>
          </a:p>
          <a:p>
            <a:r>
              <a:rPr lang="ru-RU" dirty="0"/>
              <a:t>– цветная портретная фотография (в электронном виде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76865" y="2745736"/>
            <a:ext cx="6995535" cy="617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19102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985</TotalTime>
  <Words>826</Words>
  <Application>Microsoft Office PowerPoint</Application>
  <PresentationFormat>Экран (4:3)</PresentationFormat>
  <Paragraphs>127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Aharoni</vt:lpstr>
      <vt:lpstr>Arial</vt:lpstr>
      <vt:lpstr>Calibri</vt:lpstr>
      <vt:lpstr>DejaVu Sans Condensed</vt:lpstr>
      <vt:lpstr>Droid Sans Fallback</vt:lpstr>
      <vt:lpstr>Segoe UI Web (Cyrillic)</vt:lpstr>
      <vt:lpstr>Times New Roman</vt:lpstr>
      <vt:lpstr>Trebuchet MS</vt:lpstr>
      <vt:lpstr>Wingdings 3</vt:lpstr>
      <vt:lpstr>Аспект</vt:lpstr>
      <vt:lpstr>Целевые ориентиры совершенствования профессиональной компетентности педагогов-психологов  на 2020/2021 учебный год. </vt:lpstr>
      <vt:lpstr>Профессиональная компетенция – способность специалиста успешно действовать на основе практического опыта, умения и знаний при решении профессиональных задач  </vt:lpstr>
      <vt:lpstr>Профессионально личностный ресурс педагога</vt:lpstr>
      <vt:lpstr>ОСНОВНАЯ ФУНКЦИЯ ПОВЫШЕНИЯ ПРОФЕССИОНАЛЬНОЙ КОМПЕТЕНТНОСТИ формировать направленность  его личности на непрерывное профессионально-педагогическое развитие и саморазвитие</vt:lpstr>
      <vt:lpstr>СОВЕРШЕНСТВОВАНИЕ ПРОФЕССИОНАЛЬНОЙ КОМПЕТЕНТНОСТИ</vt:lpstr>
      <vt:lpstr>Презентация PowerPoint</vt:lpstr>
      <vt:lpstr>Конкурс профессионального мастерства  «Педагог-психолог» (муниципальный этап)</vt:lpstr>
      <vt:lpstr>Конкурсная документация   Пакет документации для участия в конкурсе направляется в Оргкомитет Конкурса на электронный адрес: konkurs@cro74.ru  с темой «Педагог-психолог- 2020, ФИО участника, № ОО» до12 октября 2020 года.   </vt:lpstr>
      <vt:lpstr>Пакет конкурсной документации включает: </vt:lpstr>
      <vt:lpstr>Конкурсные материалы, подлежащие заочной оценке (отборочный этап):  </vt:lpstr>
      <vt:lpstr>По итогам первого (отборочного) этапа на второй (основной) выбирается 7 участников, набравших наибольшее количество баллов по общегородскому рейтингу.  </vt:lpstr>
      <vt:lpstr>Основной этап. «Психолого-педагогическая практика»</vt:lpstr>
      <vt:lpstr>Основной этап «Блиц-интервью»    (проводится в он-лайн режиме) </vt:lpstr>
      <vt:lpstr>«Профессиональные кейсы». Конкурсное испытание проводится в он-лайн режиме. </vt:lpstr>
      <vt:lpstr>База данных специалистов СИО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Целевые ориентиры деятельности ГМО педагогов-психологов образования г. Челябинска 2019-2020 уч. г.: повышение профессионального уровня и реализации творческого потенциала педагогов-психологов образования (Конкурс психолого-педагогических программ   в образовательной среде)</dc:title>
  <dc:creator>User</dc:creator>
  <cp:lastModifiedBy>User</cp:lastModifiedBy>
  <cp:revision>68</cp:revision>
  <cp:lastPrinted>2020-09-21T09:19:52Z</cp:lastPrinted>
  <dcterms:created xsi:type="dcterms:W3CDTF">2019-09-10T17:18:29Z</dcterms:created>
  <dcterms:modified xsi:type="dcterms:W3CDTF">2020-09-23T08:05:01Z</dcterms:modified>
</cp:coreProperties>
</file>