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handoutMasterIdLst>
    <p:handoutMasterId r:id="rId21"/>
  </p:handoutMasterIdLst>
  <p:sldIdLst>
    <p:sldId id="287" r:id="rId2"/>
    <p:sldId id="289" r:id="rId3"/>
    <p:sldId id="290" r:id="rId4"/>
    <p:sldId id="313" r:id="rId5"/>
    <p:sldId id="322" r:id="rId6"/>
    <p:sldId id="323" r:id="rId7"/>
    <p:sldId id="321" r:id="rId8"/>
    <p:sldId id="314" r:id="rId9"/>
    <p:sldId id="315" r:id="rId10"/>
    <p:sldId id="316" r:id="rId11"/>
    <p:sldId id="317" r:id="rId12"/>
    <p:sldId id="320" r:id="rId13"/>
    <p:sldId id="324" r:id="rId14"/>
    <p:sldId id="318" r:id="rId15"/>
    <p:sldId id="319" r:id="rId16"/>
    <p:sldId id="325" r:id="rId17"/>
    <p:sldId id="327" r:id="rId18"/>
    <p:sldId id="328" r:id="rId19"/>
    <p:sldId id="326" r:id="rId2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41" d="100"/>
          <a:sy n="41" d="100"/>
        </p:scale>
        <p:origin x="534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F50FC-65D5-4990-BC23-A2F0DC29B6FA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F9DF0-8598-4FCC-9E87-F06A17F104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392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854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285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6606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458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6598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435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351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64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17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652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3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960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363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543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01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26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947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  <p:sldLayoutId id="2147484010" r:id="rId14"/>
    <p:sldLayoutId id="2147484011" r:id="rId15"/>
    <p:sldLayoutId id="21474840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cdik74.edusite.ru/DswMedia/mp-dg-1255_07-raz-yasneniya-po-provedeniyu-spt-20-21.pdf" TargetMode="External"/><Relationship Id="rId2" Type="http://schemas.openxmlformats.org/officeDocument/2006/relationships/hyperlink" Target="https://ocdik74.edusite.ru/DswMedia/0001202005270008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cdik74.edusite.ru/DswMedia/prikaz1820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276872"/>
            <a:ext cx="7702624" cy="3384376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>
                <a:effectLst/>
              </a:rPr>
            </a:br>
            <a:br>
              <a:rPr lang="ru-RU" dirty="0">
                <a:effectLst/>
              </a:rPr>
            </a:br>
            <a:br>
              <a:rPr lang="ru-RU" sz="3600" b="1" dirty="0">
                <a:solidFill>
                  <a:srgbClr val="002060"/>
                </a:solidFill>
                <a:effectLst/>
              </a:rPr>
            </a:br>
            <a:r>
              <a:rPr lang="ru-RU" sz="3600" b="1" dirty="0">
                <a:solidFill>
                  <a:srgbClr val="002060"/>
                </a:solidFill>
              </a:rPr>
              <a:t>Единый городской </a:t>
            </a:r>
            <a:br>
              <a:rPr lang="ru-RU" sz="3600" b="1" dirty="0">
                <a:solidFill>
                  <a:srgbClr val="002060"/>
                </a:solidFill>
              </a:rPr>
            </a:br>
            <a:r>
              <a:rPr lang="ru-RU" sz="3600" b="1" dirty="0">
                <a:solidFill>
                  <a:srgbClr val="002060"/>
                </a:solidFill>
              </a:rPr>
              <a:t>методический день</a:t>
            </a:r>
            <a:br>
              <a:rPr lang="ru-RU" sz="3600" b="1" dirty="0">
                <a:solidFill>
                  <a:srgbClr val="002060"/>
                </a:solidFill>
              </a:rPr>
            </a:br>
            <a:br>
              <a:rPr lang="ru-RU" sz="3600" b="1" dirty="0">
                <a:solidFill>
                  <a:srgbClr val="002060"/>
                </a:solidFill>
              </a:rPr>
            </a:br>
            <a:r>
              <a:rPr lang="ru-RU" sz="3600" b="1" dirty="0">
                <a:solidFill>
                  <a:srgbClr val="002060"/>
                </a:solidFill>
              </a:rPr>
              <a:t>педагогов-психологов образовательных организаций города Челябинска</a:t>
            </a:r>
            <a:br>
              <a:rPr lang="ru-RU" sz="3600" b="1" dirty="0">
                <a:solidFill>
                  <a:srgbClr val="002060"/>
                </a:solidFill>
                <a:effectLst/>
              </a:rPr>
            </a:br>
            <a:br>
              <a:rPr lang="ru-RU" sz="3600" b="1" dirty="0">
                <a:solidFill>
                  <a:srgbClr val="002060"/>
                </a:solidFill>
                <a:effectLst/>
              </a:rPr>
            </a:br>
            <a:endParaRPr lang="ru-RU" sz="3600" b="1" dirty="0">
              <a:solidFill>
                <a:srgbClr val="002060"/>
              </a:solidFill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4941168"/>
            <a:ext cx="7643866" cy="1273914"/>
          </a:xfrm>
        </p:spPr>
        <p:txBody>
          <a:bodyPr>
            <a:normAutofit fontScale="25000" lnSpcReduction="20000"/>
          </a:bodyPr>
          <a:lstStyle/>
          <a:p>
            <a:pPr algn="r"/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cs typeface="Aharoni" pitchFamily="2" charset="-79"/>
            </a:endParaRPr>
          </a:p>
          <a:p>
            <a:pPr algn="r"/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cs typeface="Aharoni" pitchFamily="2" charset="-79"/>
            </a:endParaRPr>
          </a:p>
          <a:p>
            <a:pPr algn="ctr"/>
            <a:endParaRPr lang="ru-RU" b="1" dirty="0">
              <a:solidFill>
                <a:srgbClr val="002060"/>
              </a:solidFill>
              <a:cs typeface="Aharoni" pitchFamily="2" charset="-79"/>
            </a:endParaRPr>
          </a:p>
          <a:p>
            <a:pPr algn="ctr"/>
            <a:endParaRPr lang="ru-RU" b="1" dirty="0">
              <a:solidFill>
                <a:srgbClr val="002060"/>
              </a:solidFill>
              <a:cs typeface="Aharoni" pitchFamily="2" charset="-79"/>
            </a:endParaRPr>
          </a:p>
          <a:p>
            <a:pPr algn="ctr"/>
            <a:r>
              <a:rPr lang="ru-RU" sz="8000" b="1" dirty="0">
                <a:solidFill>
                  <a:srgbClr val="002060"/>
                </a:solidFill>
                <a:cs typeface="Aharoni" pitchFamily="2" charset="-79"/>
              </a:rPr>
              <a:t>Челябинск</a:t>
            </a:r>
          </a:p>
          <a:p>
            <a:pPr algn="ctr"/>
            <a:r>
              <a:rPr lang="ru-RU" sz="8000" b="1" dirty="0">
                <a:solidFill>
                  <a:srgbClr val="002060"/>
                </a:solidFill>
                <a:cs typeface="Aharoni" pitchFamily="2" charset="-79"/>
              </a:rPr>
              <a:t>22.09.20.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5405" y="260648"/>
            <a:ext cx="3788968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314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490793" cy="173928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Факторы защиты – обстоятельства, повышающие социально-психологическую устойчивость к воздействию факторов риска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2636912"/>
            <a:ext cx="6347714" cy="3404451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родителями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Принятие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одногруппниками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Социальная активность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Самоконтроль поведения 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Самоэффективность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442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1412776"/>
            <a:ext cx="6347714" cy="4628587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основана на представлении о непрерывности и единовременности совместного воздействия на ребенка «факторов риска» и «факторов защиты». </a:t>
            </a:r>
          </a:p>
        </p:txBody>
      </p:sp>
    </p:spTree>
    <p:extLst>
      <p:ext uri="{BB962C8B-B14F-4D97-AF65-F5344CB8AC3E}">
        <p14:creationId xmlns:p14="http://schemas.microsoft.com/office/powerpoint/2010/main" val="3329978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3711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340768"/>
            <a:ext cx="7346777" cy="4700595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СПТ проводится ежегодно, начиная с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класса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 целью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рискогенности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социально-психологических условий, в которых находится обучающийся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могут привести к вовлечению в </a:t>
            </a:r>
            <a:r>
              <a:rPr lang="ru-RU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наркопотребление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58681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346776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Принципы проведения социально-психологического тестирования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160590"/>
            <a:ext cx="7346777" cy="388077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ДОБРОВОЛЬНОСТИ 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КОНФИДЕНЦИАЛЬНОСТИ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НЕНАКАЗУЕМОСТИ 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ОКАЗАНИЕ ПОМОЩИ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5126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274769" cy="1320800"/>
          </a:xfrm>
        </p:spPr>
        <p:txBody>
          <a:bodyPr/>
          <a:lstStyle/>
          <a:p>
            <a:pPr algn="ctr"/>
            <a:r>
              <a:rPr lang="ru-RU" dirty="0"/>
              <a:t>Возрастные модификации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772816"/>
            <a:ext cx="7850834" cy="4608512"/>
          </a:xfrm>
        </p:spPr>
        <p:txBody>
          <a:bodyPr>
            <a:normAutofit lnSpcReduction="10000"/>
          </a:bodyPr>
          <a:lstStyle/>
          <a:p>
            <a:pPr marL="1371600" lvl="3" indent="0" algn="ctr">
              <a:buNone/>
            </a:pPr>
            <a:r>
              <a:rPr lang="ru-RU" sz="2400" b="1" dirty="0">
                <a:solidFill>
                  <a:srgbClr val="7030A0"/>
                </a:solidFill>
              </a:rPr>
              <a:t>7-9 классы</a:t>
            </a:r>
          </a:p>
          <a:p>
            <a:pPr marL="0" indent="0">
              <a:buNone/>
            </a:pPr>
            <a:r>
              <a:rPr lang="ru-RU" sz="2400" b="1" dirty="0">
                <a:solidFill>
                  <a:srgbClr val="002060"/>
                </a:solidFill>
              </a:rPr>
              <a:t>ВСЕГО 110 вопросов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</a:rPr>
              <a:t>Факторы риска - 6 шкал;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</a:rPr>
              <a:t>Факторы защиты - 4 шкалы.</a:t>
            </a:r>
          </a:p>
          <a:p>
            <a:pPr marL="0" indent="0" algn="ctr">
              <a:buNone/>
            </a:pPr>
            <a:endParaRPr lang="ru-RU" sz="24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2400" b="1" dirty="0">
                <a:solidFill>
                  <a:srgbClr val="7030A0"/>
                </a:solidFill>
              </a:rPr>
              <a:t>10-11 классы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</a:rPr>
              <a:t>Факторы риска - 8 шкал;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</a:rPr>
              <a:t>Факторы защиты - 5 шкал.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Прохождение повторного тестирования не предусмотрено.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/>
          </a:p>
          <a:p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457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29912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556792"/>
            <a:ext cx="7490793" cy="44845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rgbClr val="7030A0"/>
                </a:solidFill>
              </a:rPr>
              <a:t>Режим </a:t>
            </a:r>
            <a:r>
              <a:rPr lang="ru-RU" sz="2800" b="1" dirty="0">
                <a:solidFill>
                  <a:srgbClr val="7030A0"/>
                </a:solidFill>
              </a:rPr>
              <a:t>конфиденциальности: </a:t>
            </a:r>
          </a:p>
          <a:p>
            <a:pPr marL="0" indent="0">
              <a:buNone/>
            </a:pPr>
            <a:r>
              <a:rPr lang="ru-RU" sz="2800" dirty="0">
                <a:solidFill>
                  <a:srgbClr val="7030A0"/>
                </a:solidFill>
              </a:rPr>
              <a:t>Персональные результаты тестирования могут быть доступны только следующим лицам: </a:t>
            </a:r>
          </a:p>
          <a:p>
            <a:endParaRPr lang="ru-RU" sz="28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sz="2800" b="1" dirty="0">
                <a:solidFill>
                  <a:srgbClr val="7030A0"/>
                </a:solidFill>
              </a:rPr>
              <a:t>- родителю, 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7030A0"/>
                </a:solidFill>
              </a:rPr>
              <a:t>- ребенку, 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7030A0"/>
                </a:solidFill>
              </a:rPr>
              <a:t>- педагогу-психологу.</a:t>
            </a:r>
          </a:p>
        </p:txBody>
      </p:sp>
    </p:spTree>
    <p:extLst>
      <p:ext uri="{BB962C8B-B14F-4D97-AF65-F5344CB8AC3E}">
        <p14:creationId xmlns:p14="http://schemas.microsoft.com/office/powerpoint/2010/main" val="2133920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634809" cy="13208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Профилактическая работа </a:t>
            </a:r>
            <a:br>
              <a:rPr lang="ru-RU" sz="2400" b="1" dirty="0">
                <a:solidFill>
                  <a:srgbClr val="002060"/>
                </a:solidFill>
              </a:rPr>
            </a:br>
            <a:r>
              <a:rPr lang="ru-RU" sz="2400" b="1" dirty="0">
                <a:solidFill>
                  <a:srgbClr val="002060"/>
                </a:solidFill>
              </a:rPr>
              <a:t>по результатам тестирования ЕМ-СПТ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412776"/>
            <a:ext cx="7634810" cy="4628587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обучающихся 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родителей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специалистов в сфере профилактики, педагогов и психологов, администрации образовательной организации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622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332656"/>
            <a:ext cx="7202761" cy="720080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00B0F0"/>
                </a:solidFill>
              </a:rPr>
              <a:t>Организация деятельности ЦППМСП  по проведению СПТ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340768"/>
            <a:ext cx="7562801" cy="4700595"/>
          </a:xfrm>
        </p:spPr>
        <p:txBody>
          <a:bodyPr>
            <a:normAutofit/>
          </a:bodyPr>
          <a:lstStyle/>
          <a:p>
            <a:r>
              <a:rPr lang="ru-RU" dirty="0"/>
              <a:t>организовать получение единой методики социально-психологического тестирования (ЕМ-СПТ) в МБУ ДПО ЦРО согласно графику </a:t>
            </a:r>
          </a:p>
          <a:p>
            <a:endParaRPr lang="ru-RU" dirty="0"/>
          </a:p>
          <a:p>
            <a:r>
              <a:rPr lang="ru-RU" dirty="0"/>
              <a:t>в срок до 01.10.2020 организовать выдачу ЕМ-СПТ ОО района</a:t>
            </a:r>
          </a:p>
          <a:p>
            <a:r>
              <a:rPr lang="ru-RU" dirty="0"/>
              <a:t> </a:t>
            </a:r>
            <a:r>
              <a:rPr lang="ru-RU" dirty="0">
                <a:solidFill>
                  <a:srgbClr val="00B0F0"/>
                </a:solidFill>
              </a:rPr>
              <a:t>предоставить в МБУ ДПО ЦРО  график предоставления ЕМ-СПТ образовательным организациям района;</a:t>
            </a:r>
          </a:p>
          <a:p>
            <a:r>
              <a:rPr lang="ru-RU" dirty="0"/>
              <a:t>в срок до 0</a:t>
            </a:r>
            <a:r>
              <a:rPr lang="ru-RU" dirty="0">
                <a:solidFill>
                  <a:srgbClr val="00B0F0"/>
                </a:solidFill>
              </a:rPr>
              <a:t>4.11.2020</a:t>
            </a:r>
            <a:r>
              <a:rPr lang="ru-RU" dirty="0"/>
              <a:t> организовать силами районных рабочих групп Комиссии составление отчета по тестированию; </a:t>
            </a:r>
          </a:p>
          <a:p>
            <a:r>
              <a:rPr lang="ru-RU" dirty="0"/>
              <a:t>Обеспечить в срок </a:t>
            </a:r>
            <a:r>
              <a:rPr lang="ru-RU" dirty="0">
                <a:solidFill>
                  <a:srgbClr val="00B0F0"/>
                </a:solidFill>
              </a:rPr>
              <a:t>до 5.11.2020 </a:t>
            </a:r>
            <a:r>
              <a:rPr lang="ru-RU" dirty="0"/>
              <a:t>сбор информации по итогам СПТ </a:t>
            </a:r>
          </a:p>
          <a:p>
            <a:r>
              <a:rPr lang="ru-RU" dirty="0"/>
              <a:t>обеспечить в срок </a:t>
            </a:r>
            <a:r>
              <a:rPr lang="ru-RU" dirty="0">
                <a:solidFill>
                  <a:srgbClr val="00B0F0"/>
                </a:solidFill>
              </a:rPr>
              <a:t>до 10.11. 2020 </a:t>
            </a:r>
            <a:r>
              <a:rPr lang="ru-RU" dirty="0"/>
              <a:t>года предоставление в МБУ ДПО ЦРО сводного отчета по району по результатам тестирования.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7346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922841" cy="132080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00B0F0"/>
                </a:solidFill>
              </a:rPr>
              <a:t>Организация деятельности ОО по проведению СПТ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052736"/>
            <a:ext cx="7850833" cy="540060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в срок до 01.10.20 обеспечить получение ЕМ-СПТ в ЦППМСП своего района;</a:t>
            </a:r>
          </a:p>
          <a:p>
            <a:r>
              <a:rPr lang="ru-RU" dirty="0"/>
              <a:t>в срок до 01 10.20 организовать проведение информационно-разъяснительной работы с родителями (законными представителями обучающихся): </a:t>
            </a:r>
            <a:r>
              <a:rPr lang="ru-RU" b="1" dirty="0">
                <a:solidFill>
                  <a:srgbClr val="002060"/>
                </a:solidFill>
              </a:rPr>
              <a:t>протокол встречи, доклады, кол-во участников, формат проведения (интернет-</a:t>
            </a:r>
            <a:r>
              <a:rPr lang="ru-RU" b="1" dirty="0" err="1">
                <a:solidFill>
                  <a:srgbClr val="002060"/>
                </a:solidFill>
              </a:rPr>
              <a:t>платворма</a:t>
            </a:r>
            <a:r>
              <a:rPr lang="ru-RU" b="1" dirty="0">
                <a:solidFill>
                  <a:srgbClr val="002060"/>
                </a:solidFill>
              </a:rPr>
              <a:t>)</a:t>
            </a:r>
          </a:p>
          <a:p>
            <a:r>
              <a:rPr lang="ru-RU" dirty="0"/>
              <a:t> в срок до 28.09.2020 предоставить график проведения социально-психологического тестирования обучающихся в районную рабочую группу Комиссии (Приложение 2);</a:t>
            </a:r>
          </a:p>
          <a:p>
            <a:r>
              <a:rPr lang="ru-RU" dirty="0"/>
              <a:t>в срок до 31.10.2020 провести социально-психологическое тестирование обучающихся; </a:t>
            </a:r>
          </a:p>
          <a:p>
            <a:r>
              <a:rPr lang="ru-RU" dirty="0"/>
              <a:t> в срок до 05.11.2020 обеспечить предоставление информации по запросу районной рабочей группы Комиссии и </a:t>
            </a:r>
            <a:r>
              <a:rPr lang="ru-RU" dirty="0" err="1"/>
              <a:t>ОЦДиК</a:t>
            </a:r>
            <a:r>
              <a:rPr lang="ru-RU" dirty="0"/>
              <a:t>. </a:t>
            </a:r>
          </a:p>
          <a:p>
            <a:r>
              <a:rPr lang="ru-RU" dirty="0"/>
              <a:t>осуществить анализ результатов ЕМ-СПТ;</a:t>
            </a:r>
          </a:p>
          <a:p>
            <a:r>
              <a:rPr lang="ru-RU" dirty="0"/>
              <a:t>сформировать план воспитательной работы по профилактике социальных девиаций у обучающихся с учетом актуальных данных социально-психологическое тестирования;</a:t>
            </a:r>
          </a:p>
          <a:p>
            <a:r>
              <a:rPr lang="ru-RU" dirty="0"/>
              <a:t>в течение 2020/2021 учебного года организовать мероприятия по профилактике социальных девиаций у обучающихся;</a:t>
            </a:r>
          </a:p>
          <a:p>
            <a:r>
              <a:rPr lang="ru-RU" dirty="0"/>
              <a:t> включить анализ результатов реализации плана профилактики социальных девиаций в </a:t>
            </a:r>
            <a:r>
              <a:rPr lang="ru-RU" dirty="0" err="1"/>
              <a:t>самоэкспертизу</a:t>
            </a:r>
            <a:r>
              <a:rPr lang="ru-RU" dirty="0"/>
              <a:t> профилактической деятельности ОО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52807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778825" cy="51514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412776"/>
            <a:ext cx="7346777" cy="4628587"/>
          </a:xfrm>
        </p:spPr>
        <p:txBody>
          <a:bodyPr/>
          <a:lstStyle/>
          <a:p>
            <a:r>
              <a:rPr lang="ru-RU" dirty="0"/>
              <a:t>Готовый файл для регионального оператора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b="1" dirty="0">
                <a:solidFill>
                  <a:srgbClr val="002060"/>
                </a:solidFill>
              </a:rPr>
              <a:t>spt-chel.obl@mail.ru</a:t>
            </a:r>
            <a:r>
              <a:rPr lang="ru-RU" dirty="0"/>
              <a:t> (с указанием в теме письма: муниципалитет, образовательная организация, телефон ответственного специалиста за СПТ). </a:t>
            </a:r>
          </a:p>
          <a:p>
            <a:r>
              <a:rPr lang="ru-RU" dirty="0"/>
              <a:t>Информация в файле обобщённая: по образовательной организации и по классам; </a:t>
            </a:r>
          </a:p>
          <a:p>
            <a:endParaRPr lang="ru-RU" dirty="0"/>
          </a:p>
          <a:p>
            <a:r>
              <a:rPr lang="ru-RU" dirty="0"/>
              <a:t> Техническая поддержка: все возникающие вопросы направляете на электронную почту </a:t>
            </a:r>
            <a:r>
              <a:rPr lang="ru-RU" b="1" dirty="0">
                <a:solidFill>
                  <a:srgbClr val="002060"/>
                </a:solidFill>
              </a:rPr>
              <a:t>spt-chel.obl@mail.ru </a:t>
            </a:r>
            <a:r>
              <a:rPr lang="ru-RU" dirty="0"/>
              <a:t>с указанием телефона и электронного адреса.</a:t>
            </a:r>
          </a:p>
        </p:txBody>
      </p:sp>
    </p:spTree>
    <p:extLst>
      <p:ext uri="{BB962C8B-B14F-4D97-AF65-F5344CB8AC3E}">
        <p14:creationId xmlns:p14="http://schemas.microsoft.com/office/powerpoint/2010/main" val="196109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46050"/>
          </a:xfrm>
        </p:spPr>
        <p:txBody>
          <a:bodyPr>
            <a:noAutofit/>
          </a:bodyPr>
          <a:lstStyle/>
          <a:p>
            <a:pPr algn="ctr"/>
            <a:r>
              <a:rPr lang="ru-RU" sz="2000" dirty="0"/>
              <a:t>ПРОГРАММА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6964024"/>
              </p:ext>
            </p:extLst>
          </p:nvPr>
        </p:nvGraphicFramePr>
        <p:xfrm>
          <a:off x="539552" y="620687"/>
          <a:ext cx="8064897" cy="49814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84476">
                  <a:extLst>
                    <a:ext uri="{9D8B030D-6E8A-4147-A177-3AD203B41FA5}">
                      <a16:colId xmlns:a16="http://schemas.microsoft.com/office/drawing/2014/main" val="1904702214"/>
                    </a:ext>
                  </a:extLst>
                </a:gridCol>
                <a:gridCol w="3780421">
                  <a:extLst>
                    <a:ext uri="{9D8B030D-6E8A-4147-A177-3AD203B41FA5}">
                      <a16:colId xmlns:a16="http://schemas.microsoft.com/office/drawing/2014/main" val="2421415136"/>
                    </a:ext>
                  </a:extLst>
                </a:gridCol>
              </a:tblGrid>
              <a:tr h="1197812">
                <a:tc>
                  <a:txBody>
                    <a:bodyPr/>
                    <a:lstStyle/>
                    <a:p>
                      <a:pPr indent="36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Итоги профессиональной деятельности ГМО педагогов-психологов за 2019/2020 учебный год. </a:t>
                      </a:r>
                    </a:p>
                    <a:p>
                      <a:pPr indent="36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Профилактика суицидального, деструктивного поведения как один из актуальных запросов участников образовательных отношений к психологическому сообществу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9" marR="32599" marT="32599" marB="3259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Ледкова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Оксана Юрьевна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руководитель ГМО педагогов-психологов г. Челябинска, педагог-психолог МАОУ «СОШ №56 г. Челябинска»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9" marR="32599" marT="32599" marB="32599"/>
                </a:tc>
                <a:extLst>
                  <a:ext uri="{0D108BD9-81ED-4DB2-BD59-A6C34878D82A}">
                    <a16:rowId xmlns:a16="http://schemas.microsoft.com/office/drawing/2014/main" val="1275954621"/>
                  </a:ext>
                </a:extLst>
              </a:tr>
              <a:tr h="1776009">
                <a:tc>
                  <a:txBody>
                    <a:bodyPr/>
                    <a:lstStyle/>
                    <a:p>
                      <a:pPr indent="3600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онлайн ресурсов в осуществлении профессиональной деятельности педагога-психолога в образовательной организации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9" marR="32599" marT="32599" marB="3259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Орлова Дарья Владимировна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член ГМО педагогов-психологов, педагог-психолог МАОУ «ОЦ НЬЮТОН                       г. Челябинска»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9" marR="32599" marT="32599" marB="32599"/>
                </a:tc>
                <a:extLst>
                  <a:ext uri="{0D108BD9-81ED-4DB2-BD59-A6C34878D82A}">
                    <a16:rowId xmlns:a16="http://schemas.microsoft.com/office/drawing/2014/main" val="3328475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997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ПРОГРАММА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6299801"/>
              </p:ext>
            </p:extLst>
          </p:nvPr>
        </p:nvGraphicFramePr>
        <p:xfrm>
          <a:off x="611560" y="1052736"/>
          <a:ext cx="8322127" cy="54148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11781">
                  <a:extLst>
                    <a:ext uri="{9D8B030D-6E8A-4147-A177-3AD203B41FA5}">
                      <a16:colId xmlns:a16="http://schemas.microsoft.com/office/drawing/2014/main" val="3222693107"/>
                    </a:ext>
                  </a:extLst>
                </a:gridCol>
                <a:gridCol w="4310346">
                  <a:extLst>
                    <a:ext uri="{9D8B030D-6E8A-4147-A177-3AD203B41FA5}">
                      <a16:colId xmlns:a16="http://schemas.microsoft.com/office/drawing/2014/main" val="1898746747"/>
                    </a:ext>
                  </a:extLst>
                </a:gridCol>
              </a:tblGrid>
              <a:tr h="1883395">
                <a:tc>
                  <a:txBody>
                    <a:bodyPr/>
                    <a:lstStyle/>
                    <a:p>
                      <a:pPr indent="3600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проведение социально-психологического тестирования обучающихся образовательных организаций </a:t>
                      </a:r>
                    </a:p>
                    <a:p>
                      <a:pPr indent="3600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Челябинска с использованием единой методики (ЕМ-СПТ) в 2020 году.</a:t>
                      </a:r>
                      <a:endParaRPr kumimoji="0"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2599" marR="32599" marT="32599" marB="32599"/>
                </a:tc>
                <a:tc>
                  <a:txBody>
                    <a:bodyPr/>
                    <a:lstStyle/>
                    <a:p>
                      <a:pPr indent="360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Потапова Алена Александровна, 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методист, МБУ ДПО ЦРО </a:t>
                      </a:r>
                    </a:p>
                    <a:p>
                      <a:pPr indent="360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Абрамовских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Елена Александровна, 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начальник отдела интернет-технологий и технического обеспечения МБУ ДПО ЦРО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9" marR="32599" marT="32599" marB="32599"/>
                </a:tc>
                <a:extLst>
                  <a:ext uri="{0D108BD9-81ED-4DB2-BD59-A6C34878D82A}">
                    <a16:rowId xmlns:a16="http://schemas.microsoft.com/office/drawing/2014/main" val="468812512"/>
                  </a:ext>
                </a:extLst>
              </a:tr>
              <a:tr h="2797125">
                <a:tc>
                  <a:txBody>
                    <a:bodyPr/>
                    <a:lstStyle/>
                    <a:p>
                      <a:pPr indent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Целевые ориентиры совершенствования профессиональной компетентности педагогов-психологов на 2020/2021 учебный год.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9" marR="32599" marT="32599" marB="32599"/>
                </a:tc>
                <a:tc>
                  <a:txBody>
                    <a:bodyPr/>
                    <a:lstStyle/>
                    <a:p>
                      <a:pPr marL="0" marR="0" indent="36000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36000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Потапова Алена Александровна, 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методист, МБУ ДПО ЦРО </a:t>
                      </a:r>
                    </a:p>
                    <a:p>
                      <a:pPr indent="360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9" marR="32599" marT="32599" marB="32599"/>
                </a:tc>
                <a:extLst>
                  <a:ext uri="{0D108BD9-81ED-4DB2-BD59-A6C34878D82A}">
                    <a16:rowId xmlns:a16="http://schemas.microsoft.com/office/drawing/2014/main" val="3946776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293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29912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412776"/>
            <a:ext cx="7130753" cy="4628587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 проведение социально-психологического тестирования обучающихся образовательных организаций  г. Челябинска с использованием единой методики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(ЕМ-СПТ) в 2020 году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7143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202761" cy="1320800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Задачи тестирования СПТ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160590"/>
            <a:ext cx="7778825" cy="3880773"/>
          </a:xfrm>
        </p:spPr>
        <p:txBody>
          <a:bodyPr>
            <a:noAutofit/>
          </a:bodyPr>
          <a:lstStyle/>
          <a:p>
            <a:pPr marL="0" indent="450000"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у обучающихся психологических факторов риска с целью их последующей психологической  коррекции </a:t>
            </a:r>
          </a:p>
          <a:p>
            <a:pPr marL="0" indent="450000"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Организация адресной и системной работы с обучающимися образовательной организации, направленной на профилактику вовлечения в потребление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</a:t>
            </a:r>
          </a:p>
          <a:p>
            <a:pPr marL="0" indent="450000"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контингента обучающихся, направляемых на профилактические медицинские осмотры</a:t>
            </a:r>
          </a:p>
        </p:txBody>
      </p:sp>
    </p:spTree>
    <p:extLst>
      <p:ext uri="{BB962C8B-B14F-4D97-AF65-F5344CB8AC3E}">
        <p14:creationId xmlns:p14="http://schemas.microsoft.com/office/powerpoint/2010/main" val="544441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916832"/>
            <a:ext cx="7994849" cy="230425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ТЕСТИРОВАНИЯ ПО ЕДИНОЙ МЕТОДИКЕ ЯВЛЯЕТСЯ ОБЯЗАТЕЛЬНЫМ ДЛЯ ОБРАЗОВАТЕЛЬНЫХ ОРГАНИЗАЦИЙ ВСЕХ СУБЪЕКТОВ РОССИЙСКОЙ ФЕДЕРАЦИИ </a:t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2019/20 УЧЕБНОГО ГОДА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4365104"/>
            <a:ext cx="7346777" cy="1676259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Государственного антинаркотического комитета </a:t>
            </a:r>
          </a:p>
          <a:p>
            <a:pPr marL="0" indent="0" algn="r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№39 от 24 декабря 2018 г. </a:t>
            </a:r>
          </a:p>
        </p:txBody>
      </p:sp>
    </p:spTree>
    <p:extLst>
      <p:ext uri="{BB962C8B-B14F-4D97-AF65-F5344CB8AC3E}">
        <p14:creationId xmlns:p14="http://schemas.microsoft.com/office/powerpoint/2010/main" val="400356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36904" cy="5627712"/>
          </a:xfrm>
        </p:spPr>
        <p:txBody>
          <a:bodyPr>
            <a:normAutofit fontScale="90000"/>
          </a:bodyPr>
          <a:lstStyle/>
          <a:p>
            <a:pPr indent="450000">
              <a:buFont typeface="Wingdings" panose="05000000000000000000" pitchFamily="2" charset="2"/>
              <a:buChar char="q"/>
            </a:pPr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Нормативные документы ЕМ_СПТ</a:t>
            </a:r>
            <a:b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</a:br>
            <a:b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</a:br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Приказ Министерства просвещения Российской Федерации от 20.02.2020 № 59 "Об утверждении Порядка проведения социально-психологического тестирования обучающихся в общеобразовательных организациях и профессиональных образовательных организациях«</a:t>
            </a:r>
            <a:b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rgbClr val="002060"/>
                </a:solidFill>
                <a:hlinkClick r:id="rId3"/>
              </a:rPr>
              <a:t>Информационное письмо Министерства просвещения Российской Федерации от 05.08.2020 г. № ДГ-1255/07</a:t>
            </a:r>
            <a:r>
              <a:rPr lang="ru-RU" sz="2400" u="sng" dirty="0">
                <a:solidFill>
                  <a:srgbClr val="002060"/>
                </a:solidFill>
              </a:rPr>
              <a:t> </a:t>
            </a:r>
            <a:br>
              <a:rPr lang="ru-RU" sz="2400" u="sng" dirty="0">
                <a:solidFill>
                  <a:srgbClr val="002060"/>
                </a:solidFill>
              </a:rPr>
            </a:br>
            <a:br>
              <a:rPr lang="ru-RU" sz="2400" u="sng" dirty="0">
                <a:solidFill>
                  <a:srgbClr val="002060"/>
                </a:solidFill>
              </a:rPr>
            </a:br>
            <a:r>
              <a:rPr lang="ru-RU" sz="2200" b="1" u="sng" dirty="0">
                <a:solidFill>
                  <a:srgbClr val="002060"/>
                </a:solidFill>
                <a:hlinkClick r:id="rId4"/>
              </a:rPr>
              <a:t>Приказ от 27.08.2020 г. № 01/1820 Министерства образования и науки Челябинской области «О внесении изменений в приказ Министерства образования и науки Челябинской области от 23.03.2020 г. № 01/873»</a:t>
            </a:r>
            <a:br>
              <a:rPr lang="ru-RU" sz="2200" b="1" u="sng" dirty="0">
                <a:solidFill>
                  <a:srgbClr val="002060"/>
                </a:solidFill>
              </a:rPr>
            </a:br>
            <a:br>
              <a:rPr lang="ru-RU" sz="2200" b="1" u="sng" dirty="0">
                <a:solidFill>
                  <a:srgbClr val="002060"/>
                </a:solidFill>
              </a:rPr>
            </a:br>
            <a:r>
              <a:rPr lang="ru-RU" sz="2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Комитета по делам образования  от 17.09.2020 №1635-у</a:t>
            </a:r>
            <a:br>
              <a:rPr lang="ru-RU" sz="2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организации и проведении социально-психологического тестирования в образовательных организациях в 2020 году.</a:t>
            </a:r>
            <a:endParaRPr lang="ru-RU" sz="22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336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698705" cy="116321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Содержательные аспекты ЕМ-социально-психологического тестирования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844824"/>
            <a:ext cx="7202761" cy="419653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Методика является опросом мнений и не оценивает самих детей</a:t>
            </a:r>
          </a:p>
          <a:p>
            <a:r>
              <a:rPr lang="ru-RU" dirty="0"/>
              <a:t>При работе обучающиеся сами дают оценку социально-психологическим условия, в которых находятся. </a:t>
            </a:r>
          </a:p>
          <a:p>
            <a:r>
              <a:rPr lang="ru-RU" dirty="0"/>
              <a:t>Опрос, выявляющий мнения, представления, позиции обучающихся относительно их самих, обстоятельств в которых они находятся.</a:t>
            </a:r>
          </a:p>
          <a:p>
            <a:r>
              <a:rPr lang="ru-RU" dirty="0"/>
              <a:t>Методика не выявляет </a:t>
            </a:r>
            <a:r>
              <a:rPr lang="ru-RU" dirty="0" err="1"/>
              <a:t>наркопотребление</a:t>
            </a:r>
            <a:r>
              <a:rPr lang="ru-RU" dirty="0"/>
              <a:t> или наркозависимость  и не может быть использована для формулировки заключения о наркотической или иной зависимости. </a:t>
            </a:r>
          </a:p>
          <a:p>
            <a:r>
              <a:rPr lang="ru-RU" dirty="0"/>
              <a:t>Методика выявляет </a:t>
            </a:r>
            <a:r>
              <a:rPr lang="ru-RU" dirty="0">
                <a:solidFill>
                  <a:srgbClr val="002060"/>
                </a:solidFill>
              </a:rPr>
              <a:t>социально-психологические предпосылки, </a:t>
            </a:r>
            <a:r>
              <a:rPr lang="ru-RU" dirty="0"/>
              <a:t>которые в </a:t>
            </a:r>
            <a:r>
              <a:rPr lang="ru-RU" i="1" dirty="0">
                <a:solidFill>
                  <a:srgbClr val="002060"/>
                </a:solidFill>
              </a:rPr>
              <a:t>определенных обстоятельствах </a:t>
            </a:r>
            <a:r>
              <a:rPr lang="ru-RU" dirty="0"/>
              <a:t>могут спровоцировать желание попробовать наркотик</a:t>
            </a:r>
          </a:p>
        </p:txBody>
      </p:sp>
    </p:spTree>
    <p:extLst>
      <p:ext uri="{BB962C8B-B14F-4D97-AF65-F5344CB8AC3E}">
        <p14:creationId xmlns:p14="http://schemas.microsoft.com/office/powerpoint/2010/main" val="1034397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274769" cy="13208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Факторы риска - социально-психологические условия, повышающие угрозу вероятности вовлечения подростка в  зависимое поведение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132856"/>
            <a:ext cx="7490793" cy="4320480"/>
          </a:xfrm>
        </p:spPr>
        <p:txBody>
          <a:bodyPr>
            <a:normAutofit lnSpcReduction="10000"/>
          </a:bodyPr>
          <a:lstStyle/>
          <a:p>
            <a:r>
              <a:rPr lang="ru-RU" sz="2100" b="1" dirty="0">
                <a:solidFill>
                  <a:srgbClr val="002060"/>
                </a:solidFill>
              </a:rPr>
              <a:t>Качества, регулирующие взаимоотношения личности и социума</a:t>
            </a:r>
          </a:p>
          <a:p>
            <a:pPr marL="0" indent="0">
              <a:buNone/>
            </a:pPr>
            <a:r>
              <a:rPr lang="ru-RU" dirty="0"/>
              <a:t>  Потребность в одобрении </a:t>
            </a:r>
          </a:p>
          <a:p>
            <a:pPr marL="0" indent="0">
              <a:buNone/>
            </a:pPr>
            <a:r>
              <a:rPr lang="ru-RU" dirty="0"/>
              <a:t> Подверженность влиянию группы </a:t>
            </a:r>
          </a:p>
          <a:p>
            <a:pPr marL="0" indent="0">
              <a:buNone/>
            </a:pPr>
            <a:r>
              <a:rPr lang="ru-RU" dirty="0"/>
              <a:t> Принятие </a:t>
            </a:r>
            <a:r>
              <a:rPr lang="ru-RU" dirty="0" err="1"/>
              <a:t>аддиктивных</a:t>
            </a:r>
            <a:r>
              <a:rPr lang="ru-RU" dirty="0"/>
              <a:t> установок социума</a:t>
            </a:r>
          </a:p>
          <a:p>
            <a:pPr marL="0" indent="0">
              <a:buNone/>
            </a:pPr>
            <a:r>
              <a:rPr lang="ru-RU" dirty="0"/>
              <a:t>  </a:t>
            </a:r>
            <a:r>
              <a:rPr lang="ru-RU" dirty="0" err="1"/>
              <a:t>Наркопотребление</a:t>
            </a:r>
            <a:r>
              <a:rPr lang="ru-RU" dirty="0"/>
              <a:t> в социальном окружении </a:t>
            </a:r>
          </a:p>
          <a:p>
            <a:r>
              <a:rPr lang="ru-RU" b="1" dirty="0">
                <a:solidFill>
                  <a:srgbClr val="002060"/>
                </a:solidFill>
              </a:rPr>
              <a:t>Качества, влияющие на индивидуальные особенности поведения </a:t>
            </a:r>
          </a:p>
          <a:p>
            <a:pPr marL="0" indent="0">
              <a:buNone/>
            </a:pPr>
            <a:r>
              <a:rPr lang="ru-RU" dirty="0"/>
              <a:t> Склонность к риску </a:t>
            </a:r>
          </a:p>
          <a:p>
            <a:pPr marL="0" indent="0">
              <a:buNone/>
            </a:pPr>
            <a:r>
              <a:rPr lang="ru-RU" dirty="0"/>
              <a:t> Импульсивность</a:t>
            </a:r>
          </a:p>
          <a:p>
            <a:pPr marL="0" indent="0">
              <a:buNone/>
            </a:pPr>
            <a:r>
              <a:rPr lang="ru-RU" dirty="0"/>
              <a:t>  Тревожность </a:t>
            </a:r>
          </a:p>
          <a:p>
            <a:pPr marL="0" indent="0">
              <a:buNone/>
            </a:pPr>
            <a:r>
              <a:rPr lang="ru-RU" dirty="0"/>
              <a:t> Фрустрация</a:t>
            </a:r>
          </a:p>
        </p:txBody>
      </p:sp>
    </p:spTree>
    <p:extLst>
      <p:ext uri="{BB962C8B-B14F-4D97-AF65-F5344CB8AC3E}">
        <p14:creationId xmlns:p14="http://schemas.microsoft.com/office/powerpoint/2010/main" val="396600473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1383</TotalTime>
  <Words>973</Words>
  <Application>Microsoft Office PowerPoint</Application>
  <PresentationFormat>Экран (4:3)</PresentationFormat>
  <Paragraphs>113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Aharoni</vt:lpstr>
      <vt:lpstr>Arial</vt:lpstr>
      <vt:lpstr>Calibri</vt:lpstr>
      <vt:lpstr>Times New Roman</vt:lpstr>
      <vt:lpstr>Trebuchet MS</vt:lpstr>
      <vt:lpstr>Wingdings</vt:lpstr>
      <vt:lpstr>Wingdings 3</vt:lpstr>
      <vt:lpstr>Аспект</vt:lpstr>
      <vt:lpstr>   Единый городской  методический день  педагогов-психологов образовательных организаций города Челябинска  </vt:lpstr>
      <vt:lpstr>ПРОГРАММА </vt:lpstr>
      <vt:lpstr>ПРОГРАММА</vt:lpstr>
      <vt:lpstr>Презентация PowerPoint</vt:lpstr>
      <vt:lpstr>Задачи тестирования СПТ</vt:lpstr>
      <vt:lpstr>ПРОВЕДЕНИЕ ТЕСТИРОВАНИЯ ПО ЕДИНОЙ МЕТОДИКЕ ЯВЛЯЕТСЯ ОБЯЗАТЕЛЬНЫМ ДЛЯ ОБРАЗОВАТЕЛЬНЫХ ОРГАНИЗАЦИЙ ВСЕХ СУБЪЕКТОВ РОССИЙСКОЙ ФЕДЕРАЦИИ  С 2019/20 УЧЕБНОГО ГОДА</vt:lpstr>
      <vt:lpstr>Нормативные документы ЕМ_СПТ  Приказ Министерства просвещения Российской Федерации от 20.02.2020 № 59 "Об утверждении Порядка проведения социально-психологического тестирования обучающихся в общеобразовательных организациях и профессиональных образовательных организациях«  Информационное письмо Министерства просвещения Российской Федерации от 05.08.2020 г. № ДГ-1255/07   Приказ от 27.08.2020 г. № 01/1820 Министерства образования и науки Челябинской области «О внесении изменений в приказ Министерства образования и науки Челябинской области от 23.03.2020 г. № 01/873»  Приказ Комитета по делам образования  от 17.09.2020 №1635-у «Об организации и проведении социально-психологического тестирования в образовательных организациях в 2020 году.</vt:lpstr>
      <vt:lpstr>Содержательные аспекты ЕМ-социально-психологического тестирования </vt:lpstr>
      <vt:lpstr>Факторы риска - социально-психологические условия, повышающие угрозу вероятности вовлечения подростка в  зависимое поведение</vt:lpstr>
      <vt:lpstr>Факторы защиты – обстоятельства, повышающие социально-психологическую устойчивость к воздействию факторов риска</vt:lpstr>
      <vt:lpstr>Презентация PowerPoint</vt:lpstr>
      <vt:lpstr>Презентация PowerPoint</vt:lpstr>
      <vt:lpstr>Принципы проведения социально-психологического тестирования </vt:lpstr>
      <vt:lpstr>Возрастные модификации</vt:lpstr>
      <vt:lpstr>Презентация PowerPoint</vt:lpstr>
      <vt:lpstr>Профилактическая работа  по результатам тестирования ЕМ-СПТ</vt:lpstr>
      <vt:lpstr>Организация деятельности ЦППМСП  по проведению СПТ</vt:lpstr>
      <vt:lpstr>Организация деятельности ОО по проведению СПТ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Целевые ориентиры деятельности ГМО педагогов-психологов образования г. Челябинска 2019-2020 уч. г.: повышение профессионального уровня и реализации творческого потенциала педагогов-психологов образования (Конкурс психолого-педагогических программ   в образовательной среде)</dc:title>
  <dc:creator>User</dc:creator>
  <cp:lastModifiedBy>User</cp:lastModifiedBy>
  <cp:revision>70</cp:revision>
  <cp:lastPrinted>2020-09-21T09:19:52Z</cp:lastPrinted>
  <dcterms:created xsi:type="dcterms:W3CDTF">2019-09-10T17:18:29Z</dcterms:created>
  <dcterms:modified xsi:type="dcterms:W3CDTF">2020-09-23T08:02:31Z</dcterms:modified>
</cp:coreProperties>
</file>