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69" r:id="rId5"/>
    <p:sldId id="271" r:id="rId6"/>
    <p:sldId id="272" r:id="rId7"/>
    <p:sldId id="262" r:id="rId8"/>
    <p:sldId id="263" r:id="rId9"/>
    <p:sldId id="259" r:id="rId10"/>
    <p:sldId id="258" r:id="rId11"/>
    <p:sldId id="266" r:id="rId12"/>
    <p:sldId id="260" r:id="rId13"/>
    <p:sldId id="261" r:id="rId14"/>
    <p:sldId id="265" r:id="rId15"/>
    <p:sldId id="273" r:id="rId16"/>
    <p:sldId id="267" r:id="rId17"/>
    <p:sldId id="275" r:id="rId18"/>
    <p:sldId id="270" r:id="rId19"/>
    <p:sldId id="274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9" d="100"/>
          <a:sy n="79" d="100"/>
        </p:scale>
        <p:origin x="-504" y="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DA0DB94-8E91-4D88-8E09-5A4025FF88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27B55BEA-9D5F-46C2-B89B-26E502858B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30A2A7F-FFB3-43B6-9FBF-29EBC8E717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71FFA-D980-4C28-BE89-F2503AA8F111}" type="datetimeFigureOut">
              <a:rPr lang="ru-RU" smtClean="0"/>
              <a:t>23.09.2020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DFABBC1-5C89-4923-BBDD-FD755F9DF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D04B64E-7235-404B-95AA-8DD960B38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336CF-053B-458D-A80B-0184BCA914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577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9E3060E-33F8-45B2-981D-102353091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B978078A-3AB0-4E7F-8C7E-5F2B58AD43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4D82002-0CAC-46FC-A7EC-C66F6DD070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71FFA-D980-4C28-BE89-F2503AA8F111}" type="datetimeFigureOut">
              <a:rPr lang="ru-RU" smtClean="0"/>
              <a:t>23.09.2020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5368BB7-FEA7-4E96-86C8-AE9AA378F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3494D19-D673-4F1F-95B8-5CA6478D1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336CF-053B-458D-A80B-0184BCA914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359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36C397E2-9ED1-40D5-A49C-1C98B89D1A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12DF0C5B-966B-4959-9A90-3E4A88DBC1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0CEB0B1-4406-47DA-8312-14CC7CE694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71FFA-D980-4C28-BE89-F2503AA8F111}" type="datetimeFigureOut">
              <a:rPr lang="ru-RU" smtClean="0"/>
              <a:t>23.09.2020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A2C508B-BC53-4DCB-A5BF-DDFAB7CCB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4D65F36-70E5-4440-AC6D-DA86B63FD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336CF-053B-458D-A80B-0184BCA914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7933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77A8AA2-3C61-41E9-AC72-81952B1281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878D793-6C31-4960-8780-A7C4221115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425D57A-F544-4C5A-AAF9-D1B3B4A969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71FFA-D980-4C28-BE89-F2503AA8F111}" type="datetimeFigureOut">
              <a:rPr lang="ru-RU" smtClean="0"/>
              <a:t>23.09.2020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BC79C92-C020-4B63-BC66-9C07B869A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02C9C9A-72FA-4B5B-8F75-AF8E0C98C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336CF-053B-458D-A80B-0184BCA914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5037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123E148-ED8A-405D-B49E-2FCD58FC3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008B015E-31AF-4357-92CF-B7DFD16F35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75D8C56-3055-4D42-B78D-B622ACFB6A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71FFA-D980-4C28-BE89-F2503AA8F111}" type="datetimeFigureOut">
              <a:rPr lang="ru-RU" smtClean="0"/>
              <a:t>23.09.2020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5755874-C691-4D27-9506-5D2050761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9293BF5-B5B1-48CA-BE45-B3B5CAC91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336CF-053B-458D-A80B-0184BCA914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3171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A3B06BF-4D14-462C-8FBA-88F1A8CA35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1D89958-4EFB-4908-B4CC-C65F655ECB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262120D6-31F6-4F3C-BCE4-2673EBF232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94C326F2-CC56-4740-8EAF-4CDF8A76BD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71FFA-D980-4C28-BE89-F2503AA8F111}" type="datetimeFigureOut">
              <a:rPr lang="ru-RU" smtClean="0"/>
              <a:t>23.09.2020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D9A83F52-A82A-4CED-9763-A7C36C663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8DF406E7-1B13-45B4-849B-D9E523097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336CF-053B-458D-A80B-0184BCA914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8128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079F69B-F5B7-460D-923D-52B33EE7B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B91B878-0CBB-49AF-B4ED-04CFF2B9C9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766246DE-B171-4087-80E9-B2C0DC7F31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77695A52-3308-4C8D-9B1B-54F95ED55E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29A0D246-DFCA-4DF8-89EA-D987CBBBD1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8BC938BD-D409-45FF-B336-644EBB2C6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71FFA-D980-4C28-BE89-F2503AA8F111}" type="datetimeFigureOut">
              <a:rPr lang="ru-RU" smtClean="0"/>
              <a:t>23.09.2020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C4BD7FFF-A273-4E78-BD07-0F3CF5A644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5EDFF65D-5266-471C-8314-498F602FB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336CF-053B-458D-A80B-0184BCA914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1076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9D4C613-6328-45CA-85B6-F94543111E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3931878E-E962-4969-9924-D9BBEF6BA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71FFA-D980-4C28-BE89-F2503AA8F111}" type="datetimeFigureOut">
              <a:rPr lang="ru-RU" smtClean="0"/>
              <a:t>23.09.2020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B2EA4B0D-A02B-4F24-A0D2-0DDF29138E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7D92DAA5-8009-4168-B24C-588860450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336CF-053B-458D-A80B-0184BCA914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4981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7012C98B-D899-4A31-9FBB-24A93E2CA5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71FFA-D980-4C28-BE89-F2503AA8F111}" type="datetimeFigureOut">
              <a:rPr lang="ru-RU" smtClean="0"/>
              <a:t>23.09.2020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C394CC6B-AA63-43C6-8B8B-DA8D939EB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707AA864-19FB-4FAA-8D9C-9E8CC1718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336CF-053B-458D-A80B-0184BCA914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692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1DD3669-782C-4FAF-9495-28CC254EB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35AD129-B6EB-4902-8D49-3033000535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1F286B02-B429-435A-B517-0967FE5831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D88F68E2-D7F0-4862-9399-0BBF1411DE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71FFA-D980-4C28-BE89-F2503AA8F111}" type="datetimeFigureOut">
              <a:rPr lang="ru-RU" smtClean="0"/>
              <a:t>23.09.2020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1B8FE488-1B42-4A85-9462-34111D080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43D2FBE1-8D6A-40C8-A875-E3E2F23D5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336CF-053B-458D-A80B-0184BCA914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8672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0E73897-DE1F-4176-AB40-2C869F172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0BA59B6F-977D-4BA4-AE38-513E9392E4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1282C24B-704D-4BE5-B944-E0F8570EAC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29E07872-24CB-4B58-99D0-CA932560B4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71FFA-D980-4C28-BE89-F2503AA8F111}" type="datetimeFigureOut">
              <a:rPr lang="ru-RU" smtClean="0"/>
              <a:t>23.09.2020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36624936-53A2-415E-8C17-C893A9AF68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7AC0E081-29EA-4918-9F0B-6E3BD3C55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336CF-053B-458D-A80B-0184BCA914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9949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4BBDFCE-609E-4636-9032-7CDD7D4C1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C55EEC5-29E7-491B-9002-D0BA378544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0AD4165-835B-4469-8F71-95B9256633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971FFA-D980-4C28-BE89-F2503AA8F111}" type="datetimeFigureOut">
              <a:rPr lang="ru-RU" smtClean="0"/>
              <a:t>23.09.2020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2776C0E-9978-49F6-936F-857D996EA1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2255BC4-3598-4C4B-B03B-D0BDD349E4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F336CF-053B-458D-A80B-0184BCA914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5391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adlet.com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uzzlecup.com/crossword-ru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uzzlecup.com/crossword-ru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zeroplus.tv/" TargetMode="Externa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bobrenok.oc3.ru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hyperlink" Target="https://wikium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hyperlink" Target="https://www.neuronation.com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myquiz.ru/" TargetMode="External"/><Relationship Id="rId2" Type="http://schemas.openxmlformats.org/officeDocument/2006/relationships/hyperlink" Target="https://kahoot.it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a-roditel.ru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5psy.ru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vsetesti.ru/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lasstime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32">
            <a:extLst>
              <a:ext uri="{FF2B5EF4-FFF2-40B4-BE49-F238E27FC236}">
                <a16:creationId xmlns:a16="http://schemas.microsoft.com/office/drawing/2014/main" xmlns="" id="{88294908-8B00-4F58-BBBA-20F71A40AA9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Freeform: Shape 34">
            <a:extLst>
              <a:ext uri="{FF2B5EF4-FFF2-40B4-BE49-F238E27FC236}">
                <a16:creationId xmlns:a16="http://schemas.microsoft.com/office/drawing/2014/main" xmlns="" id="{4364C879-1404-4203-8E9D-CC5DE0A621A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82782" y="-1386168"/>
            <a:ext cx="2424873" cy="3611191"/>
          </a:xfrm>
          <a:custGeom>
            <a:avLst/>
            <a:gdLst>
              <a:gd name="connsiteX0" fmla="*/ 0 w 2424873"/>
              <a:gd name="connsiteY0" fmla="*/ 2424874 h 3611191"/>
              <a:gd name="connsiteX1" fmla="*/ 2424873 w 2424873"/>
              <a:gd name="connsiteY1" fmla="*/ 0 h 3611191"/>
              <a:gd name="connsiteX2" fmla="*/ 2424873 w 2424873"/>
              <a:gd name="connsiteY2" fmla="*/ 3611191 h 3611191"/>
              <a:gd name="connsiteX3" fmla="*/ 1186317 w 2424873"/>
              <a:gd name="connsiteY3" fmla="*/ 3611191 h 361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4873" h="3611191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7" name="Freeform: Shape 36">
            <a:extLst>
              <a:ext uri="{FF2B5EF4-FFF2-40B4-BE49-F238E27FC236}">
                <a16:creationId xmlns:a16="http://schemas.microsoft.com/office/drawing/2014/main" xmlns="" id="{84617302-4B0D-4351-A6BB-6F0930D943A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1571001" y="-338582"/>
            <a:ext cx="1635955" cy="1635955"/>
          </a:xfrm>
          <a:custGeom>
            <a:avLst/>
            <a:gdLst>
              <a:gd name="connsiteX0" fmla="*/ 0 w 1635955"/>
              <a:gd name="connsiteY0" fmla="*/ 957987 h 1635955"/>
              <a:gd name="connsiteX1" fmla="*/ 957987 w 1635955"/>
              <a:gd name="connsiteY1" fmla="*/ 0 h 1635955"/>
              <a:gd name="connsiteX2" fmla="*/ 1635955 w 1635955"/>
              <a:gd name="connsiteY2" fmla="*/ 0 h 1635955"/>
              <a:gd name="connsiteX3" fmla="*/ 1635955 w 1635955"/>
              <a:gd name="connsiteY3" fmla="*/ 1635955 h 1635955"/>
              <a:gd name="connsiteX4" fmla="*/ 0 w 1635955"/>
              <a:gd name="connsiteY4" fmla="*/ 1635955 h 163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955" h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8" name="Freeform: Shape 38">
            <a:extLst>
              <a:ext uri="{FF2B5EF4-FFF2-40B4-BE49-F238E27FC236}">
                <a16:creationId xmlns:a16="http://schemas.microsoft.com/office/drawing/2014/main" xmlns="" id="{DA2C7802-C2E0-4218-8F89-8DD7CCD2CD1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9627986" y="-6588"/>
            <a:ext cx="4059393" cy="2548111"/>
          </a:xfrm>
          <a:custGeom>
            <a:avLst/>
            <a:gdLst>
              <a:gd name="connsiteX0" fmla="*/ 0 w 4059393"/>
              <a:gd name="connsiteY0" fmla="*/ 1511282 h 2548110"/>
              <a:gd name="connsiteX1" fmla="*/ 1511282 w 4059393"/>
              <a:gd name="connsiteY1" fmla="*/ 0 h 2548110"/>
              <a:gd name="connsiteX2" fmla="*/ 4059393 w 4059393"/>
              <a:gd name="connsiteY2" fmla="*/ 2548110 h 2548110"/>
              <a:gd name="connsiteX3" fmla="*/ 0 w 4059393"/>
              <a:gd name="connsiteY3" fmla="*/ 2548110 h 254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9393" h="2548110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9" name="Rectangle 40">
            <a:extLst>
              <a:ext uri="{FF2B5EF4-FFF2-40B4-BE49-F238E27FC236}">
                <a16:creationId xmlns:a16="http://schemas.microsoft.com/office/drawing/2014/main" xmlns="" id="{A6D7111A-21E5-4EE9-8A78-10E5530F011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10262925" y="1465781"/>
            <a:ext cx="1185708" cy="11857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0" name="Freeform: Shape 42">
            <a:extLst>
              <a:ext uri="{FF2B5EF4-FFF2-40B4-BE49-F238E27FC236}">
                <a16:creationId xmlns:a16="http://schemas.microsoft.com/office/drawing/2014/main" xmlns="" id="{A3969E80-A77B-49FC-9122-D89AFD5EE11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-29557" y="5198743"/>
            <a:ext cx="2444907" cy="2366116"/>
          </a:xfrm>
          <a:custGeom>
            <a:avLst/>
            <a:gdLst>
              <a:gd name="connsiteX0" fmla="*/ 0 w 2203753"/>
              <a:gd name="connsiteY0" fmla="*/ 0 h 2132734"/>
              <a:gd name="connsiteX1" fmla="*/ 2203753 w 2203753"/>
              <a:gd name="connsiteY1" fmla="*/ 0 h 2132734"/>
              <a:gd name="connsiteX2" fmla="*/ 2203753 w 2203753"/>
              <a:gd name="connsiteY2" fmla="*/ 576461 h 2132734"/>
              <a:gd name="connsiteX3" fmla="*/ 647480 w 2203753"/>
              <a:gd name="connsiteY3" fmla="*/ 2132734 h 2132734"/>
              <a:gd name="connsiteX4" fmla="*/ 0 w 2203753"/>
              <a:gd name="connsiteY4" fmla="*/ 1485255 h 213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3753" h="2132734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1" name="Rectangle 44">
            <a:extLst>
              <a:ext uri="{FF2B5EF4-FFF2-40B4-BE49-F238E27FC236}">
                <a16:creationId xmlns:a16="http://schemas.microsoft.com/office/drawing/2014/main" xmlns="" id="{1849CA57-76BD-4CF2-80BA-D7A46A01B7B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1769790" y="5439895"/>
            <a:ext cx="928467" cy="92846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2" name="Freeform: Shape 46">
            <a:extLst>
              <a:ext uri="{FF2B5EF4-FFF2-40B4-BE49-F238E27FC236}">
                <a16:creationId xmlns:a16="http://schemas.microsoft.com/office/drawing/2014/main" xmlns="" id="{35E9085E-E730-4768-83D4-6CB7E989715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3401314" y="734314"/>
            <a:ext cx="5389379" cy="5389379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3" name="Freeform: Shape 48">
            <a:extLst>
              <a:ext uri="{FF2B5EF4-FFF2-40B4-BE49-F238E27FC236}">
                <a16:creationId xmlns:a16="http://schemas.microsoft.com/office/drawing/2014/main" xmlns="" id="{973272FE-A474-4CAE-8CA2-BCC8B476C3F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2700286" y="33286"/>
            <a:ext cx="6791435" cy="6791435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161F133D-254D-451D-90D2-9251291D26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09614" y="4425379"/>
            <a:ext cx="6936108" cy="1793628"/>
          </a:xfrm>
          <a:noFill/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080808"/>
                </a:solidFill>
              </a:rPr>
              <a:t>Орлова Дарья Владимировна, </a:t>
            </a:r>
          </a:p>
          <a:p>
            <a:r>
              <a:rPr lang="ru-RU" b="1" dirty="0">
                <a:solidFill>
                  <a:srgbClr val="080808"/>
                </a:solidFill>
              </a:rPr>
              <a:t>педагог-психолог МАОУ «ОЦ «НЬЮТОН» </a:t>
            </a:r>
            <a:r>
              <a:rPr lang="ru-RU" b="1" dirty="0" err="1">
                <a:solidFill>
                  <a:srgbClr val="080808"/>
                </a:solidFill>
              </a:rPr>
              <a:t>г.Челябинска</a:t>
            </a:r>
            <a:r>
              <a:rPr lang="ru-RU" b="1" dirty="0">
                <a:solidFill>
                  <a:srgbClr val="080808"/>
                </a:solidFill>
              </a:rPr>
              <a:t>»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39F7A4B-3A2E-4210-861D-225915BA09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87338" y="1220212"/>
            <a:ext cx="8119531" cy="3284151"/>
          </a:xfrm>
          <a:noFill/>
        </p:spPr>
        <p:txBody>
          <a:bodyPr anchor="ctr">
            <a:normAutofit/>
          </a:bodyPr>
          <a:lstStyle/>
          <a:p>
            <a:r>
              <a:rPr lang="ru-RU" sz="4400" b="1" dirty="0">
                <a:solidFill>
                  <a:srgbClr val="08080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Использование онлайн-ресурсов в организации дистанционной работы педагога-психолога </a:t>
            </a:r>
            <a:r>
              <a:rPr lang="ru-RU" sz="3100" dirty="0">
                <a:solidFill>
                  <a:srgbClr val="080808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/>
            </a:r>
            <a:br>
              <a:rPr lang="ru-RU" sz="3100" dirty="0">
                <a:solidFill>
                  <a:srgbClr val="080808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</a:br>
            <a:endParaRPr lang="ru-RU" sz="3100" dirty="0">
              <a:solidFill>
                <a:srgbClr val="080808"/>
              </a:solidFill>
            </a:endParaRPr>
          </a:p>
        </p:txBody>
      </p:sp>
      <p:sp>
        <p:nvSpPr>
          <p:cNvPr id="64" name="Freeform: Shape 50">
            <a:extLst>
              <a:ext uri="{FF2B5EF4-FFF2-40B4-BE49-F238E27FC236}">
                <a16:creationId xmlns:a16="http://schemas.microsoft.com/office/drawing/2014/main" xmlns="" id="{E07981EA-05A6-437C-88D7-B377B92B031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9629825" y="5457594"/>
            <a:ext cx="2231795" cy="2568811"/>
          </a:xfrm>
          <a:custGeom>
            <a:avLst/>
            <a:gdLst>
              <a:gd name="connsiteX0" fmla="*/ 0 w 2940086"/>
              <a:gd name="connsiteY0" fmla="*/ 0 h 3384061"/>
              <a:gd name="connsiteX1" fmla="*/ 2496112 w 2940086"/>
              <a:gd name="connsiteY1" fmla="*/ 0 h 3384061"/>
              <a:gd name="connsiteX2" fmla="*/ 2940086 w 2940086"/>
              <a:gd name="connsiteY2" fmla="*/ 443975 h 3384061"/>
              <a:gd name="connsiteX3" fmla="*/ 0 w 2940086"/>
              <a:gd name="connsiteY3" fmla="*/ 3384061 h 338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0086" h="3384061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5" name="Rectangle 52">
            <a:extLst>
              <a:ext uri="{FF2B5EF4-FFF2-40B4-BE49-F238E27FC236}">
                <a16:creationId xmlns:a16="http://schemas.microsoft.com/office/drawing/2014/main" xmlns="" id="{15E3C750-986E-4769-B1AE-49289FBEE75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9720063" y="5243548"/>
            <a:ext cx="959985" cy="959985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6618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xmlns="" id="{B430338F-E2FD-4573-B0B7-E2EB12CC924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7E15627-F85D-4A7F-B7CE-942ADAAE3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015" y="4495568"/>
            <a:ext cx="3861960" cy="190523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sz="2400" b="1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Коррекционно-развивающая</a:t>
            </a:r>
            <a:r>
              <a:rPr lang="en-US" sz="24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</a:t>
            </a:r>
            <a:endParaRPr lang="en-US" sz="2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95C8260E-968F-44E8-A823-ABB43131192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86584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2C1BBA94-3F40-40AA-8BB9-E69E25E537C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17889" y="-1"/>
            <a:ext cx="11231745" cy="41314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Рисунок 6" descr="Изображение выглядит как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xmlns="" id="{F9F1B182-7621-48C7-BFDE-3DBA7E15B0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57" b="2"/>
          <a:stretch/>
        </p:blipFill>
        <p:spPr>
          <a:xfrm>
            <a:off x="838200" y="364143"/>
            <a:ext cx="5136795" cy="3426462"/>
          </a:xfrm>
          <a:prstGeom prst="rect">
            <a:avLst/>
          </a:prstGeom>
        </p:spPr>
      </p:pic>
      <p:pic>
        <p:nvPicPr>
          <p:cNvPr id="5" name="Объект 4" descr="Изображение выглядит как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xmlns="" id="{5EEE6F6D-E5B7-4A33-8CF2-1C83D70103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6" r="261" b="-2"/>
          <a:stretch/>
        </p:blipFill>
        <p:spPr>
          <a:xfrm>
            <a:off x="6297264" y="364142"/>
            <a:ext cx="5136795" cy="3426462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FE43805F-24A6-46A4-B19B-54F28347355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3837444" y="5460209"/>
            <a:ext cx="1790365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E06B875-F153-48F0-A95B-5BDD32095B7B}"/>
              </a:ext>
            </a:extLst>
          </p:cNvPr>
          <p:cNvSpPr txBox="1"/>
          <p:nvPr/>
        </p:nvSpPr>
        <p:spPr>
          <a:xfrm>
            <a:off x="5162719" y="4495568"/>
            <a:ext cx="6586915" cy="19052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https://learningapps.org/</a:t>
            </a:r>
          </a:p>
        </p:txBody>
      </p:sp>
    </p:spTree>
    <p:extLst>
      <p:ext uri="{BB962C8B-B14F-4D97-AF65-F5344CB8AC3E}">
        <p14:creationId xmlns:p14="http://schemas.microsoft.com/office/powerpoint/2010/main" val="27607063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DDD71EE-B4FC-4CCE-93D7-2D963E361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8" y="4675886"/>
            <a:ext cx="4146808" cy="1608328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Коррекционно-развивающая работа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5AAE9118-0436-4488-AC4A-C14DF6A7B6B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2" y="1"/>
            <a:ext cx="12192002" cy="4489449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ounded Rectangle 26">
            <a:extLst>
              <a:ext uri="{FF2B5EF4-FFF2-40B4-BE49-F238E27FC236}">
                <a16:creationId xmlns:a16="http://schemas.microsoft.com/office/drawing/2014/main" xmlns="" id="{48AADC38-41AB-482C-B8C3-6B9CD91B678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21564" y="320040"/>
            <a:ext cx="11548872" cy="3930315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Объект 4" descr="Изображение выглядит как снимок экрана, женщина, знак, проигрыватель&#10;&#10;Автоматически созданное описание">
            <a:extLst>
              <a:ext uri="{FF2B5EF4-FFF2-40B4-BE49-F238E27FC236}">
                <a16:creationId xmlns:a16="http://schemas.microsoft.com/office/drawing/2014/main" xmlns="" id="{CFAC4F88-C35E-45D7-9FB3-8F0EBEBF8D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964"/>
          <a:stretch/>
        </p:blipFill>
        <p:spPr>
          <a:xfrm>
            <a:off x="640080" y="640080"/>
            <a:ext cx="5276088" cy="3291840"/>
          </a:xfrm>
          <a:prstGeom prst="rect">
            <a:avLst/>
          </a:prstGeom>
        </p:spPr>
      </p:pic>
      <p:pic>
        <p:nvPicPr>
          <p:cNvPr id="7" name="Рисунок 6" descr="Изображение выглядит как еда&#10;&#10;Автоматически созданное описание">
            <a:extLst>
              <a:ext uri="{FF2B5EF4-FFF2-40B4-BE49-F238E27FC236}">
                <a16:creationId xmlns:a16="http://schemas.microsoft.com/office/drawing/2014/main" xmlns="" id="{927CE60D-0F60-4472-984F-A2DFE0C939B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63" r="20318" b="-2"/>
          <a:stretch/>
        </p:blipFill>
        <p:spPr>
          <a:xfrm>
            <a:off x="6234684" y="637421"/>
            <a:ext cx="5276088" cy="3291840"/>
          </a:xfrm>
          <a:prstGeom prst="rect">
            <a:avLst/>
          </a:prstGeom>
        </p:spPr>
      </p:pic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xmlns="" id="{ABBFDA87-1A2C-46D3-AF4F-D6A006B837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85262" y="4675886"/>
            <a:ext cx="4554465" cy="1605083"/>
          </a:xfrm>
        </p:spPr>
        <p:txBody>
          <a:bodyPr anchor="ctr">
            <a:normAutofit/>
          </a:bodyPr>
          <a:lstStyle/>
          <a:p>
            <a:r>
              <a:rPr lang="en-US" sz="1800" b="1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4"/>
              </a:rPr>
              <a:t>https</a:t>
            </a:r>
            <a:r>
              <a:rPr lang="ru-RU" sz="1800" b="1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4"/>
              </a:rPr>
              <a:t>://</a:t>
            </a:r>
            <a:r>
              <a:rPr lang="en-US" sz="1800" b="1" u="sng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4"/>
              </a:rPr>
              <a:t>padlet</a:t>
            </a:r>
            <a:r>
              <a:rPr lang="ru-RU" sz="1800" b="1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4"/>
              </a:rPr>
              <a:t>.</a:t>
            </a:r>
            <a:r>
              <a:rPr lang="en-US" sz="1800" b="1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4"/>
              </a:rPr>
              <a:t>com</a:t>
            </a:r>
            <a:r>
              <a:rPr lang="ru-RU" sz="1800" b="1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4"/>
              </a:rPr>
              <a:t>/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C7CAC43-00D2-4489-B5CA-A49A2EC8F441}"/>
              </a:ext>
            </a:extLst>
          </p:cNvPr>
          <p:cNvSpPr txBox="1"/>
          <p:nvPr/>
        </p:nvSpPr>
        <p:spPr>
          <a:xfrm>
            <a:off x="548683" y="1914009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b="1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4"/>
              </a:rPr>
              <a:t>https</a:t>
            </a:r>
            <a:r>
              <a:rPr lang="ru-RU" b="1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4"/>
              </a:rPr>
              <a:t>://</a:t>
            </a:r>
            <a:r>
              <a:rPr lang="en-US" b="1" u="sng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4"/>
              </a:rPr>
              <a:t>padlet</a:t>
            </a:r>
            <a:r>
              <a:rPr lang="ru-RU" b="1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4"/>
              </a:rPr>
              <a:t>.</a:t>
            </a:r>
            <a:r>
              <a:rPr lang="en-US" b="1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4"/>
              </a:rPr>
              <a:t>com</a:t>
            </a:r>
            <a:r>
              <a:rPr lang="ru-RU" b="1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4"/>
              </a:rPr>
              <a:t>/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4EA1C305-7914-4604-854B-2BB58E4A731A}"/>
              </a:ext>
            </a:extLst>
          </p:cNvPr>
          <p:cNvSpPr/>
          <p:nvPr/>
        </p:nvSpPr>
        <p:spPr>
          <a:xfrm>
            <a:off x="6020584" y="4880617"/>
            <a:ext cx="75415" cy="1400352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91353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 descr="Изображение выглядит как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xmlns="" id="{65913775-3EEC-49E5-882C-3661458A951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7" b="31683"/>
          <a:stretch/>
        </p:blipFill>
        <p:spPr>
          <a:xfrm>
            <a:off x="-103675" y="503470"/>
            <a:ext cx="12191980" cy="4926878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D266A5D8-E184-4E8F-9001-D6F41E3974F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5" t="20008" r="8214" b="59122"/>
          <a:stretch/>
        </p:blipFill>
        <p:spPr>
          <a:xfrm flipV="1">
            <a:off x="0" y="0"/>
            <a:ext cx="12191999" cy="1713062"/>
          </a:xfrm>
          <a:custGeom>
            <a:avLst/>
            <a:gdLst>
              <a:gd name="connsiteX0" fmla="*/ 0 w 12191999"/>
              <a:gd name="connsiteY0" fmla="*/ 1713062 h 1713062"/>
              <a:gd name="connsiteX1" fmla="*/ 12191999 w 12191999"/>
              <a:gd name="connsiteY1" fmla="*/ 1713062 h 1713062"/>
              <a:gd name="connsiteX2" fmla="*/ 12191999 w 12191999"/>
              <a:gd name="connsiteY2" fmla="*/ 0 h 1713062"/>
              <a:gd name="connsiteX3" fmla="*/ 0 w 12191999"/>
              <a:gd name="connsiteY3" fmla="*/ 0 h 1713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1713062">
                <a:moveTo>
                  <a:pt x="0" y="1713062"/>
                </a:moveTo>
                <a:lnTo>
                  <a:pt x="12191999" y="1713062"/>
                </a:lnTo>
                <a:lnTo>
                  <a:pt x="12191999" y="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4EB1D02B-BBFA-4A97-A021-7816ECC3490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5" t="-1" r="8214" b="80325"/>
          <a:stretch/>
        </p:blipFill>
        <p:spPr>
          <a:xfrm flipV="1">
            <a:off x="0" y="3840845"/>
            <a:ext cx="12195047" cy="1614974"/>
          </a:xfrm>
          <a:custGeom>
            <a:avLst/>
            <a:gdLst>
              <a:gd name="connsiteX0" fmla="*/ 0 w 12191999"/>
              <a:gd name="connsiteY0" fmla="*/ 1614974 h 1614974"/>
              <a:gd name="connsiteX1" fmla="*/ 12191999 w 12191999"/>
              <a:gd name="connsiteY1" fmla="*/ 1614974 h 1614974"/>
              <a:gd name="connsiteX2" fmla="*/ 12191999 w 12191999"/>
              <a:gd name="connsiteY2" fmla="*/ 0 h 1614974"/>
              <a:gd name="connsiteX3" fmla="*/ 0 w 12191999"/>
              <a:gd name="connsiteY3" fmla="*/ 0 h 1614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1614974">
                <a:moveTo>
                  <a:pt x="0" y="1614974"/>
                </a:moveTo>
                <a:lnTo>
                  <a:pt x="12191999" y="1614974"/>
                </a:lnTo>
                <a:lnTo>
                  <a:pt x="12191999" y="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BDD7BED2-CC5E-4866-AC0C-DCF928AF8AE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48" y="5390368"/>
            <a:ext cx="12188952" cy="146763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65FC038-D8FC-4169-8BCE-18E90EE84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228" y="5002854"/>
            <a:ext cx="10592174" cy="656946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 defTabSz="914400"/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Коррекционно-развивающая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Фабрика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кроссвордов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4" name="Content Placeholder 10">
            <a:extLst>
              <a:ext uri="{FF2B5EF4-FFF2-40B4-BE49-F238E27FC236}">
                <a16:creationId xmlns:a16="http://schemas.microsoft.com/office/drawing/2014/main" xmlns="" id="{C7215DE5-43B3-4AB3-9E89-A4211FA221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0168" y="5430348"/>
            <a:ext cx="9416898" cy="484374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L="0" indent="0" algn="ctr" defTabSz="914400">
              <a:buNone/>
            </a:pPr>
            <a:r>
              <a:rPr lang="en-US" sz="1800" b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https://puzzlecup.com/crossword-ru/</a:t>
            </a:r>
            <a:r>
              <a:rPr lang="en-US" sz="1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85273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xmlns="" id="{6D731904-7733-45B0-902C-289497204C1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xmlns="" id="{504E6397-35D7-4AEC-9DA9-B7F6B12B88A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54416" y="4218905"/>
            <a:ext cx="11167447" cy="2089317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44B46C0-C42D-43B9-9024-BC713B6B2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560" y="4440602"/>
            <a:ext cx="3538728" cy="1645920"/>
          </a:xfrm>
        </p:spPr>
        <p:txBody>
          <a:bodyPr>
            <a:normAutofit/>
          </a:bodyPr>
          <a:lstStyle/>
          <a:p>
            <a:r>
              <a:rPr lang="ru-RU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Фабрика кроссвордов </a:t>
            </a:r>
            <a:endParaRPr lang="ru-RU" sz="2700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38F0CD42-36F9-4186-9C40-C5C05FB2857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6"/>
          <a:stretch/>
        </p:blipFill>
        <p:spPr>
          <a:xfrm>
            <a:off x="6" y="10"/>
            <a:ext cx="4884383" cy="3995918"/>
          </a:xfrm>
          <a:prstGeom prst="rect">
            <a:avLst/>
          </a:prstGeom>
        </p:spPr>
      </p:pic>
      <p:pic>
        <p:nvPicPr>
          <p:cNvPr id="5" name="Объект 4" descr="Изображение выглядит как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xmlns="" id="{D6D7E467-CE17-405F-A205-7A8569AA519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9444"/>
          <a:stretch/>
        </p:blipFill>
        <p:spPr>
          <a:xfrm>
            <a:off x="5074882" y="222984"/>
            <a:ext cx="7117118" cy="3995918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62C5A04F-2AEB-4631-8314-A8B812E1EC8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90408" y="4911519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4B2B1C70-BF3F-41BD-871B-63D8F911F77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4243541" y="5254418"/>
            <a:ext cx="1463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xmlns="" id="{2217A1A0-1890-4C76-93CB-38F3102D0D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9240" y="4440602"/>
            <a:ext cx="6007608" cy="164592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ru-RU" sz="1800" b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 </a:t>
            </a:r>
            <a:r>
              <a:rPr lang="en-US" sz="1800" b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https://puzzlecup.com/crossword-ru/</a:t>
            </a:r>
            <a:r>
              <a:rPr lang="en-US" sz="1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22515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Изображение выглядит как гитара&#10;&#10;Автоматически созданное описание">
            <a:extLst>
              <a:ext uri="{FF2B5EF4-FFF2-40B4-BE49-F238E27FC236}">
                <a16:creationId xmlns:a16="http://schemas.microsoft.com/office/drawing/2014/main" xmlns="" id="{974F7919-F1EF-4088-9666-57FBB3E6DB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8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4" name="Freeform 5">
            <a:extLst>
              <a:ext uri="{FF2B5EF4-FFF2-40B4-BE49-F238E27FC236}">
                <a16:creationId xmlns:a16="http://schemas.microsoft.com/office/drawing/2014/main" xmlns="" id="{87CC2527-562A-4F69-B487-4371E5B243E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73F3B13-D7A5-45FB-9D59-61D26F546D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7859" y="2940150"/>
            <a:ext cx="3852041" cy="187847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>
              <a:lnSpc>
                <a:spcPct val="150000"/>
              </a:lnSpc>
            </a:pP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Коррекционно-развивающая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профилактическая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</a:t>
            </a:r>
            <a:endParaRPr lang="en-US" sz="20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xmlns="" id="{0853E5FD-17AB-44B6-A894-DA2EF389BB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82910" y="5242675"/>
            <a:ext cx="4330262" cy="683284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 defTabSz="914400">
              <a:buNone/>
            </a:pPr>
            <a:r>
              <a:rPr lang="en-US" sz="2000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https://zeroplus.tv/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xmlns="" id="{BCDAEC91-5BCE-4B55-9CC0-43EF94CB734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00526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xmlns="" id="{E4F9F79B-A093-478E-96B5-EE02BC93A85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0CE126E-ED8C-4824-A2EB-71C54C283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4525347"/>
            <a:ext cx="7410681" cy="1737360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Коррекционно-развивающая и профилактическая работа.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Богатый бобренок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7EDD5F1-3037-441A-B479-BB31DBD22C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595293"/>
            <a:ext cx="5676637" cy="3463951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ru-RU" b="1" u="sng" dirty="0"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https://bobrenok.oc3.ru/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800" dirty="0"/>
          </a:p>
        </p:txBody>
      </p:sp>
      <p:pic>
        <p:nvPicPr>
          <p:cNvPr id="5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2942FBCB-166F-48E6-A71D-2390468AD52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2" r="-3" b="-3"/>
          <a:stretch/>
        </p:blipFill>
        <p:spPr>
          <a:xfrm>
            <a:off x="6492114" y="10"/>
            <a:ext cx="5699887" cy="4059234"/>
          </a:xfrm>
          <a:custGeom>
            <a:avLst/>
            <a:gdLst/>
            <a:ahLst/>
            <a:cxnLst/>
            <a:rect l="l" t="t" r="r" b="b"/>
            <a:pathLst>
              <a:path w="5699887" h="4059244">
                <a:moveTo>
                  <a:pt x="0" y="0"/>
                </a:moveTo>
                <a:lnTo>
                  <a:pt x="5699887" y="0"/>
                </a:lnTo>
                <a:lnTo>
                  <a:pt x="5699887" y="3944096"/>
                </a:lnTo>
                <a:lnTo>
                  <a:pt x="5525775" y="3980429"/>
                </a:lnTo>
                <a:cubicBezTo>
                  <a:pt x="5246154" y="4032190"/>
                  <a:pt x="4957865" y="4059244"/>
                  <a:pt x="4663256" y="4059244"/>
                </a:cubicBezTo>
                <a:cubicBezTo>
                  <a:pt x="2306390" y="4059244"/>
                  <a:pt x="353936" y="2327747"/>
                  <a:pt x="8566" y="67422"/>
                </a:cubicBezTo>
                <a:close/>
              </a:path>
            </a:pathLst>
          </a:cu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xmlns="" id="{D4C22394-EBC2-4FAF-A555-6C02D589EED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rot="16200000">
            <a:off x="1508760" y="3431556"/>
            <a:ext cx="0" cy="1737360"/>
          </a:xfrm>
          <a:prstGeom prst="line">
            <a:avLst/>
          </a:prstGeom>
          <a:ln w="19050" cap="sq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>
            <a:extLst>
              <a:ext uri="{FF2B5EF4-FFF2-40B4-BE49-F238E27FC236}">
                <a16:creationId xmlns:a16="http://schemas.microsoft.com/office/drawing/2014/main" xmlns="" id="{F7194F93-1F71-4A70-9DF1-28F18377111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701147" y="5004581"/>
            <a:ext cx="962395" cy="962395"/>
          </a:xfrm>
          <a:prstGeom prst="ellipse">
            <a:avLst/>
          </a:prstGeom>
          <a:solidFill>
            <a:srgbClr val="B493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xmlns="" id="{9BBC0C84-DC2A-43AE-9576-0A44295E8B9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63725" y="4865965"/>
            <a:ext cx="293695" cy="293695"/>
          </a:xfrm>
          <a:prstGeom prst="ellipse">
            <a:avLst/>
          </a:prstGeom>
          <a:solidFill>
            <a:srgbClr val="86E0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5581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2B566528-1B12-4246-9431-5C2D7D08116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EAD2519-1F18-43CC-B2F3-71641480D3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713130"/>
            <a:ext cx="11098812" cy="74434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/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коррекция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когнитивной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сферы</a:t>
            </a:r>
            <a:endParaRPr lang="en-US" sz="24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912209CB-3E4C-43AE-B507-08269FAE89F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1094720" y="0"/>
            <a:ext cx="1097280" cy="1097280"/>
            <a:chOff x="11094720" y="0"/>
            <a:chExt cx="1097280" cy="1097280"/>
          </a:xfrm>
        </p:grpSpPr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xmlns="" id="{A580F890-B085-4E95-96AA-55AEBEC5CE6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16200000">
              <a:off x="11094720" y="0"/>
              <a:ext cx="1097280" cy="1097280"/>
            </a:xfrm>
            <a:prstGeom prst="triangle">
              <a:avLst>
                <a:gd name="adj" fmla="val 10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xmlns="" id="{7BCB7912-FEA6-4C89-8E9B-D95EF15647E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2700000">
              <a:off x="11189552" y="127618"/>
              <a:ext cx="457894" cy="457894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0FB1690-B7F4-47AD-9757-01BFBD1E52FC}"/>
              </a:ext>
            </a:extLst>
          </p:cNvPr>
          <p:cNvSpPr txBox="1"/>
          <p:nvPr/>
        </p:nvSpPr>
        <p:spPr>
          <a:xfrm>
            <a:off x="643468" y="1782981"/>
            <a:ext cx="6901193" cy="4393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Викиум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тренажеры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мозга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https://wikium.ru/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 descr="Изображение выглядит как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xmlns="" id="{B13C20F7-893A-48B9-9A50-FD68B6C8A7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869" y="2538919"/>
            <a:ext cx="4895739" cy="4160467"/>
          </a:xfrm>
          <a:prstGeom prst="rect">
            <a:avLst/>
          </a:prstGeom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xmlns="" id="{D3F51FEB-38FB-4F6C-9F7B-2F2AFAB6546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1E547BA6-BAE0-43BB-A7CA-60F69CE252F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Рисунок 6" descr="Изображение выглядит как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xmlns="" id="{7BA8869E-FFB2-4841-AF2F-21817B212B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2008" y="2637593"/>
            <a:ext cx="5282643" cy="3539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0784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2B566528-1B12-4246-9431-5C2D7D08116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EAD2519-1F18-43CC-B2F3-71641480D3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713130"/>
            <a:ext cx="11098812" cy="74434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/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коррекция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когнитивной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сферы</a:t>
            </a:r>
            <a:endParaRPr lang="en-US" sz="28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912209CB-3E4C-43AE-B507-08269FAE89F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1094720" y="0"/>
            <a:ext cx="1097280" cy="1097280"/>
            <a:chOff x="11094720" y="0"/>
            <a:chExt cx="1097280" cy="1097280"/>
          </a:xfrm>
        </p:grpSpPr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xmlns="" id="{A580F890-B085-4E95-96AA-55AEBEC5CE6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16200000">
              <a:off x="11094720" y="0"/>
              <a:ext cx="1097280" cy="1097280"/>
            </a:xfrm>
            <a:prstGeom prst="triangle">
              <a:avLst>
                <a:gd name="adj" fmla="val 10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xmlns="" id="{7BCB7912-FEA6-4C89-8E9B-D95EF15647E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2700000">
              <a:off x="11189552" y="127618"/>
              <a:ext cx="457894" cy="457894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0FB1690-B7F4-47AD-9757-01BFBD1E52FC}"/>
              </a:ext>
            </a:extLst>
          </p:cNvPr>
          <p:cNvSpPr txBox="1"/>
          <p:nvPr/>
        </p:nvSpPr>
        <p:spPr>
          <a:xfrm>
            <a:off x="838021" y="1457471"/>
            <a:ext cx="6901193" cy="4393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Фитнесс для мозга </a:t>
            </a:r>
            <a:r>
              <a:rPr lang="ru-RU" sz="2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NeuroNation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https://www.neuronation.com</a:t>
            </a:r>
            <a:endParaRPr lang="ru-RU" sz="2000" b="1" dirty="0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xmlns="" id="{D3F51FEB-38FB-4F6C-9F7B-2F2AFAB6546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1E547BA6-BAE0-43BB-A7CA-60F69CE252F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Объект 7" descr="Изображение выглядит как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xmlns="" id="{28D11785-0F93-4E54-9D75-9FBF766B6A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234" y="2083003"/>
            <a:ext cx="9045532" cy="4271723"/>
          </a:xfrm>
        </p:spPr>
      </p:pic>
    </p:spTree>
    <p:extLst>
      <p:ext uri="{BB962C8B-B14F-4D97-AF65-F5344CB8AC3E}">
        <p14:creationId xmlns:p14="http://schemas.microsoft.com/office/powerpoint/2010/main" val="8935439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xmlns="" id="{385E1BDC-A9B0-4A87-82E3-F3187F69A80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xmlns="" id="{0990C621-3B8B-4820-8328-D47EF7CE823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54416" y="365125"/>
            <a:ext cx="11167447" cy="2089317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A311543-D3EA-44C4-84D2-04DB3200DB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560" y="586822"/>
            <a:ext cx="3657600" cy="164592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/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Викторины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C1A2385B-1D2A-4E17-84FA-6CB7F0AAE47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90408" y="1057739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5E791F2F-79DB-4CC0-9FA1-001E3E91E8B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4243541" y="1400638"/>
            <a:ext cx="1463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8B62F27-28D1-4C37-BB2A-4A1F39670317}"/>
              </a:ext>
            </a:extLst>
          </p:cNvPr>
          <p:cNvSpPr txBox="1"/>
          <p:nvPr/>
        </p:nvSpPr>
        <p:spPr>
          <a:xfrm>
            <a:off x="5250106" y="586822"/>
            <a:ext cx="6106742" cy="16459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hlinkClick r:id="rId2"/>
              </a:rPr>
              <a:t>https://kahoot.it</a:t>
            </a:r>
            <a:r>
              <a:rPr lang="ru-RU" sz="2400" b="1" dirty="0"/>
              <a:t> </a:t>
            </a:r>
            <a:endParaRPr lang="en-US" sz="2400" b="1" dirty="0"/>
          </a:p>
          <a:p>
            <a:pPr indent="-228600">
              <a:lnSpc>
                <a:spcPct val="9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b="1" u="sng" dirty="0">
                <a:hlinkClick r:id="rId3"/>
              </a:rPr>
              <a:t>https://myquiz.ru/</a:t>
            </a:r>
            <a:endParaRPr lang="en-US" sz="2400" b="1" dirty="0"/>
          </a:p>
        </p:txBody>
      </p:sp>
      <p:pic>
        <p:nvPicPr>
          <p:cNvPr id="5" name="Объект 4" descr="Изображение выглядит как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xmlns="" id="{3AB9317A-E851-4367-8410-36D254D843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769" y="2729397"/>
            <a:ext cx="5443537" cy="3483864"/>
          </a:xfrm>
          <a:prstGeom prst="rect">
            <a:avLst/>
          </a:prstGeom>
        </p:spPr>
      </p:pic>
      <p:pic>
        <p:nvPicPr>
          <p:cNvPr id="9" name="Рисунок 8" descr="Изображение выглядит как человек, держит, мобильный телефон, телефон&#10;&#10;Автоматически созданное описание">
            <a:extLst>
              <a:ext uri="{FF2B5EF4-FFF2-40B4-BE49-F238E27FC236}">
                <a16:creationId xmlns:a16="http://schemas.microsoft.com/office/drawing/2014/main" xmlns="" id="{7812106A-9D0F-4B17-B681-3A429ABEBD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8781" y="2964317"/>
            <a:ext cx="5523082" cy="3014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4636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22">
            <a:extLst>
              <a:ext uri="{FF2B5EF4-FFF2-40B4-BE49-F238E27FC236}">
                <a16:creationId xmlns:a16="http://schemas.microsoft.com/office/drawing/2014/main" xmlns="" id="{8FC9BE17-9A7B-462D-AE50-3D877738730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 descr="Изображение выглядит как здание, внешний, дорога, улица&#10;&#10;Автоматически созданное описание">
            <a:extLst>
              <a:ext uri="{FF2B5EF4-FFF2-40B4-BE49-F238E27FC236}">
                <a16:creationId xmlns:a16="http://schemas.microsoft.com/office/drawing/2014/main" xmlns="" id="{CD8CD084-F93A-41B9-A092-776695BE492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1" r="20426"/>
          <a:stretch/>
        </p:blipFill>
        <p:spPr>
          <a:xfrm>
            <a:off x="3523488" y="12"/>
            <a:ext cx="8668512" cy="6857991"/>
          </a:xfrm>
          <a:prstGeom prst="rect">
            <a:avLst/>
          </a:prstGeom>
        </p:spPr>
      </p:pic>
      <p:sp>
        <p:nvSpPr>
          <p:cNvPr id="34" name="Rectangle 24">
            <a:extLst>
              <a:ext uri="{FF2B5EF4-FFF2-40B4-BE49-F238E27FC236}">
                <a16:creationId xmlns:a16="http://schemas.microsoft.com/office/drawing/2014/main" xmlns="" id="{3EBE8569-6AEC-4B8C-8D53-2DE337CDBA6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76B2D19-CC60-44A8-BFA9-1B407EBE19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5" y="1161288"/>
            <a:ext cx="3438144" cy="1124712"/>
          </a:xfrm>
        </p:spPr>
        <p:txBody>
          <a:bodyPr anchor="b">
            <a:normAutofit/>
          </a:bodyPr>
          <a:lstStyle/>
          <a:p>
            <a:endParaRPr lang="ru-RU" sz="2800"/>
          </a:p>
        </p:txBody>
      </p:sp>
      <p:sp>
        <p:nvSpPr>
          <p:cNvPr id="35" name="Rectangle 26">
            <a:extLst>
              <a:ext uri="{FF2B5EF4-FFF2-40B4-BE49-F238E27FC236}">
                <a16:creationId xmlns:a16="http://schemas.microsoft.com/office/drawing/2014/main" xmlns="" id="{55D4142C-5077-457F-A6AD-3FECFDB3968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662559" y="605791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6" name="Rectangle 28">
            <a:extLst>
              <a:ext uri="{FF2B5EF4-FFF2-40B4-BE49-F238E27FC236}">
                <a16:creationId xmlns:a16="http://schemas.microsoft.com/office/drawing/2014/main" xmlns="" id="{7A5F0580-5EE9-419F-96EE-B6529EF6E7D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2886CA2-E66C-45E5-859D-B1939DCB3D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465" y="4282437"/>
            <a:ext cx="5095851" cy="3207259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Орлова Дарья Владимировна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педагог-психолог 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МАОУ «ОЦ «НЬЮТОН»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г.Челябинска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orlova.daria.v@yandex.ru</a:t>
            </a:r>
            <a:endParaRPr lang="ru-RU" sz="20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+7-908-051-88-53</a:t>
            </a:r>
          </a:p>
        </p:txBody>
      </p:sp>
    </p:spTree>
    <p:extLst>
      <p:ext uri="{BB962C8B-B14F-4D97-AF65-F5344CB8AC3E}">
        <p14:creationId xmlns:p14="http://schemas.microsoft.com/office/powerpoint/2010/main" val="41924857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2B566528-1B12-4246-9431-5C2D7D08116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071BB47-4517-4913-AFDC-08BF994EF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321738"/>
            <a:ext cx="10905067" cy="1135737"/>
          </a:xfrm>
        </p:spPr>
        <p:txBody>
          <a:bodyPr>
            <a:normAutofit/>
          </a:bodyPr>
          <a:lstStyle/>
          <a:p>
            <a:r>
              <a:rPr lang="ru-RU" sz="23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 учетом требований профессионального стандарта «Педагог-психолог (психолог в сфере образования)» выделяются трудовые функции деятельности:</a:t>
            </a:r>
            <a:r>
              <a:rPr lang="ru-RU" sz="23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/>
            </a:r>
            <a:br>
              <a:rPr lang="ru-RU" sz="23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</a:br>
            <a:endParaRPr lang="ru-RU" sz="23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3DCD758-44EA-4196-89CB-83CF18E7AC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0705" y="1457475"/>
            <a:ext cx="10905067" cy="4393983"/>
          </a:xfrm>
        </p:spPr>
        <p:txBody>
          <a:bodyPr>
            <a:normAutofit/>
          </a:bodyPr>
          <a:lstStyle/>
          <a:p>
            <a:pPr marL="342891" indent="-342891">
              <a:spcAft>
                <a:spcPts val="1000"/>
              </a:spcAft>
              <a:buFont typeface="+mj-lt"/>
              <a:buAutoNum type="arabicPeriod"/>
            </a:pPr>
            <a:r>
              <a:rPr lang="ru-RU" sz="19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Психолого-педагогическое и методическое сопровождение реализации основных и дополнительных образовательных программ;</a:t>
            </a:r>
            <a:endParaRPr lang="ru-RU" sz="19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891" indent="-342891">
              <a:spcAft>
                <a:spcPts val="1000"/>
              </a:spcAft>
              <a:buFont typeface="+mj-lt"/>
              <a:buAutoNum type="arabicPeriod"/>
            </a:pPr>
            <a:r>
              <a:rPr lang="ru-RU" sz="19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Психологическая экспертиза (оценка) комфортности и безопасности образовательной среды образовательных организаций;</a:t>
            </a:r>
            <a:endParaRPr lang="ru-RU" sz="19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891" indent="-342891">
              <a:spcAft>
                <a:spcPts val="1000"/>
              </a:spcAft>
              <a:buFont typeface="+mj-lt"/>
              <a:buAutoNum type="arabicPeriod"/>
            </a:pPr>
            <a:r>
              <a:rPr lang="ru-RU" sz="19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Психологическое консультирование субъектов образовательных отношений;</a:t>
            </a:r>
            <a:endParaRPr lang="ru-RU" sz="19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891" indent="-342891">
              <a:spcAft>
                <a:spcPts val="1000"/>
              </a:spcAft>
              <a:buFont typeface="+mj-lt"/>
              <a:buAutoNum type="arabicPeriod"/>
            </a:pPr>
            <a:r>
              <a:rPr lang="ru-RU" sz="19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Коррекционно-развивающая работа с обучающимися;</a:t>
            </a:r>
            <a:endParaRPr lang="ru-RU" sz="19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891" indent="-342891">
              <a:spcAft>
                <a:spcPts val="1000"/>
              </a:spcAft>
              <a:buFont typeface="+mj-lt"/>
              <a:buAutoNum type="arabicPeriod"/>
            </a:pPr>
            <a:r>
              <a:rPr lang="ru-RU" sz="19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Психологическая диагностика обучающихся;</a:t>
            </a:r>
            <a:endParaRPr lang="ru-RU" sz="19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891" indent="-342891">
              <a:spcAft>
                <a:spcPts val="1000"/>
              </a:spcAft>
              <a:buFont typeface="+mj-lt"/>
              <a:buAutoNum type="arabicPeriod"/>
            </a:pPr>
            <a:r>
              <a:rPr lang="ru-RU" sz="19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Психологическое просвещение всех субъектов образовательных отношений;</a:t>
            </a:r>
            <a:endParaRPr lang="ru-RU" sz="19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891" indent="-342891">
              <a:spcAft>
                <a:spcPts val="1000"/>
              </a:spcAft>
              <a:buFont typeface="+mj-lt"/>
              <a:buAutoNum type="arabicPeriod"/>
            </a:pPr>
            <a:r>
              <a:rPr lang="ru-RU" sz="19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Психологическая профилактика (профессиональная деятельность, направленная на сохранение и укрепление психологического здоровья воспитанников в процессе обучения и воспитания).</a:t>
            </a:r>
            <a:endParaRPr lang="ru-RU" sz="19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endParaRPr lang="ru-RU" sz="19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2E80C965-DB6D-4F81-9E9E-B027384D0B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xmlns="" id="{A580F890-B085-4E95-96AA-55AEBEC5CE6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>
            <a:off x="11813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xmlns="" id="{D3F51FEB-38FB-4F6C-9F7B-2F2AFAB6546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1E547BA6-BAE0-43BB-A7CA-60F69CE252F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427916" y="5728708"/>
            <a:ext cx="485579" cy="485579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3245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B4D3D850-2041-4B7C-AED9-54DA385B14F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5707F116-8EC0-4822-9067-186AC8C96EB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1138684" y="1316433"/>
            <a:ext cx="4225136" cy="422513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xmlns="" id="{49F1A7E4-819D-4D21-8E8B-32671A9F985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563920" y="753377"/>
            <a:ext cx="5353835" cy="5353835"/>
          </a:xfrm>
          <a:custGeom>
            <a:avLst/>
            <a:gdLst>
              <a:gd name="connsiteX0" fmla="*/ 690507 w 5353835"/>
              <a:gd name="connsiteY0" fmla="*/ 5273742 h 5353835"/>
              <a:gd name="connsiteX1" fmla="*/ 4938299 w 5353835"/>
              <a:gd name="connsiteY1" fmla="*/ 5273742 h 5353835"/>
              <a:gd name="connsiteX2" fmla="*/ 4858206 w 5353835"/>
              <a:gd name="connsiteY2" fmla="*/ 5353835 h 5353835"/>
              <a:gd name="connsiteX3" fmla="*/ 770600 w 5353835"/>
              <a:gd name="connsiteY3" fmla="*/ 5353835 h 5353835"/>
              <a:gd name="connsiteX4" fmla="*/ 433255 w 5353835"/>
              <a:gd name="connsiteY4" fmla="*/ 80093 h 5353835"/>
              <a:gd name="connsiteX5" fmla="*/ 513348 w 5353835"/>
              <a:gd name="connsiteY5" fmla="*/ 0 h 5353835"/>
              <a:gd name="connsiteX6" fmla="*/ 5353835 w 5353835"/>
              <a:gd name="connsiteY6" fmla="*/ 0 h 5353835"/>
              <a:gd name="connsiteX7" fmla="*/ 5353835 w 5353835"/>
              <a:gd name="connsiteY7" fmla="*/ 4858206 h 5353835"/>
              <a:gd name="connsiteX8" fmla="*/ 5273742 w 5353835"/>
              <a:gd name="connsiteY8" fmla="*/ 4938299 h 5353835"/>
              <a:gd name="connsiteX9" fmla="*/ 5273742 w 5353835"/>
              <a:gd name="connsiteY9" fmla="*/ 80093 h 5353835"/>
              <a:gd name="connsiteX10" fmla="*/ 0 w 5353835"/>
              <a:gd name="connsiteY10" fmla="*/ 513348 h 5353835"/>
              <a:gd name="connsiteX11" fmla="*/ 80093 w 5353835"/>
              <a:gd name="connsiteY11" fmla="*/ 433255 h 5353835"/>
              <a:gd name="connsiteX12" fmla="*/ 80093 w 5353835"/>
              <a:gd name="connsiteY12" fmla="*/ 4663328 h 5353835"/>
              <a:gd name="connsiteX13" fmla="*/ 0 w 5353835"/>
              <a:gd name="connsiteY13" fmla="*/ 4583235 h 5353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353835" h="5353835">
                <a:moveTo>
                  <a:pt x="690507" y="5273742"/>
                </a:moveTo>
                <a:lnTo>
                  <a:pt x="4938299" y="5273742"/>
                </a:lnTo>
                <a:lnTo>
                  <a:pt x="4858206" y="5353835"/>
                </a:lnTo>
                <a:lnTo>
                  <a:pt x="770600" y="5353835"/>
                </a:lnTo>
                <a:close/>
                <a:moveTo>
                  <a:pt x="433255" y="80093"/>
                </a:moveTo>
                <a:lnTo>
                  <a:pt x="513348" y="0"/>
                </a:lnTo>
                <a:lnTo>
                  <a:pt x="5353835" y="0"/>
                </a:lnTo>
                <a:lnTo>
                  <a:pt x="5353835" y="4858206"/>
                </a:lnTo>
                <a:lnTo>
                  <a:pt x="5273742" y="4938299"/>
                </a:lnTo>
                <a:lnTo>
                  <a:pt x="5273742" y="80093"/>
                </a:lnTo>
                <a:close/>
                <a:moveTo>
                  <a:pt x="0" y="513348"/>
                </a:moveTo>
                <a:lnTo>
                  <a:pt x="80093" y="433255"/>
                </a:lnTo>
                <a:lnTo>
                  <a:pt x="80093" y="4663328"/>
                </a:lnTo>
                <a:lnTo>
                  <a:pt x="0" y="45832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39AC8E2-1C99-4A54-AD26-F1A3BAA618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702" y="2452527"/>
            <a:ext cx="4248319" cy="195294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Сетевой город и м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ессенджеры</a:t>
            </a:r>
            <a:endParaRPr lang="en-US" sz="32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xmlns="" id="{CB64814D-A361-44E1-8D97-B83E41C8B28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0" y="-1"/>
            <a:ext cx="1248189" cy="1248189"/>
          </a:xfrm>
          <a:prstGeom prst="triangle">
            <a:avLst>
              <a:gd name="adj" fmla="val 10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852A6879-032A-4946-9CCA-44D38BEDF5F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296834" y="246647"/>
            <a:ext cx="577231" cy="577231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56AB08D7-F0FB-4965-B730-8B874214C28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10793049" y="367193"/>
            <a:ext cx="999163" cy="999163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148D9297-49FA-43ED-AC6B-E2F153B3A5A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10659187" y="946950"/>
            <a:ext cx="352820" cy="352820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xmlns="" id="{77C2D141-F73C-4BF3-B3DF-D3BA74B8BE2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527827" y="1350439"/>
            <a:ext cx="4160520" cy="4157124"/>
          </a:xfrm>
          <a:custGeom>
            <a:avLst/>
            <a:gdLst>
              <a:gd name="connsiteX0" fmla="*/ 2080261 w 4160520"/>
              <a:gd name="connsiteY0" fmla="*/ 0 h 4157124"/>
              <a:gd name="connsiteX1" fmla="*/ 4160520 w 4160520"/>
              <a:gd name="connsiteY1" fmla="*/ 2078563 h 4157124"/>
              <a:gd name="connsiteX2" fmla="*/ 2080261 w 4160520"/>
              <a:gd name="connsiteY2" fmla="*/ 4157124 h 4157124"/>
              <a:gd name="connsiteX3" fmla="*/ 0 w 4160520"/>
              <a:gd name="connsiteY3" fmla="*/ 2078563 h 4157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60520" h="4157124">
                <a:moveTo>
                  <a:pt x="2080261" y="0"/>
                </a:moveTo>
                <a:lnTo>
                  <a:pt x="4160520" y="2078563"/>
                </a:lnTo>
                <a:lnTo>
                  <a:pt x="2080261" y="4157124"/>
                </a:lnTo>
                <a:lnTo>
                  <a:pt x="0" y="207856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xmlns="" id="{DB456AC5-2DFE-4E00-B0CE-30AAA2A3D67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447569" y="4"/>
            <a:ext cx="3997403" cy="3295805"/>
          </a:xfrm>
          <a:custGeom>
            <a:avLst/>
            <a:gdLst>
              <a:gd name="connsiteX0" fmla="*/ 1352836 w 4160520"/>
              <a:gd name="connsiteY0" fmla="*/ 0 h 3430293"/>
              <a:gd name="connsiteX1" fmla="*/ 2807685 w 4160520"/>
              <a:gd name="connsiteY1" fmla="*/ 0 h 3430293"/>
              <a:gd name="connsiteX2" fmla="*/ 4160520 w 4160520"/>
              <a:gd name="connsiteY2" fmla="*/ 1351732 h 3430293"/>
              <a:gd name="connsiteX3" fmla="*/ 2080261 w 4160520"/>
              <a:gd name="connsiteY3" fmla="*/ 3430293 h 3430293"/>
              <a:gd name="connsiteX4" fmla="*/ 0 w 4160520"/>
              <a:gd name="connsiteY4" fmla="*/ 1351732 h 3430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60520" h="3430293">
                <a:moveTo>
                  <a:pt x="1352836" y="0"/>
                </a:moveTo>
                <a:lnTo>
                  <a:pt x="2807685" y="0"/>
                </a:lnTo>
                <a:lnTo>
                  <a:pt x="4160520" y="1351732"/>
                </a:lnTo>
                <a:lnTo>
                  <a:pt x="2080261" y="3430293"/>
                </a:lnTo>
                <a:lnTo>
                  <a:pt x="0" y="135173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3" name="Рисунок 12" descr="Изображение выглядит как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xmlns="" id="{D01A2133-9ED7-4338-AE01-CB5DE24491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3575" y="481800"/>
            <a:ext cx="1333668" cy="1667087"/>
          </a:xfrm>
          <a:prstGeom prst="rect">
            <a:avLst/>
          </a:prstGeom>
        </p:spPr>
      </p:pic>
      <p:sp>
        <p:nvSpPr>
          <p:cNvPr id="36" name="Isosceles Triangle 35">
            <a:extLst>
              <a:ext uri="{FF2B5EF4-FFF2-40B4-BE49-F238E27FC236}">
                <a16:creationId xmlns:a16="http://schemas.microsoft.com/office/drawing/2014/main" xmlns="" id="{D3EB41F8-8868-4FC3-8553-94FEE5A8B81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852973" y="6102888"/>
            <a:ext cx="1510228" cy="755112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xmlns="" id="{39671820-9967-4806-B0A7-4944C2A4A5F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>
            <a:off x="5447569" y="3562197"/>
            <a:ext cx="3997403" cy="3295805"/>
          </a:xfrm>
          <a:custGeom>
            <a:avLst/>
            <a:gdLst>
              <a:gd name="connsiteX0" fmla="*/ 1352836 w 4160520"/>
              <a:gd name="connsiteY0" fmla="*/ 0 h 3430293"/>
              <a:gd name="connsiteX1" fmla="*/ 2807685 w 4160520"/>
              <a:gd name="connsiteY1" fmla="*/ 0 h 3430293"/>
              <a:gd name="connsiteX2" fmla="*/ 4160520 w 4160520"/>
              <a:gd name="connsiteY2" fmla="*/ 1351732 h 3430293"/>
              <a:gd name="connsiteX3" fmla="*/ 2080261 w 4160520"/>
              <a:gd name="connsiteY3" fmla="*/ 3430293 h 3430293"/>
              <a:gd name="connsiteX4" fmla="*/ 0 w 4160520"/>
              <a:gd name="connsiteY4" fmla="*/ 1351732 h 3430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60520" h="3430293">
                <a:moveTo>
                  <a:pt x="1352836" y="0"/>
                </a:moveTo>
                <a:lnTo>
                  <a:pt x="2807685" y="0"/>
                </a:lnTo>
                <a:lnTo>
                  <a:pt x="4160520" y="1351732"/>
                </a:lnTo>
                <a:lnTo>
                  <a:pt x="2080261" y="3430293"/>
                </a:lnTo>
                <a:lnTo>
                  <a:pt x="0" y="135173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199F6D38-7D51-4339-9D0E-944A929C92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4704" y="2726563"/>
            <a:ext cx="2258152" cy="1411345"/>
          </a:xfrm>
          <a:prstGeom prst="rect">
            <a:avLst/>
          </a:prstGeom>
        </p:spPr>
      </p:pic>
      <p:pic>
        <p:nvPicPr>
          <p:cNvPr id="9" name="Объект 8" descr="Изображение выглядит как рисунок&#10;&#10;Автоматически созданное описание">
            <a:extLst>
              <a:ext uri="{FF2B5EF4-FFF2-40B4-BE49-F238E27FC236}">
                <a16:creationId xmlns:a16="http://schemas.microsoft.com/office/drawing/2014/main" xmlns="" id="{C8E63CF5-5BDD-423E-8A03-C5F63FE7E5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6868" y="4740297"/>
            <a:ext cx="1667087" cy="1667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284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xmlns="" id="{84ECDE7A-6944-466D-8FFE-149A29BA6BA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xmlns="" id="{B3420082-9415-44EC-802E-C77D71D59C5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12700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xmlns="" id="{55A52C45-1FCB-4636-A80F-2849B8226C0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B29726C-B38F-409F-AEBA-4B315ADECD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/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Cайт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психологов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социальных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педагогов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«Я-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родитель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768EB4DD-3704-43AD-92B3-C4E0C6EA92C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98834" y="770799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Объект 4" descr="Изображение выглядит как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xmlns="" id="{8DA9674C-F8E8-46C5-9F41-6ECFCB74F1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53"/>
          <a:stretch/>
        </p:blipFill>
        <p:spPr>
          <a:xfrm>
            <a:off x="908304" y="2478024"/>
            <a:ext cx="6009855" cy="369417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E5998D0-D23D-4C38-AAB7-597986C531C2}"/>
              </a:ext>
            </a:extLst>
          </p:cNvPr>
          <p:cNvSpPr txBox="1"/>
          <p:nvPr/>
        </p:nvSpPr>
        <p:spPr>
          <a:xfrm>
            <a:off x="7411453" y="2478024"/>
            <a:ext cx="3872243" cy="36941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  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https://www.ya-roditel.ru/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493806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xmlns="" id="{7FEAE179-C525-48F3-AD47-0E9E2B6F2E2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" y="2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5209C59-A574-4913-AB4E-8A2FD3C5D0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90" y="4883545"/>
            <a:ext cx="3876087" cy="1556907"/>
          </a:xfrm>
        </p:spPr>
        <p:txBody>
          <a:bodyPr anchor="ctr">
            <a:normAutofit/>
          </a:bodyPr>
          <a:lstStyle/>
          <a:p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Научно-популярный психологический портал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xmlns="" id="{95C8260E-968F-44E8-A823-ABB43131192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86584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xmlns="" id="{2C1BBA94-3F40-40AA-8BB9-E69E25E537C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17891" y="0"/>
            <a:ext cx="11231745" cy="458818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 descr="Изображение выглядит как снимок экрана, внутренний, мужчина, монитор&#10;&#10;Автоматически созданное описание">
            <a:extLst>
              <a:ext uri="{FF2B5EF4-FFF2-40B4-BE49-F238E27FC236}">
                <a16:creationId xmlns:a16="http://schemas.microsoft.com/office/drawing/2014/main" xmlns="" id="{751240DF-0DEE-40F0-82D0-BBA9B67E99B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56"/>
          <a:stretch/>
        </p:blipFill>
        <p:spPr>
          <a:xfrm>
            <a:off x="959207" y="364146"/>
            <a:ext cx="10369645" cy="3867993"/>
          </a:xfrm>
          <a:prstGeom prst="rect">
            <a:avLst/>
          </a:prstGeom>
        </p:spPr>
      </p:pic>
      <p:sp>
        <p:nvSpPr>
          <p:cNvPr id="49" name="Rectangle 48">
            <a:extLst>
              <a:ext uri="{FF2B5EF4-FFF2-40B4-BE49-F238E27FC236}">
                <a16:creationId xmlns:a16="http://schemas.microsoft.com/office/drawing/2014/main" xmlns="" id="{FE43805F-24A6-46A4-B19B-54F28347355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4001107" y="5661136"/>
            <a:ext cx="1463040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F68B08F-6645-41DE-B477-EF49A9973F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2722" y="4883547"/>
            <a:ext cx="6586915" cy="155690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https://5psy.ru/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6716192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7FEAE179-C525-48F3-AD47-0E9E2B6F2E2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" y="2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BA790D4-8383-4216-98B3-FB13FCABA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90" y="4883545"/>
            <a:ext cx="4018119" cy="1556907"/>
          </a:xfrm>
        </p:spPr>
        <p:txBody>
          <a:bodyPr anchor="ctr">
            <a:normAutofit/>
          </a:bodyPr>
          <a:lstStyle/>
          <a:p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Психологические упражнения для тренингов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95C8260E-968F-44E8-A823-ABB43131192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86584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2C1BBA94-3F40-40AA-8BB9-E69E25E537C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17891" y="0"/>
            <a:ext cx="11231745" cy="458818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 descr="Изображение выглядит как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xmlns="" id="{2421B456-B5B1-4A98-95D2-6E8ECE0DDF6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51" b="4294"/>
          <a:stretch/>
        </p:blipFill>
        <p:spPr>
          <a:xfrm>
            <a:off x="959207" y="364146"/>
            <a:ext cx="10369645" cy="3867993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FE43805F-24A6-46A4-B19B-54F28347355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4001107" y="5661136"/>
            <a:ext cx="1463040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F50F7E8-E337-415C-AC2A-5552F1899C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2722" y="4883547"/>
            <a:ext cx="6586915" cy="1556907"/>
          </a:xfrm>
        </p:spPr>
        <p:txBody>
          <a:bodyPr anchor="ctr"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https://trepsy.net</a:t>
            </a:r>
            <a:r>
              <a:rPr lang="en-US" dirty="0"/>
              <a:t>/</a:t>
            </a:r>
            <a:endParaRPr lang="ru-RU" dirty="0"/>
          </a:p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645980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xmlns="" id="{7FEAE179-C525-48F3-AD47-0E9E2B6F2E2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9F72F9C-0A45-4C52-A03C-16BE4D9A3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89" y="4883544"/>
            <a:ext cx="3876086" cy="155690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/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Диагностика</a:t>
            </a:r>
            <a:endParaRPr lang="en-US" sz="32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95C8260E-968F-44E8-A823-ABB43131192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86584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2C1BBA94-3F40-40AA-8BB9-E69E25E537C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17889" y="0"/>
            <a:ext cx="11231745" cy="458818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Объект 4" descr="Изображение выглядит как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xmlns="" id="{244D4998-505D-41D6-AB3B-7DBFD99BB8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33" r="19229" b="1"/>
          <a:stretch/>
        </p:blipFill>
        <p:spPr>
          <a:xfrm>
            <a:off x="959205" y="364142"/>
            <a:ext cx="10369645" cy="3867993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FE43805F-24A6-46A4-B19B-54F28347355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4001107" y="5661132"/>
            <a:ext cx="1463040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BF25E1A-544B-43CF-AD71-E176CC4953E0}"/>
              </a:ext>
            </a:extLst>
          </p:cNvPr>
          <p:cNvSpPr txBox="1"/>
          <p:nvPr/>
        </p:nvSpPr>
        <p:spPr>
          <a:xfrm>
            <a:off x="5162719" y="4883544"/>
            <a:ext cx="6586915" cy="15569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2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https://vsetesti.ru/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18810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C06B88F9-42ED-48A7-80B1-8A0D76F33D0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xmlns="" id="{78D323F3-5366-46A1-A430-A21785CACEA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903615" y="4638503"/>
            <a:ext cx="8384770" cy="1332634"/>
          </a:xfrm>
          <a:prstGeom prst="rect">
            <a:avLst/>
          </a:prstGeom>
          <a:ln w="12700">
            <a:solidFill>
              <a:srgbClr val="E1E1E1"/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A2BCE05-D0A4-4BF2-BCDA-BDE2C46CA6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3120" y="4727448"/>
            <a:ext cx="7982712" cy="86868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/>
            <a:r>
              <a:rPr lang="en-US" sz="36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Диагностика</a:t>
            </a:r>
            <a:r>
              <a:rPr lang="en-US" sz="36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Google-</a:t>
            </a:r>
            <a:r>
              <a:rPr lang="en-US" sz="36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</a:t>
            </a:r>
            <a:endParaRPr lang="en-US" sz="36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xmlns="" id="{F94368A0-A606-4A85-99C2-5DEC95FCC9C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483110" y="5628237"/>
            <a:ext cx="7225780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venir Next LT Pro"/>
            </a:endParaRPr>
          </a:p>
        </p:txBody>
      </p:sp>
      <p:pic>
        <p:nvPicPr>
          <p:cNvPr id="7" name="Рисунок 6" descr="Изображение выглядит как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xmlns="" id="{E6A3AC48-A3F4-494B-AE27-B9FD1755C8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3" r="2872" b="1"/>
          <a:stretch/>
        </p:blipFill>
        <p:spPr>
          <a:xfrm>
            <a:off x="6289453" y="96117"/>
            <a:ext cx="5577840" cy="4087368"/>
          </a:xfrm>
          <a:prstGeom prst="rect">
            <a:avLst/>
          </a:prstGeom>
        </p:spPr>
      </p:pic>
      <p:pic>
        <p:nvPicPr>
          <p:cNvPr id="5" name="Объект 4" descr="Изображение выглядит как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xmlns="" id="{79E6D76D-026A-4657-BF57-82A816CA28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38447"/>
          <a:stretch/>
        </p:blipFill>
        <p:spPr>
          <a:xfrm>
            <a:off x="516636" y="142841"/>
            <a:ext cx="5577840" cy="408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2552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xmlns="" id="{6D24BC9E-AC6A-42EE-AFD8-B290720B841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xmlns="" id="{0990C621-3B8B-4820-8328-D47EF7CE823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54416" y="4107624"/>
            <a:ext cx="11167447" cy="2089317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AEA79B5-2EFE-49AB-8FA9-0162B123AF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560" y="4329321"/>
            <a:ext cx="3657600" cy="164592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диагностики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проверки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знаний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 descr="Изображение выглядит как стол, мужчина, держит, молодой&#10;&#10;Автоматически созданное описание">
            <a:extLst>
              <a:ext uri="{FF2B5EF4-FFF2-40B4-BE49-F238E27FC236}">
                <a16:creationId xmlns:a16="http://schemas.microsoft.com/office/drawing/2014/main" xmlns="" id="{F5133FA4-3595-42C6-925C-760AF237BB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83" y="670520"/>
            <a:ext cx="5486400" cy="2866644"/>
          </a:xfrm>
          <a:prstGeom prst="rect">
            <a:avLst/>
          </a:prstGeom>
        </p:spPr>
      </p:pic>
      <p:pic>
        <p:nvPicPr>
          <p:cNvPr id="5" name="Объект 4" descr="Изображение выглядит как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xmlns="" id="{50ED5847-62F7-4469-9369-75ACE18F82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8887" y="725121"/>
            <a:ext cx="5522976" cy="2140153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C1A2385B-1D2A-4E17-84FA-6CB7F0AAE47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90408" y="4800238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5E791F2F-79DB-4CC0-9FA1-001E3E91E8B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4243541" y="5143137"/>
            <a:ext cx="1463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0B14C92-3F81-4845-8EBF-B76FC26BE56C}"/>
              </a:ext>
            </a:extLst>
          </p:cNvPr>
          <p:cNvSpPr txBox="1"/>
          <p:nvPr/>
        </p:nvSpPr>
        <p:spPr>
          <a:xfrm>
            <a:off x="5250106" y="4329321"/>
            <a:ext cx="6106742" cy="16459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https://www.classtime.com/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7140830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256</Words>
  <Application>Microsoft Office PowerPoint</Application>
  <PresentationFormat>Произвольный</PresentationFormat>
  <Paragraphs>48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Использование онлайн-ресурсов в организации дистанционной работы педагога-психолога  </vt:lpstr>
      <vt:lpstr>С учетом требований профессионального стандарта «Педагог-психолог (психолог в сфере образования)» выделяются трудовые функции деятельности: </vt:lpstr>
      <vt:lpstr>Сетевой город и мессенджеры</vt:lpstr>
      <vt:lpstr>Cайт для психологов и социальных педагогов  «Я-родитель»</vt:lpstr>
      <vt:lpstr>Научно-популярный психологический портал</vt:lpstr>
      <vt:lpstr>Психологические упражнения для тренингов</vt:lpstr>
      <vt:lpstr>Диагностика</vt:lpstr>
      <vt:lpstr>Диагностика. Google-формы</vt:lpstr>
      <vt:lpstr>Проведение диагностики и проверки знаний</vt:lpstr>
      <vt:lpstr>Коррекционно-развивающая работа</vt:lpstr>
      <vt:lpstr>Коррекционно-развивающая работа</vt:lpstr>
      <vt:lpstr>Коррекционно-развивающая работа. Фабрика кроссвордов </vt:lpstr>
      <vt:lpstr>Фабрика кроссвордов </vt:lpstr>
      <vt:lpstr>Коррекционно-развивающая и профилактическая работа</vt:lpstr>
      <vt:lpstr>Коррекционно-развивающая и профилактическая работа. Богатый бобренок</vt:lpstr>
      <vt:lpstr>Развитие и коррекция когнитивной сферы</vt:lpstr>
      <vt:lpstr>Развитие и коррекция когнитивной сферы</vt:lpstr>
      <vt:lpstr>Викторины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онлайн-ресурсов в организации дистанционной работы педагога-психолога</dc:title>
  <dc:creator>Daria Orlova</dc:creator>
  <cp:lastModifiedBy>user</cp:lastModifiedBy>
  <cp:revision>4</cp:revision>
  <dcterms:created xsi:type="dcterms:W3CDTF">2020-09-21T15:29:35Z</dcterms:created>
  <dcterms:modified xsi:type="dcterms:W3CDTF">2020-09-23T07:41:44Z</dcterms:modified>
</cp:coreProperties>
</file>