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6"/>
  </p:notesMasterIdLst>
  <p:sldIdLst>
    <p:sldId id="256" r:id="rId2"/>
    <p:sldId id="259" r:id="rId3"/>
    <p:sldId id="280" r:id="rId4"/>
    <p:sldId id="281" r:id="rId5"/>
    <p:sldId id="276" r:id="rId6"/>
    <p:sldId id="277" r:id="rId7"/>
    <p:sldId id="278" r:id="rId8"/>
    <p:sldId id="270" r:id="rId9"/>
    <p:sldId id="283" r:id="rId10"/>
    <p:sldId id="264" r:id="rId11"/>
    <p:sldId id="282" r:id="rId12"/>
    <p:sldId id="284" r:id="rId13"/>
    <p:sldId id="285" r:id="rId14"/>
    <p:sldId id="286" r:id="rId15"/>
    <p:sldId id="287" r:id="rId16"/>
    <p:sldId id="288" r:id="rId17"/>
    <p:sldId id="289" r:id="rId18"/>
    <p:sldId id="292" r:id="rId19"/>
    <p:sldId id="293" r:id="rId20"/>
    <p:sldId id="294" r:id="rId21"/>
    <p:sldId id="290" r:id="rId22"/>
    <p:sldId id="295" r:id="rId23"/>
    <p:sldId id="296" r:id="rId24"/>
    <p:sldId id="291"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60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DEE898-1086-4275-B34A-42A554484BE7}" type="doc">
      <dgm:prSet loTypeId="urn:microsoft.com/office/officeart/2005/8/layout/default" loCatId="list" qsTypeId="urn:microsoft.com/office/officeart/2005/8/quickstyle/3d4" qsCatId="3D" csTypeId="urn:microsoft.com/office/officeart/2005/8/colors/accent1_2" csCatId="accent1" phldr="1"/>
      <dgm:spPr/>
      <dgm:t>
        <a:bodyPr/>
        <a:lstStyle/>
        <a:p>
          <a:endParaRPr lang="ru-RU"/>
        </a:p>
      </dgm:t>
    </dgm:pt>
    <dgm:pt modelId="{31E5C35D-1CBC-49F0-9832-6665AD4A83A0}">
      <dgm:prSet phldrT="[Текст]"/>
      <dgm:spPr/>
      <dgm:t>
        <a:bodyPr/>
        <a:lstStyle/>
        <a:p>
          <a:r>
            <a:rPr lang="ru-RU" dirty="0" smtClean="0"/>
            <a:t>Социальный педагог</a:t>
          </a:r>
          <a:endParaRPr lang="ru-RU" dirty="0"/>
        </a:p>
      </dgm:t>
    </dgm:pt>
    <dgm:pt modelId="{B763FDEB-8C01-4854-A8C7-6EC11D797999}" type="parTrans" cxnId="{E274B45E-4433-4E8E-9D76-35213E09F7C3}">
      <dgm:prSet/>
      <dgm:spPr/>
      <dgm:t>
        <a:bodyPr/>
        <a:lstStyle/>
        <a:p>
          <a:endParaRPr lang="ru-RU"/>
        </a:p>
      </dgm:t>
    </dgm:pt>
    <dgm:pt modelId="{C6F1CB0C-3A83-4973-8424-8C8560462B23}" type="sibTrans" cxnId="{E274B45E-4433-4E8E-9D76-35213E09F7C3}">
      <dgm:prSet/>
      <dgm:spPr/>
      <dgm:t>
        <a:bodyPr/>
        <a:lstStyle/>
        <a:p>
          <a:endParaRPr lang="ru-RU"/>
        </a:p>
      </dgm:t>
    </dgm:pt>
    <dgm:pt modelId="{EE1D4329-D73C-49F4-86FA-685C87A8EC8B}">
      <dgm:prSet phldrT="[Текст]"/>
      <dgm:spPr/>
      <dgm:t>
        <a:bodyPr/>
        <a:lstStyle/>
        <a:p>
          <a:r>
            <a:rPr lang="ru-RU" dirty="0" smtClean="0"/>
            <a:t>Администрация ОО</a:t>
          </a:r>
          <a:endParaRPr lang="ru-RU" dirty="0"/>
        </a:p>
      </dgm:t>
    </dgm:pt>
    <dgm:pt modelId="{DF43B90F-4BC9-4695-94DF-6AFFF0C4A33A}" type="parTrans" cxnId="{4904CBE7-1D0A-4186-BFA2-3823C755DCBD}">
      <dgm:prSet/>
      <dgm:spPr/>
      <dgm:t>
        <a:bodyPr/>
        <a:lstStyle/>
        <a:p>
          <a:endParaRPr lang="ru-RU"/>
        </a:p>
      </dgm:t>
    </dgm:pt>
    <dgm:pt modelId="{FE195341-5E62-4DE4-BAB1-068918F62AA4}" type="sibTrans" cxnId="{4904CBE7-1D0A-4186-BFA2-3823C755DCBD}">
      <dgm:prSet/>
      <dgm:spPr/>
      <dgm:t>
        <a:bodyPr/>
        <a:lstStyle/>
        <a:p>
          <a:endParaRPr lang="ru-RU"/>
        </a:p>
      </dgm:t>
    </dgm:pt>
    <dgm:pt modelId="{14D633F6-A88F-49A9-B640-CA4BCB6DA9A8}">
      <dgm:prSet phldrT="[Текст]"/>
      <dgm:spPr/>
      <dgm:t>
        <a:bodyPr/>
        <a:lstStyle/>
        <a:p>
          <a:r>
            <a:rPr lang="ru-RU" dirty="0" smtClean="0"/>
            <a:t>Учителя</a:t>
          </a:r>
          <a:endParaRPr lang="ru-RU" dirty="0"/>
        </a:p>
      </dgm:t>
    </dgm:pt>
    <dgm:pt modelId="{EB18A47D-9C7E-4937-88BE-BC773C1118A2}" type="parTrans" cxnId="{214CF346-35F6-428B-9AF9-C6153292127F}">
      <dgm:prSet/>
      <dgm:spPr/>
      <dgm:t>
        <a:bodyPr/>
        <a:lstStyle/>
        <a:p>
          <a:endParaRPr lang="ru-RU"/>
        </a:p>
      </dgm:t>
    </dgm:pt>
    <dgm:pt modelId="{60178066-58EF-4277-ACF5-AF1EC7496427}" type="sibTrans" cxnId="{214CF346-35F6-428B-9AF9-C6153292127F}">
      <dgm:prSet/>
      <dgm:spPr/>
      <dgm:t>
        <a:bodyPr/>
        <a:lstStyle/>
        <a:p>
          <a:endParaRPr lang="ru-RU"/>
        </a:p>
      </dgm:t>
    </dgm:pt>
    <dgm:pt modelId="{093A6A84-5923-4720-9C54-BFA9DBEAB80D}">
      <dgm:prSet phldrT="[Текст]"/>
      <dgm:spPr/>
      <dgm:t>
        <a:bodyPr/>
        <a:lstStyle/>
        <a:p>
          <a:r>
            <a:rPr lang="ru-RU" dirty="0" smtClean="0"/>
            <a:t>Классный руководитель</a:t>
          </a:r>
          <a:endParaRPr lang="ru-RU" dirty="0"/>
        </a:p>
      </dgm:t>
    </dgm:pt>
    <dgm:pt modelId="{3CA164FA-F346-4BCA-B5CA-26262FD896E3}" type="parTrans" cxnId="{D41A661E-284E-4D59-A460-7B07E2653E5A}">
      <dgm:prSet/>
      <dgm:spPr/>
      <dgm:t>
        <a:bodyPr/>
        <a:lstStyle/>
        <a:p>
          <a:endParaRPr lang="ru-RU"/>
        </a:p>
      </dgm:t>
    </dgm:pt>
    <dgm:pt modelId="{2AE011A8-2A57-48EF-A0A0-7EC4A641DECE}" type="sibTrans" cxnId="{D41A661E-284E-4D59-A460-7B07E2653E5A}">
      <dgm:prSet/>
      <dgm:spPr/>
      <dgm:t>
        <a:bodyPr/>
        <a:lstStyle/>
        <a:p>
          <a:endParaRPr lang="ru-RU"/>
        </a:p>
      </dgm:t>
    </dgm:pt>
    <dgm:pt modelId="{3938ED9F-6FD9-4C13-860A-268D1EEB01BA}">
      <dgm:prSet phldrT="[Текст]"/>
      <dgm:spPr/>
      <dgm:t>
        <a:bodyPr/>
        <a:lstStyle/>
        <a:p>
          <a:r>
            <a:rPr lang="ru-RU" dirty="0" err="1" smtClean="0"/>
            <a:t>ППк</a:t>
          </a:r>
          <a:endParaRPr lang="ru-RU" dirty="0"/>
        </a:p>
      </dgm:t>
    </dgm:pt>
    <dgm:pt modelId="{90DD65E4-D39A-4C9D-BF14-CFFDBF7B825F}" type="parTrans" cxnId="{3DBB7CA2-6660-4572-A2B2-2BBD720859B0}">
      <dgm:prSet/>
      <dgm:spPr/>
      <dgm:t>
        <a:bodyPr/>
        <a:lstStyle/>
        <a:p>
          <a:endParaRPr lang="ru-RU"/>
        </a:p>
      </dgm:t>
    </dgm:pt>
    <dgm:pt modelId="{A9DD16C6-E70B-4DB9-B025-7E0476A7A40F}" type="sibTrans" cxnId="{3DBB7CA2-6660-4572-A2B2-2BBD720859B0}">
      <dgm:prSet/>
      <dgm:spPr/>
      <dgm:t>
        <a:bodyPr/>
        <a:lstStyle/>
        <a:p>
          <a:endParaRPr lang="ru-RU"/>
        </a:p>
      </dgm:t>
    </dgm:pt>
    <dgm:pt modelId="{5359983B-CB3C-4CE5-8AFB-B763037AAF58}" type="pres">
      <dgm:prSet presAssocID="{2BDEE898-1086-4275-B34A-42A554484BE7}" presName="diagram" presStyleCnt="0">
        <dgm:presLayoutVars>
          <dgm:dir/>
          <dgm:resizeHandles val="exact"/>
        </dgm:presLayoutVars>
      </dgm:prSet>
      <dgm:spPr/>
      <dgm:t>
        <a:bodyPr/>
        <a:lstStyle/>
        <a:p>
          <a:endParaRPr lang="ru-RU"/>
        </a:p>
      </dgm:t>
    </dgm:pt>
    <dgm:pt modelId="{80080340-99B1-4459-A9D5-E409DB0B28DE}" type="pres">
      <dgm:prSet presAssocID="{31E5C35D-1CBC-49F0-9832-6665AD4A83A0}" presName="node" presStyleLbl="node1" presStyleIdx="0" presStyleCnt="5">
        <dgm:presLayoutVars>
          <dgm:bulletEnabled val="1"/>
        </dgm:presLayoutVars>
      </dgm:prSet>
      <dgm:spPr/>
      <dgm:t>
        <a:bodyPr/>
        <a:lstStyle/>
        <a:p>
          <a:endParaRPr lang="ru-RU"/>
        </a:p>
      </dgm:t>
    </dgm:pt>
    <dgm:pt modelId="{400430A3-4AAB-4C24-B21E-21FE511F6A1C}" type="pres">
      <dgm:prSet presAssocID="{C6F1CB0C-3A83-4973-8424-8C8560462B23}" presName="sibTrans" presStyleCnt="0"/>
      <dgm:spPr/>
    </dgm:pt>
    <dgm:pt modelId="{621EE453-E8BF-4BA2-888E-B4F8A4E2EEEE}" type="pres">
      <dgm:prSet presAssocID="{EE1D4329-D73C-49F4-86FA-685C87A8EC8B}" presName="node" presStyleLbl="node1" presStyleIdx="1" presStyleCnt="5">
        <dgm:presLayoutVars>
          <dgm:bulletEnabled val="1"/>
        </dgm:presLayoutVars>
      </dgm:prSet>
      <dgm:spPr/>
      <dgm:t>
        <a:bodyPr/>
        <a:lstStyle/>
        <a:p>
          <a:endParaRPr lang="ru-RU"/>
        </a:p>
      </dgm:t>
    </dgm:pt>
    <dgm:pt modelId="{E3C64C12-A35E-4A45-A87C-73DA00E6A6A6}" type="pres">
      <dgm:prSet presAssocID="{FE195341-5E62-4DE4-BAB1-068918F62AA4}" presName="sibTrans" presStyleCnt="0"/>
      <dgm:spPr/>
    </dgm:pt>
    <dgm:pt modelId="{AEFA5502-DB0D-4BCB-8FBE-C026309C39F3}" type="pres">
      <dgm:prSet presAssocID="{14D633F6-A88F-49A9-B640-CA4BCB6DA9A8}" presName="node" presStyleLbl="node1" presStyleIdx="2" presStyleCnt="5">
        <dgm:presLayoutVars>
          <dgm:bulletEnabled val="1"/>
        </dgm:presLayoutVars>
      </dgm:prSet>
      <dgm:spPr/>
      <dgm:t>
        <a:bodyPr/>
        <a:lstStyle/>
        <a:p>
          <a:endParaRPr lang="ru-RU"/>
        </a:p>
      </dgm:t>
    </dgm:pt>
    <dgm:pt modelId="{CE04EA77-EF92-42B7-AA28-2D4B3C539A46}" type="pres">
      <dgm:prSet presAssocID="{60178066-58EF-4277-ACF5-AF1EC7496427}" presName="sibTrans" presStyleCnt="0"/>
      <dgm:spPr/>
    </dgm:pt>
    <dgm:pt modelId="{F740EC09-B267-4DE9-9A2C-DB85D21995D9}" type="pres">
      <dgm:prSet presAssocID="{093A6A84-5923-4720-9C54-BFA9DBEAB80D}" presName="node" presStyleLbl="node1" presStyleIdx="3" presStyleCnt="5">
        <dgm:presLayoutVars>
          <dgm:bulletEnabled val="1"/>
        </dgm:presLayoutVars>
      </dgm:prSet>
      <dgm:spPr/>
      <dgm:t>
        <a:bodyPr/>
        <a:lstStyle/>
        <a:p>
          <a:endParaRPr lang="ru-RU"/>
        </a:p>
      </dgm:t>
    </dgm:pt>
    <dgm:pt modelId="{9D15FDE3-1435-4B05-A926-E8E95C9FD096}" type="pres">
      <dgm:prSet presAssocID="{2AE011A8-2A57-48EF-A0A0-7EC4A641DECE}" presName="sibTrans" presStyleCnt="0"/>
      <dgm:spPr/>
    </dgm:pt>
    <dgm:pt modelId="{77D8A1EE-E82C-4F17-909C-6593AA5E5681}" type="pres">
      <dgm:prSet presAssocID="{3938ED9F-6FD9-4C13-860A-268D1EEB01BA}" presName="node" presStyleLbl="node1" presStyleIdx="4" presStyleCnt="5">
        <dgm:presLayoutVars>
          <dgm:bulletEnabled val="1"/>
        </dgm:presLayoutVars>
      </dgm:prSet>
      <dgm:spPr/>
      <dgm:t>
        <a:bodyPr/>
        <a:lstStyle/>
        <a:p>
          <a:endParaRPr lang="ru-RU"/>
        </a:p>
      </dgm:t>
    </dgm:pt>
  </dgm:ptLst>
  <dgm:cxnLst>
    <dgm:cxn modelId="{99C6DB6F-D9BF-4AF6-BCEC-FD90EE0F7AAB}" type="presOf" srcId="{EE1D4329-D73C-49F4-86FA-685C87A8EC8B}" destId="{621EE453-E8BF-4BA2-888E-B4F8A4E2EEEE}" srcOrd="0" destOrd="0" presId="urn:microsoft.com/office/officeart/2005/8/layout/default"/>
    <dgm:cxn modelId="{879AA58A-7814-47C0-9E1C-B0C29A0AB38F}" type="presOf" srcId="{2BDEE898-1086-4275-B34A-42A554484BE7}" destId="{5359983B-CB3C-4CE5-8AFB-B763037AAF58}" srcOrd="0" destOrd="0" presId="urn:microsoft.com/office/officeart/2005/8/layout/default"/>
    <dgm:cxn modelId="{C3CFFE01-861C-435D-8BFC-414D521C5E00}" type="presOf" srcId="{3938ED9F-6FD9-4C13-860A-268D1EEB01BA}" destId="{77D8A1EE-E82C-4F17-909C-6593AA5E5681}" srcOrd="0" destOrd="0" presId="urn:microsoft.com/office/officeart/2005/8/layout/default"/>
    <dgm:cxn modelId="{214CF346-35F6-428B-9AF9-C6153292127F}" srcId="{2BDEE898-1086-4275-B34A-42A554484BE7}" destId="{14D633F6-A88F-49A9-B640-CA4BCB6DA9A8}" srcOrd="2" destOrd="0" parTransId="{EB18A47D-9C7E-4937-88BE-BC773C1118A2}" sibTransId="{60178066-58EF-4277-ACF5-AF1EC7496427}"/>
    <dgm:cxn modelId="{7B8A1538-A5FB-4601-BEF3-AD6799D5127E}" type="presOf" srcId="{093A6A84-5923-4720-9C54-BFA9DBEAB80D}" destId="{F740EC09-B267-4DE9-9A2C-DB85D21995D9}" srcOrd="0" destOrd="0" presId="urn:microsoft.com/office/officeart/2005/8/layout/default"/>
    <dgm:cxn modelId="{3DBB7CA2-6660-4572-A2B2-2BBD720859B0}" srcId="{2BDEE898-1086-4275-B34A-42A554484BE7}" destId="{3938ED9F-6FD9-4C13-860A-268D1EEB01BA}" srcOrd="4" destOrd="0" parTransId="{90DD65E4-D39A-4C9D-BF14-CFFDBF7B825F}" sibTransId="{A9DD16C6-E70B-4DB9-B025-7E0476A7A40F}"/>
    <dgm:cxn modelId="{B4D652BC-6174-4003-8766-1FC8AE7A15EA}" type="presOf" srcId="{31E5C35D-1CBC-49F0-9832-6665AD4A83A0}" destId="{80080340-99B1-4459-A9D5-E409DB0B28DE}" srcOrd="0" destOrd="0" presId="urn:microsoft.com/office/officeart/2005/8/layout/default"/>
    <dgm:cxn modelId="{7A948A41-2433-42A7-ABD9-E03E820E7850}" type="presOf" srcId="{14D633F6-A88F-49A9-B640-CA4BCB6DA9A8}" destId="{AEFA5502-DB0D-4BCB-8FBE-C026309C39F3}" srcOrd="0" destOrd="0" presId="urn:microsoft.com/office/officeart/2005/8/layout/default"/>
    <dgm:cxn modelId="{4904CBE7-1D0A-4186-BFA2-3823C755DCBD}" srcId="{2BDEE898-1086-4275-B34A-42A554484BE7}" destId="{EE1D4329-D73C-49F4-86FA-685C87A8EC8B}" srcOrd="1" destOrd="0" parTransId="{DF43B90F-4BC9-4695-94DF-6AFFF0C4A33A}" sibTransId="{FE195341-5E62-4DE4-BAB1-068918F62AA4}"/>
    <dgm:cxn modelId="{E274B45E-4433-4E8E-9D76-35213E09F7C3}" srcId="{2BDEE898-1086-4275-B34A-42A554484BE7}" destId="{31E5C35D-1CBC-49F0-9832-6665AD4A83A0}" srcOrd="0" destOrd="0" parTransId="{B763FDEB-8C01-4854-A8C7-6EC11D797999}" sibTransId="{C6F1CB0C-3A83-4973-8424-8C8560462B23}"/>
    <dgm:cxn modelId="{D41A661E-284E-4D59-A460-7B07E2653E5A}" srcId="{2BDEE898-1086-4275-B34A-42A554484BE7}" destId="{093A6A84-5923-4720-9C54-BFA9DBEAB80D}" srcOrd="3" destOrd="0" parTransId="{3CA164FA-F346-4BCA-B5CA-26262FD896E3}" sibTransId="{2AE011A8-2A57-48EF-A0A0-7EC4A641DECE}"/>
    <dgm:cxn modelId="{6C21399D-FF24-44F8-B8D7-5C5A16FBE134}" type="presParOf" srcId="{5359983B-CB3C-4CE5-8AFB-B763037AAF58}" destId="{80080340-99B1-4459-A9D5-E409DB0B28DE}" srcOrd="0" destOrd="0" presId="urn:microsoft.com/office/officeart/2005/8/layout/default"/>
    <dgm:cxn modelId="{3DA8B697-65C4-46C9-8F46-082982F7C108}" type="presParOf" srcId="{5359983B-CB3C-4CE5-8AFB-B763037AAF58}" destId="{400430A3-4AAB-4C24-B21E-21FE511F6A1C}" srcOrd="1" destOrd="0" presId="urn:microsoft.com/office/officeart/2005/8/layout/default"/>
    <dgm:cxn modelId="{641A4C35-B94B-4EC9-8758-59B53F3C7681}" type="presParOf" srcId="{5359983B-CB3C-4CE5-8AFB-B763037AAF58}" destId="{621EE453-E8BF-4BA2-888E-B4F8A4E2EEEE}" srcOrd="2" destOrd="0" presId="urn:microsoft.com/office/officeart/2005/8/layout/default"/>
    <dgm:cxn modelId="{8DDB7912-877C-45FC-96F6-D91F73289C30}" type="presParOf" srcId="{5359983B-CB3C-4CE5-8AFB-B763037AAF58}" destId="{E3C64C12-A35E-4A45-A87C-73DA00E6A6A6}" srcOrd="3" destOrd="0" presId="urn:microsoft.com/office/officeart/2005/8/layout/default"/>
    <dgm:cxn modelId="{084E38DB-2D89-47F9-B92E-109BD9723847}" type="presParOf" srcId="{5359983B-CB3C-4CE5-8AFB-B763037AAF58}" destId="{AEFA5502-DB0D-4BCB-8FBE-C026309C39F3}" srcOrd="4" destOrd="0" presId="urn:microsoft.com/office/officeart/2005/8/layout/default"/>
    <dgm:cxn modelId="{AFC3781F-844E-4B3A-A6D6-8A9D3D95D73D}" type="presParOf" srcId="{5359983B-CB3C-4CE5-8AFB-B763037AAF58}" destId="{CE04EA77-EF92-42B7-AA28-2D4B3C539A46}" srcOrd="5" destOrd="0" presId="urn:microsoft.com/office/officeart/2005/8/layout/default"/>
    <dgm:cxn modelId="{07E20633-DD71-46C9-8EB2-742CD141DED8}" type="presParOf" srcId="{5359983B-CB3C-4CE5-8AFB-B763037AAF58}" destId="{F740EC09-B267-4DE9-9A2C-DB85D21995D9}" srcOrd="6" destOrd="0" presId="urn:microsoft.com/office/officeart/2005/8/layout/default"/>
    <dgm:cxn modelId="{857E6103-162D-4182-8429-391A7DC42216}" type="presParOf" srcId="{5359983B-CB3C-4CE5-8AFB-B763037AAF58}" destId="{9D15FDE3-1435-4B05-A926-E8E95C9FD096}" srcOrd="7" destOrd="0" presId="urn:microsoft.com/office/officeart/2005/8/layout/default"/>
    <dgm:cxn modelId="{A917A90E-2B1C-4BB4-8D6C-005980572D33}" type="presParOf" srcId="{5359983B-CB3C-4CE5-8AFB-B763037AAF58}" destId="{77D8A1EE-E82C-4F17-909C-6593AA5E568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DEE898-1086-4275-B34A-42A554484BE7}" type="doc">
      <dgm:prSet loTypeId="urn:microsoft.com/office/officeart/2005/8/layout/default" loCatId="list" qsTypeId="urn:microsoft.com/office/officeart/2005/8/quickstyle/3d4" qsCatId="3D" csTypeId="urn:microsoft.com/office/officeart/2005/8/colors/accent1_2" csCatId="accent1" phldr="1"/>
      <dgm:spPr/>
      <dgm:t>
        <a:bodyPr/>
        <a:lstStyle/>
        <a:p>
          <a:endParaRPr lang="ru-RU"/>
        </a:p>
      </dgm:t>
    </dgm:pt>
    <dgm:pt modelId="{31E5C35D-1CBC-49F0-9832-6665AD4A83A0}">
      <dgm:prSet phldrT="[Текст]"/>
      <dgm:spPr/>
      <dgm:t>
        <a:bodyPr/>
        <a:lstStyle/>
        <a:p>
          <a:r>
            <a:rPr lang="ru-RU" dirty="0" smtClean="0"/>
            <a:t>ЦППМСП Ленинского района</a:t>
          </a:r>
          <a:endParaRPr lang="ru-RU" dirty="0"/>
        </a:p>
      </dgm:t>
    </dgm:pt>
    <dgm:pt modelId="{B763FDEB-8C01-4854-A8C7-6EC11D797999}" type="parTrans" cxnId="{E274B45E-4433-4E8E-9D76-35213E09F7C3}">
      <dgm:prSet/>
      <dgm:spPr/>
      <dgm:t>
        <a:bodyPr/>
        <a:lstStyle/>
        <a:p>
          <a:endParaRPr lang="ru-RU"/>
        </a:p>
      </dgm:t>
    </dgm:pt>
    <dgm:pt modelId="{C6F1CB0C-3A83-4973-8424-8C8560462B23}" type="sibTrans" cxnId="{E274B45E-4433-4E8E-9D76-35213E09F7C3}">
      <dgm:prSet/>
      <dgm:spPr/>
      <dgm:t>
        <a:bodyPr/>
        <a:lstStyle/>
        <a:p>
          <a:endParaRPr lang="ru-RU"/>
        </a:p>
      </dgm:t>
    </dgm:pt>
    <dgm:pt modelId="{EE1D4329-D73C-49F4-86FA-685C87A8EC8B}">
      <dgm:prSet phldrT="[Текст]"/>
      <dgm:spPr/>
      <dgm:t>
        <a:bodyPr/>
        <a:lstStyle/>
        <a:p>
          <a:r>
            <a:rPr lang="ru-RU" dirty="0" smtClean="0"/>
            <a:t>ЦПС «Компас»</a:t>
          </a:r>
          <a:endParaRPr lang="ru-RU" dirty="0"/>
        </a:p>
      </dgm:t>
    </dgm:pt>
    <dgm:pt modelId="{DF43B90F-4BC9-4695-94DF-6AFFF0C4A33A}" type="parTrans" cxnId="{4904CBE7-1D0A-4186-BFA2-3823C755DCBD}">
      <dgm:prSet/>
      <dgm:spPr/>
      <dgm:t>
        <a:bodyPr/>
        <a:lstStyle/>
        <a:p>
          <a:endParaRPr lang="ru-RU"/>
        </a:p>
      </dgm:t>
    </dgm:pt>
    <dgm:pt modelId="{FE195341-5E62-4DE4-BAB1-068918F62AA4}" type="sibTrans" cxnId="{4904CBE7-1D0A-4186-BFA2-3823C755DCBD}">
      <dgm:prSet/>
      <dgm:spPr/>
      <dgm:t>
        <a:bodyPr/>
        <a:lstStyle/>
        <a:p>
          <a:endParaRPr lang="ru-RU"/>
        </a:p>
      </dgm:t>
    </dgm:pt>
    <dgm:pt modelId="{14D633F6-A88F-49A9-B640-CA4BCB6DA9A8}">
      <dgm:prSet phldrT="[Текст]"/>
      <dgm:spPr/>
      <dgm:t>
        <a:bodyPr/>
        <a:lstStyle/>
        <a:p>
          <a:r>
            <a:rPr lang="ru-RU" dirty="0" err="1" smtClean="0"/>
            <a:t>ОЦДиК</a:t>
          </a:r>
          <a:endParaRPr lang="ru-RU" dirty="0"/>
        </a:p>
      </dgm:t>
    </dgm:pt>
    <dgm:pt modelId="{EB18A47D-9C7E-4937-88BE-BC773C1118A2}" type="parTrans" cxnId="{214CF346-35F6-428B-9AF9-C6153292127F}">
      <dgm:prSet/>
      <dgm:spPr/>
      <dgm:t>
        <a:bodyPr/>
        <a:lstStyle/>
        <a:p>
          <a:endParaRPr lang="ru-RU"/>
        </a:p>
      </dgm:t>
    </dgm:pt>
    <dgm:pt modelId="{60178066-58EF-4277-ACF5-AF1EC7496427}" type="sibTrans" cxnId="{214CF346-35F6-428B-9AF9-C6153292127F}">
      <dgm:prSet/>
      <dgm:spPr/>
      <dgm:t>
        <a:bodyPr/>
        <a:lstStyle/>
        <a:p>
          <a:endParaRPr lang="ru-RU"/>
        </a:p>
      </dgm:t>
    </dgm:pt>
    <dgm:pt modelId="{093A6A84-5923-4720-9C54-BFA9DBEAB80D}">
      <dgm:prSet phldrT="[Текст]"/>
      <dgm:spPr/>
      <dgm:t>
        <a:bodyPr/>
        <a:lstStyle/>
        <a:p>
          <a:r>
            <a:rPr lang="ru-RU" dirty="0" smtClean="0"/>
            <a:t>СРЦ Ленинского района</a:t>
          </a:r>
          <a:endParaRPr lang="ru-RU" dirty="0"/>
        </a:p>
      </dgm:t>
    </dgm:pt>
    <dgm:pt modelId="{3CA164FA-F346-4BCA-B5CA-26262FD896E3}" type="parTrans" cxnId="{D41A661E-284E-4D59-A460-7B07E2653E5A}">
      <dgm:prSet/>
      <dgm:spPr/>
      <dgm:t>
        <a:bodyPr/>
        <a:lstStyle/>
        <a:p>
          <a:endParaRPr lang="ru-RU"/>
        </a:p>
      </dgm:t>
    </dgm:pt>
    <dgm:pt modelId="{2AE011A8-2A57-48EF-A0A0-7EC4A641DECE}" type="sibTrans" cxnId="{D41A661E-284E-4D59-A460-7B07E2653E5A}">
      <dgm:prSet/>
      <dgm:spPr/>
      <dgm:t>
        <a:bodyPr/>
        <a:lstStyle/>
        <a:p>
          <a:endParaRPr lang="ru-RU"/>
        </a:p>
      </dgm:t>
    </dgm:pt>
    <dgm:pt modelId="{3938ED9F-6FD9-4C13-860A-268D1EEB01BA}">
      <dgm:prSet phldrT="[Текст]"/>
      <dgm:spPr/>
      <dgm:t>
        <a:bodyPr/>
        <a:lstStyle/>
        <a:p>
          <a:r>
            <a:rPr lang="ru-RU" dirty="0" smtClean="0"/>
            <a:t>ОДН ОП Ленинского района</a:t>
          </a:r>
          <a:endParaRPr lang="ru-RU" dirty="0"/>
        </a:p>
      </dgm:t>
    </dgm:pt>
    <dgm:pt modelId="{90DD65E4-D39A-4C9D-BF14-CFFDBF7B825F}" type="parTrans" cxnId="{3DBB7CA2-6660-4572-A2B2-2BBD720859B0}">
      <dgm:prSet/>
      <dgm:spPr/>
      <dgm:t>
        <a:bodyPr/>
        <a:lstStyle/>
        <a:p>
          <a:endParaRPr lang="ru-RU"/>
        </a:p>
      </dgm:t>
    </dgm:pt>
    <dgm:pt modelId="{A9DD16C6-E70B-4DB9-B025-7E0476A7A40F}" type="sibTrans" cxnId="{3DBB7CA2-6660-4572-A2B2-2BBD720859B0}">
      <dgm:prSet/>
      <dgm:spPr/>
      <dgm:t>
        <a:bodyPr/>
        <a:lstStyle/>
        <a:p>
          <a:endParaRPr lang="ru-RU"/>
        </a:p>
      </dgm:t>
    </dgm:pt>
    <dgm:pt modelId="{5359983B-CB3C-4CE5-8AFB-B763037AAF58}" type="pres">
      <dgm:prSet presAssocID="{2BDEE898-1086-4275-B34A-42A554484BE7}" presName="diagram" presStyleCnt="0">
        <dgm:presLayoutVars>
          <dgm:dir/>
          <dgm:resizeHandles val="exact"/>
        </dgm:presLayoutVars>
      </dgm:prSet>
      <dgm:spPr/>
      <dgm:t>
        <a:bodyPr/>
        <a:lstStyle/>
        <a:p>
          <a:endParaRPr lang="ru-RU"/>
        </a:p>
      </dgm:t>
    </dgm:pt>
    <dgm:pt modelId="{80080340-99B1-4459-A9D5-E409DB0B28DE}" type="pres">
      <dgm:prSet presAssocID="{31E5C35D-1CBC-49F0-9832-6665AD4A83A0}" presName="node" presStyleLbl="node1" presStyleIdx="0" presStyleCnt="5">
        <dgm:presLayoutVars>
          <dgm:bulletEnabled val="1"/>
        </dgm:presLayoutVars>
      </dgm:prSet>
      <dgm:spPr/>
      <dgm:t>
        <a:bodyPr/>
        <a:lstStyle/>
        <a:p>
          <a:endParaRPr lang="ru-RU"/>
        </a:p>
      </dgm:t>
    </dgm:pt>
    <dgm:pt modelId="{400430A3-4AAB-4C24-B21E-21FE511F6A1C}" type="pres">
      <dgm:prSet presAssocID="{C6F1CB0C-3A83-4973-8424-8C8560462B23}" presName="sibTrans" presStyleCnt="0"/>
      <dgm:spPr/>
    </dgm:pt>
    <dgm:pt modelId="{621EE453-E8BF-4BA2-888E-B4F8A4E2EEEE}" type="pres">
      <dgm:prSet presAssocID="{EE1D4329-D73C-49F4-86FA-685C87A8EC8B}" presName="node" presStyleLbl="node1" presStyleIdx="1" presStyleCnt="5">
        <dgm:presLayoutVars>
          <dgm:bulletEnabled val="1"/>
        </dgm:presLayoutVars>
      </dgm:prSet>
      <dgm:spPr/>
      <dgm:t>
        <a:bodyPr/>
        <a:lstStyle/>
        <a:p>
          <a:endParaRPr lang="ru-RU"/>
        </a:p>
      </dgm:t>
    </dgm:pt>
    <dgm:pt modelId="{E3C64C12-A35E-4A45-A87C-73DA00E6A6A6}" type="pres">
      <dgm:prSet presAssocID="{FE195341-5E62-4DE4-BAB1-068918F62AA4}" presName="sibTrans" presStyleCnt="0"/>
      <dgm:spPr/>
    </dgm:pt>
    <dgm:pt modelId="{AEFA5502-DB0D-4BCB-8FBE-C026309C39F3}" type="pres">
      <dgm:prSet presAssocID="{14D633F6-A88F-49A9-B640-CA4BCB6DA9A8}" presName="node" presStyleLbl="node1" presStyleIdx="2" presStyleCnt="5">
        <dgm:presLayoutVars>
          <dgm:bulletEnabled val="1"/>
        </dgm:presLayoutVars>
      </dgm:prSet>
      <dgm:spPr/>
      <dgm:t>
        <a:bodyPr/>
        <a:lstStyle/>
        <a:p>
          <a:endParaRPr lang="ru-RU"/>
        </a:p>
      </dgm:t>
    </dgm:pt>
    <dgm:pt modelId="{CE04EA77-EF92-42B7-AA28-2D4B3C539A46}" type="pres">
      <dgm:prSet presAssocID="{60178066-58EF-4277-ACF5-AF1EC7496427}" presName="sibTrans" presStyleCnt="0"/>
      <dgm:spPr/>
    </dgm:pt>
    <dgm:pt modelId="{F740EC09-B267-4DE9-9A2C-DB85D21995D9}" type="pres">
      <dgm:prSet presAssocID="{093A6A84-5923-4720-9C54-BFA9DBEAB80D}" presName="node" presStyleLbl="node1" presStyleIdx="3" presStyleCnt="5">
        <dgm:presLayoutVars>
          <dgm:bulletEnabled val="1"/>
        </dgm:presLayoutVars>
      </dgm:prSet>
      <dgm:spPr/>
      <dgm:t>
        <a:bodyPr/>
        <a:lstStyle/>
        <a:p>
          <a:endParaRPr lang="ru-RU"/>
        </a:p>
      </dgm:t>
    </dgm:pt>
    <dgm:pt modelId="{9D15FDE3-1435-4B05-A926-E8E95C9FD096}" type="pres">
      <dgm:prSet presAssocID="{2AE011A8-2A57-48EF-A0A0-7EC4A641DECE}" presName="sibTrans" presStyleCnt="0"/>
      <dgm:spPr/>
    </dgm:pt>
    <dgm:pt modelId="{77D8A1EE-E82C-4F17-909C-6593AA5E5681}" type="pres">
      <dgm:prSet presAssocID="{3938ED9F-6FD9-4C13-860A-268D1EEB01BA}" presName="node" presStyleLbl="node1" presStyleIdx="4" presStyleCnt="5">
        <dgm:presLayoutVars>
          <dgm:bulletEnabled val="1"/>
        </dgm:presLayoutVars>
      </dgm:prSet>
      <dgm:spPr/>
      <dgm:t>
        <a:bodyPr/>
        <a:lstStyle/>
        <a:p>
          <a:endParaRPr lang="ru-RU"/>
        </a:p>
      </dgm:t>
    </dgm:pt>
  </dgm:ptLst>
  <dgm:cxnLst>
    <dgm:cxn modelId="{3DBB7CA2-6660-4572-A2B2-2BBD720859B0}" srcId="{2BDEE898-1086-4275-B34A-42A554484BE7}" destId="{3938ED9F-6FD9-4C13-860A-268D1EEB01BA}" srcOrd="4" destOrd="0" parTransId="{90DD65E4-D39A-4C9D-BF14-CFFDBF7B825F}" sibTransId="{A9DD16C6-E70B-4DB9-B025-7E0476A7A40F}"/>
    <dgm:cxn modelId="{214CF346-35F6-428B-9AF9-C6153292127F}" srcId="{2BDEE898-1086-4275-B34A-42A554484BE7}" destId="{14D633F6-A88F-49A9-B640-CA4BCB6DA9A8}" srcOrd="2" destOrd="0" parTransId="{EB18A47D-9C7E-4937-88BE-BC773C1118A2}" sibTransId="{60178066-58EF-4277-ACF5-AF1EC7496427}"/>
    <dgm:cxn modelId="{21C890F8-169A-4DC9-A83A-6B90823D8903}" type="presOf" srcId="{31E5C35D-1CBC-49F0-9832-6665AD4A83A0}" destId="{80080340-99B1-4459-A9D5-E409DB0B28DE}" srcOrd="0" destOrd="0" presId="urn:microsoft.com/office/officeart/2005/8/layout/default"/>
    <dgm:cxn modelId="{E274B45E-4433-4E8E-9D76-35213E09F7C3}" srcId="{2BDEE898-1086-4275-B34A-42A554484BE7}" destId="{31E5C35D-1CBC-49F0-9832-6665AD4A83A0}" srcOrd="0" destOrd="0" parTransId="{B763FDEB-8C01-4854-A8C7-6EC11D797999}" sibTransId="{C6F1CB0C-3A83-4973-8424-8C8560462B23}"/>
    <dgm:cxn modelId="{74508220-29A9-42C3-98D2-41B9F4397E30}" type="presOf" srcId="{14D633F6-A88F-49A9-B640-CA4BCB6DA9A8}" destId="{AEFA5502-DB0D-4BCB-8FBE-C026309C39F3}" srcOrd="0" destOrd="0" presId="urn:microsoft.com/office/officeart/2005/8/layout/default"/>
    <dgm:cxn modelId="{F2216FCD-B85B-4E69-9BB2-9AC4D0D29AF8}" type="presOf" srcId="{EE1D4329-D73C-49F4-86FA-685C87A8EC8B}" destId="{621EE453-E8BF-4BA2-888E-B4F8A4E2EEEE}" srcOrd="0" destOrd="0" presId="urn:microsoft.com/office/officeart/2005/8/layout/default"/>
    <dgm:cxn modelId="{4904CBE7-1D0A-4186-BFA2-3823C755DCBD}" srcId="{2BDEE898-1086-4275-B34A-42A554484BE7}" destId="{EE1D4329-D73C-49F4-86FA-685C87A8EC8B}" srcOrd="1" destOrd="0" parTransId="{DF43B90F-4BC9-4695-94DF-6AFFF0C4A33A}" sibTransId="{FE195341-5E62-4DE4-BAB1-068918F62AA4}"/>
    <dgm:cxn modelId="{3F9E8D0D-FAFE-4714-9D7E-B6E9405856AC}" type="presOf" srcId="{093A6A84-5923-4720-9C54-BFA9DBEAB80D}" destId="{F740EC09-B267-4DE9-9A2C-DB85D21995D9}" srcOrd="0" destOrd="0" presId="urn:microsoft.com/office/officeart/2005/8/layout/default"/>
    <dgm:cxn modelId="{DA73E73C-79CD-404C-A464-FCDA39BB4B49}" type="presOf" srcId="{2BDEE898-1086-4275-B34A-42A554484BE7}" destId="{5359983B-CB3C-4CE5-8AFB-B763037AAF58}" srcOrd="0" destOrd="0" presId="urn:microsoft.com/office/officeart/2005/8/layout/default"/>
    <dgm:cxn modelId="{2B7EEE5D-D1FA-4413-9FEF-35DDFEDC650B}" type="presOf" srcId="{3938ED9F-6FD9-4C13-860A-268D1EEB01BA}" destId="{77D8A1EE-E82C-4F17-909C-6593AA5E5681}" srcOrd="0" destOrd="0" presId="urn:microsoft.com/office/officeart/2005/8/layout/default"/>
    <dgm:cxn modelId="{D41A661E-284E-4D59-A460-7B07E2653E5A}" srcId="{2BDEE898-1086-4275-B34A-42A554484BE7}" destId="{093A6A84-5923-4720-9C54-BFA9DBEAB80D}" srcOrd="3" destOrd="0" parTransId="{3CA164FA-F346-4BCA-B5CA-26262FD896E3}" sibTransId="{2AE011A8-2A57-48EF-A0A0-7EC4A641DECE}"/>
    <dgm:cxn modelId="{C4ECD03E-BF7A-467A-9EDB-F9A765AEBEFE}" type="presParOf" srcId="{5359983B-CB3C-4CE5-8AFB-B763037AAF58}" destId="{80080340-99B1-4459-A9D5-E409DB0B28DE}" srcOrd="0" destOrd="0" presId="urn:microsoft.com/office/officeart/2005/8/layout/default"/>
    <dgm:cxn modelId="{0EFC58AF-F4F6-48EF-9EC2-E1443CDF908C}" type="presParOf" srcId="{5359983B-CB3C-4CE5-8AFB-B763037AAF58}" destId="{400430A3-4AAB-4C24-B21E-21FE511F6A1C}" srcOrd="1" destOrd="0" presId="urn:microsoft.com/office/officeart/2005/8/layout/default"/>
    <dgm:cxn modelId="{A9C02B0B-ED98-4B43-9911-8200FF6C7E12}" type="presParOf" srcId="{5359983B-CB3C-4CE5-8AFB-B763037AAF58}" destId="{621EE453-E8BF-4BA2-888E-B4F8A4E2EEEE}" srcOrd="2" destOrd="0" presId="urn:microsoft.com/office/officeart/2005/8/layout/default"/>
    <dgm:cxn modelId="{7EB77A1C-C7FA-4047-A16B-53A78A12F605}" type="presParOf" srcId="{5359983B-CB3C-4CE5-8AFB-B763037AAF58}" destId="{E3C64C12-A35E-4A45-A87C-73DA00E6A6A6}" srcOrd="3" destOrd="0" presId="urn:microsoft.com/office/officeart/2005/8/layout/default"/>
    <dgm:cxn modelId="{A14BA831-69EC-4E90-B578-9650062FBB43}" type="presParOf" srcId="{5359983B-CB3C-4CE5-8AFB-B763037AAF58}" destId="{AEFA5502-DB0D-4BCB-8FBE-C026309C39F3}" srcOrd="4" destOrd="0" presId="urn:microsoft.com/office/officeart/2005/8/layout/default"/>
    <dgm:cxn modelId="{17B662F5-C6C8-453C-940D-6E7A153D2865}" type="presParOf" srcId="{5359983B-CB3C-4CE5-8AFB-B763037AAF58}" destId="{CE04EA77-EF92-42B7-AA28-2D4B3C539A46}" srcOrd="5" destOrd="0" presId="urn:microsoft.com/office/officeart/2005/8/layout/default"/>
    <dgm:cxn modelId="{3602343D-9720-43C8-B074-B0D0C0F20A67}" type="presParOf" srcId="{5359983B-CB3C-4CE5-8AFB-B763037AAF58}" destId="{F740EC09-B267-4DE9-9A2C-DB85D21995D9}" srcOrd="6" destOrd="0" presId="urn:microsoft.com/office/officeart/2005/8/layout/default"/>
    <dgm:cxn modelId="{D323F1A3-340C-41FC-91FE-0BB64A003747}" type="presParOf" srcId="{5359983B-CB3C-4CE5-8AFB-B763037AAF58}" destId="{9D15FDE3-1435-4B05-A926-E8E95C9FD096}" srcOrd="7" destOrd="0" presId="urn:microsoft.com/office/officeart/2005/8/layout/default"/>
    <dgm:cxn modelId="{348A0932-0459-4822-A3D3-11F050F4717E}" type="presParOf" srcId="{5359983B-CB3C-4CE5-8AFB-B763037AAF58}" destId="{77D8A1EE-E82C-4F17-909C-6593AA5E568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80340-99B1-4459-A9D5-E409DB0B28DE}">
      <dsp:nvSpPr>
        <dsp:cNvPr id="0" name=""/>
        <dsp:cNvSpPr/>
      </dsp:nvSpPr>
      <dsp:spPr>
        <a:xfrm>
          <a:off x="0" y="412090"/>
          <a:ext cx="2529237" cy="151754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smtClean="0"/>
            <a:t>Социальный педагог</a:t>
          </a:r>
          <a:endParaRPr lang="ru-RU" sz="2600" kern="1200" dirty="0"/>
        </a:p>
      </dsp:txBody>
      <dsp:txXfrm>
        <a:off x="0" y="412090"/>
        <a:ext cx="2529237" cy="1517542"/>
      </dsp:txXfrm>
    </dsp:sp>
    <dsp:sp modelId="{621EE453-E8BF-4BA2-888E-B4F8A4E2EEEE}">
      <dsp:nvSpPr>
        <dsp:cNvPr id="0" name=""/>
        <dsp:cNvSpPr/>
      </dsp:nvSpPr>
      <dsp:spPr>
        <a:xfrm>
          <a:off x="2782160" y="412090"/>
          <a:ext cx="2529237" cy="151754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smtClean="0"/>
            <a:t>Администрация ОО</a:t>
          </a:r>
          <a:endParaRPr lang="ru-RU" sz="2600" kern="1200" dirty="0"/>
        </a:p>
      </dsp:txBody>
      <dsp:txXfrm>
        <a:off x="2782160" y="412090"/>
        <a:ext cx="2529237" cy="1517542"/>
      </dsp:txXfrm>
    </dsp:sp>
    <dsp:sp modelId="{AEFA5502-DB0D-4BCB-8FBE-C026309C39F3}">
      <dsp:nvSpPr>
        <dsp:cNvPr id="0" name=""/>
        <dsp:cNvSpPr/>
      </dsp:nvSpPr>
      <dsp:spPr>
        <a:xfrm>
          <a:off x="5564321" y="412090"/>
          <a:ext cx="2529237" cy="151754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smtClean="0"/>
            <a:t>Учителя</a:t>
          </a:r>
          <a:endParaRPr lang="ru-RU" sz="2600" kern="1200" dirty="0"/>
        </a:p>
      </dsp:txBody>
      <dsp:txXfrm>
        <a:off x="5564321" y="412090"/>
        <a:ext cx="2529237" cy="1517542"/>
      </dsp:txXfrm>
    </dsp:sp>
    <dsp:sp modelId="{F740EC09-B267-4DE9-9A2C-DB85D21995D9}">
      <dsp:nvSpPr>
        <dsp:cNvPr id="0" name=""/>
        <dsp:cNvSpPr/>
      </dsp:nvSpPr>
      <dsp:spPr>
        <a:xfrm>
          <a:off x="1391080" y="2182556"/>
          <a:ext cx="2529237" cy="151754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smtClean="0"/>
            <a:t>Классный руководитель</a:t>
          </a:r>
          <a:endParaRPr lang="ru-RU" sz="2600" kern="1200" dirty="0"/>
        </a:p>
      </dsp:txBody>
      <dsp:txXfrm>
        <a:off x="1391080" y="2182556"/>
        <a:ext cx="2529237" cy="1517542"/>
      </dsp:txXfrm>
    </dsp:sp>
    <dsp:sp modelId="{77D8A1EE-E82C-4F17-909C-6593AA5E5681}">
      <dsp:nvSpPr>
        <dsp:cNvPr id="0" name=""/>
        <dsp:cNvSpPr/>
      </dsp:nvSpPr>
      <dsp:spPr>
        <a:xfrm>
          <a:off x="4173241" y="2182556"/>
          <a:ext cx="2529237" cy="151754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err="1" smtClean="0"/>
            <a:t>ППк</a:t>
          </a:r>
          <a:endParaRPr lang="ru-RU" sz="2600" kern="1200" dirty="0"/>
        </a:p>
      </dsp:txBody>
      <dsp:txXfrm>
        <a:off x="4173241" y="2182556"/>
        <a:ext cx="2529237" cy="1517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80340-99B1-4459-A9D5-E409DB0B28DE}">
      <dsp:nvSpPr>
        <dsp:cNvPr id="0" name=""/>
        <dsp:cNvSpPr/>
      </dsp:nvSpPr>
      <dsp:spPr>
        <a:xfrm>
          <a:off x="0" y="412090"/>
          <a:ext cx="2529237" cy="151754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kern="1200" dirty="0" smtClean="0"/>
            <a:t>ЦППМСП Ленинского района</a:t>
          </a:r>
          <a:endParaRPr lang="ru-RU" sz="3000" kern="1200" dirty="0"/>
        </a:p>
      </dsp:txBody>
      <dsp:txXfrm>
        <a:off x="0" y="412090"/>
        <a:ext cx="2529237" cy="1517542"/>
      </dsp:txXfrm>
    </dsp:sp>
    <dsp:sp modelId="{621EE453-E8BF-4BA2-888E-B4F8A4E2EEEE}">
      <dsp:nvSpPr>
        <dsp:cNvPr id="0" name=""/>
        <dsp:cNvSpPr/>
      </dsp:nvSpPr>
      <dsp:spPr>
        <a:xfrm>
          <a:off x="2782160" y="412090"/>
          <a:ext cx="2529237" cy="151754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kern="1200" dirty="0" smtClean="0"/>
            <a:t>ЦПС «Компас»</a:t>
          </a:r>
          <a:endParaRPr lang="ru-RU" sz="3000" kern="1200" dirty="0"/>
        </a:p>
      </dsp:txBody>
      <dsp:txXfrm>
        <a:off x="2782160" y="412090"/>
        <a:ext cx="2529237" cy="1517542"/>
      </dsp:txXfrm>
    </dsp:sp>
    <dsp:sp modelId="{AEFA5502-DB0D-4BCB-8FBE-C026309C39F3}">
      <dsp:nvSpPr>
        <dsp:cNvPr id="0" name=""/>
        <dsp:cNvSpPr/>
      </dsp:nvSpPr>
      <dsp:spPr>
        <a:xfrm>
          <a:off x="5564321" y="412090"/>
          <a:ext cx="2529237" cy="151754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kern="1200" dirty="0" err="1" smtClean="0"/>
            <a:t>ОЦДиК</a:t>
          </a:r>
          <a:endParaRPr lang="ru-RU" sz="3000" kern="1200" dirty="0"/>
        </a:p>
      </dsp:txBody>
      <dsp:txXfrm>
        <a:off x="5564321" y="412090"/>
        <a:ext cx="2529237" cy="1517542"/>
      </dsp:txXfrm>
    </dsp:sp>
    <dsp:sp modelId="{F740EC09-B267-4DE9-9A2C-DB85D21995D9}">
      <dsp:nvSpPr>
        <dsp:cNvPr id="0" name=""/>
        <dsp:cNvSpPr/>
      </dsp:nvSpPr>
      <dsp:spPr>
        <a:xfrm>
          <a:off x="1391080" y="2182556"/>
          <a:ext cx="2529237" cy="151754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kern="1200" dirty="0" smtClean="0"/>
            <a:t>СРЦ Ленинского района</a:t>
          </a:r>
          <a:endParaRPr lang="ru-RU" sz="3000" kern="1200" dirty="0"/>
        </a:p>
      </dsp:txBody>
      <dsp:txXfrm>
        <a:off x="1391080" y="2182556"/>
        <a:ext cx="2529237" cy="1517542"/>
      </dsp:txXfrm>
    </dsp:sp>
    <dsp:sp modelId="{77D8A1EE-E82C-4F17-909C-6593AA5E5681}">
      <dsp:nvSpPr>
        <dsp:cNvPr id="0" name=""/>
        <dsp:cNvSpPr/>
      </dsp:nvSpPr>
      <dsp:spPr>
        <a:xfrm>
          <a:off x="4173241" y="2182556"/>
          <a:ext cx="2529237" cy="151754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kern="1200" dirty="0" smtClean="0"/>
            <a:t>ОДН ОП Ленинского района</a:t>
          </a:r>
          <a:endParaRPr lang="ru-RU" sz="3000" kern="1200" dirty="0"/>
        </a:p>
      </dsp:txBody>
      <dsp:txXfrm>
        <a:off x="4173241" y="2182556"/>
        <a:ext cx="2529237" cy="15175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96EE3-425F-498E-865D-18B20AD999EF}" type="datetimeFigureOut">
              <a:rPr lang="ru-RU" smtClean="0"/>
              <a:t>12.09.2021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4EC05-95D5-46D1-AABB-6A9B5AF1D973}" type="slidenum">
              <a:rPr lang="ru-RU" smtClean="0"/>
              <a:t>‹#›</a:t>
            </a:fld>
            <a:endParaRPr lang="ru-RU"/>
          </a:p>
        </p:txBody>
      </p:sp>
    </p:spTree>
    <p:extLst>
      <p:ext uri="{BB962C8B-B14F-4D97-AF65-F5344CB8AC3E}">
        <p14:creationId xmlns:p14="http://schemas.microsoft.com/office/powerpoint/2010/main" val="326240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25174FC-2D6D-43B7-8129-F955DDD57308}" type="datetime1">
              <a:rPr lang="ru-RU" smtClean="0"/>
              <a:t>12.09.2021</a:t>
            </a:fld>
            <a:endParaRPr lang="ru-RU"/>
          </a:p>
        </p:txBody>
      </p:sp>
      <p:sp>
        <p:nvSpPr>
          <p:cNvPr id="5" name="Footer Placeholder 4"/>
          <p:cNvSpPr>
            <a:spLocks noGrp="1"/>
          </p:cNvSpPr>
          <p:nvPr>
            <p:ph type="ftr" sz="quarter" idx="11"/>
          </p:nvPr>
        </p:nvSpPr>
        <p:spPr/>
        <p:txBody>
          <a:bodyPr/>
          <a:lstStyle/>
          <a:p>
            <a:r>
              <a:rPr lang="ru-RU" smtClean="0"/>
              <a:t>МБОУ "СОШ № 68 г. Челябинска"</a:t>
            </a:r>
            <a:endParaRPr lang="ru-RU"/>
          </a:p>
        </p:txBody>
      </p:sp>
      <p:sp>
        <p:nvSpPr>
          <p:cNvPr id="6" name="Slide Number Placeholder 5"/>
          <p:cNvSpPr>
            <a:spLocks noGrp="1"/>
          </p:cNvSpPr>
          <p:nvPr>
            <p:ph type="sldNum" sz="quarter" idx="12"/>
          </p:nvPr>
        </p:nvSpPr>
        <p:spPr/>
        <p:txBody>
          <a:bodyPr/>
          <a:lstStyle/>
          <a:p>
            <a:fld id="{90096653-D35D-456F-8321-22295DCBE4FA}"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1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09A2DF6-AF91-4479-8D84-5920A8561655}" type="datetime1">
              <a:rPr lang="ru-RU" smtClean="0"/>
              <a:t>12.09.2021</a:t>
            </a:fld>
            <a:endParaRPr lang="ru-RU"/>
          </a:p>
        </p:txBody>
      </p:sp>
      <p:sp>
        <p:nvSpPr>
          <p:cNvPr id="5" name="Footer Placeholder 4"/>
          <p:cNvSpPr>
            <a:spLocks noGrp="1"/>
          </p:cNvSpPr>
          <p:nvPr>
            <p:ph type="ftr" sz="quarter" idx="11"/>
          </p:nvPr>
        </p:nvSpPr>
        <p:spPr/>
        <p:txBody>
          <a:bodyPr/>
          <a:lstStyle/>
          <a:p>
            <a:r>
              <a:rPr lang="ru-RU" smtClean="0"/>
              <a:t>МБОУ "СОШ № 68 г. Челябинска"</a:t>
            </a:r>
            <a:endParaRPr lang="ru-RU"/>
          </a:p>
        </p:txBody>
      </p:sp>
      <p:sp>
        <p:nvSpPr>
          <p:cNvPr id="6" name="Slide Number Placeholder 5"/>
          <p:cNvSpPr>
            <a:spLocks noGrp="1"/>
          </p:cNvSpPr>
          <p:nvPr>
            <p:ph type="sldNum" sz="quarter" idx="12"/>
          </p:nvPr>
        </p:nvSpPr>
        <p:spPr/>
        <p:txBody>
          <a:bodyPr/>
          <a:lstStyle/>
          <a:p>
            <a:fld id="{90096653-D35D-456F-8321-22295DCBE4FA}" type="slidenum">
              <a:rPr lang="ru-RU" smtClean="0"/>
              <a:t>‹#›</a:t>
            </a:fld>
            <a:endParaRPr lang="ru-RU"/>
          </a:p>
        </p:txBody>
      </p:sp>
    </p:spTree>
    <p:extLst>
      <p:ext uri="{BB962C8B-B14F-4D97-AF65-F5344CB8AC3E}">
        <p14:creationId xmlns:p14="http://schemas.microsoft.com/office/powerpoint/2010/main" val="3972700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C1531F7-7893-41EE-8DE0-341D9134422B}" type="datetime1">
              <a:rPr lang="ru-RU" smtClean="0"/>
              <a:t>12.09.2021</a:t>
            </a:fld>
            <a:endParaRPr lang="ru-RU"/>
          </a:p>
        </p:txBody>
      </p:sp>
      <p:sp>
        <p:nvSpPr>
          <p:cNvPr id="5" name="Footer Placeholder 4"/>
          <p:cNvSpPr>
            <a:spLocks noGrp="1"/>
          </p:cNvSpPr>
          <p:nvPr>
            <p:ph type="ftr" sz="quarter" idx="11"/>
          </p:nvPr>
        </p:nvSpPr>
        <p:spPr/>
        <p:txBody>
          <a:bodyPr/>
          <a:lstStyle/>
          <a:p>
            <a:r>
              <a:rPr lang="ru-RU" smtClean="0"/>
              <a:t>МБОУ "СОШ № 68 г. Челябинска"</a:t>
            </a:r>
            <a:endParaRPr lang="ru-RU"/>
          </a:p>
        </p:txBody>
      </p:sp>
      <p:sp>
        <p:nvSpPr>
          <p:cNvPr id="6" name="Slide Number Placeholder 5"/>
          <p:cNvSpPr>
            <a:spLocks noGrp="1"/>
          </p:cNvSpPr>
          <p:nvPr>
            <p:ph type="sldNum" sz="quarter" idx="12"/>
          </p:nvPr>
        </p:nvSpPr>
        <p:spPr/>
        <p:txBody>
          <a:bodyPr/>
          <a:lstStyle/>
          <a:p>
            <a:fld id="{90096653-D35D-456F-8321-22295DCBE4FA}" type="slidenum">
              <a:rPr lang="ru-RU" smtClean="0"/>
              <a:t>‹#›</a:t>
            </a:fld>
            <a:endParaRPr lang="ru-RU"/>
          </a:p>
        </p:txBody>
      </p:sp>
    </p:spTree>
    <p:extLst>
      <p:ext uri="{BB962C8B-B14F-4D97-AF65-F5344CB8AC3E}">
        <p14:creationId xmlns:p14="http://schemas.microsoft.com/office/powerpoint/2010/main" val="283859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7E4F81-95DE-4FC0-81B9-51854A5DDEF4}" type="datetime1">
              <a:rPr lang="ru-RU" smtClean="0"/>
              <a:t>12.09.2021</a:t>
            </a:fld>
            <a:endParaRPr lang="ru-RU"/>
          </a:p>
        </p:txBody>
      </p:sp>
      <p:sp>
        <p:nvSpPr>
          <p:cNvPr id="5" name="Footer Placeholder 4"/>
          <p:cNvSpPr>
            <a:spLocks noGrp="1"/>
          </p:cNvSpPr>
          <p:nvPr>
            <p:ph type="ftr" sz="quarter" idx="11"/>
          </p:nvPr>
        </p:nvSpPr>
        <p:spPr/>
        <p:txBody>
          <a:bodyPr/>
          <a:lstStyle/>
          <a:p>
            <a:r>
              <a:rPr lang="ru-RU" smtClean="0"/>
              <a:t>МБОУ "СОШ № 68 г. Челябинска"</a:t>
            </a:r>
            <a:endParaRPr lang="ru-RU"/>
          </a:p>
        </p:txBody>
      </p:sp>
      <p:sp>
        <p:nvSpPr>
          <p:cNvPr id="6" name="Slide Number Placeholder 5"/>
          <p:cNvSpPr>
            <a:spLocks noGrp="1"/>
          </p:cNvSpPr>
          <p:nvPr>
            <p:ph type="sldNum" sz="quarter" idx="12"/>
          </p:nvPr>
        </p:nvSpPr>
        <p:spPr/>
        <p:txBody>
          <a:bodyPr/>
          <a:lstStyle/>
          <a:p>
            <a:fld id="{90096653-D35D-456F-8321-22295DCBE4FA}" type="slidenum">
              <a:rPr lang="ru-RU" smtClean="0"/>
              <a:t>‹#›</a:t>
            </a:fld>
            <a:endParaRPr lang="ru-RU"/>
          </a:p>
        </p:txBody>
      </p:sp>
    </p:spTree>
    <p:extLst>
      <p:ext uri="{BB962C8B-B14F-4D97-AF65-F5344CB8AC3E}">
        <p14:creationId xmlns:p14="http://schemas.microsoft.com/office/powerpoint/2010/main" val="3322668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D96F999-F097-4F53-9785-1E8D30C3A8FC}" type="datetime1">
              <a:rPr lang="ru-RU" smtClean="0"/>
              <a:t>12.09.2021</a:t>
            </a:fld>
            <a:endParaRPr lang="ru-RU"/>
          </a:p>
        </p:txBody>
      </p:sp>
      <p:sp>
        <p:nvSpPr>
          <p:cNvPr id="5" name="Footer Placeholder 4"/>
          <p:cNvSpPr>
            <a:spLocks noGrp="1"/>
          </p:cNvSpPr>
          <p:nvPr>
            <p:ph type="ftr" sz="quarter" idx="11"/>
          </p:nvPr>
        </p:nvSpPr>
        <p:spPr/>
        <p:txBody>
          <a:bodyPr/>
          <a:lstStyle/>
          <a:p>
            <a:r>
              <a:rPr lang="ru-RU" smtClean="0"/>
              <a:t>МБОУ "СОШ № 68 г. Челябинска"</a:t>
            </a:r>
            <a:endParaRPr lang="ru-RU"/>
          </a:p>
        </p:txBody>
      </p:sp>
      <p:sp>
        <p:nvSpPr>
          <p:cNvPr id="6" name="Slide Number Placeholder 5"/>
          <p:cNvSpPr>
            <a:spLocks noGrp="1"/>
          </p:cNvSpPr>
          <p:nvPr>
            <p:ph type="sldNum" sz="quarter" idx="12"/>
          </p:nvPr>
        </p:nvSpPr>
        <p:spPr/>
        <p:txBody>
          <a:bodyPr/>
          <a:lstStyle/>
          <a:p>
            <a:fld id="{90096653-D35D-456F-8321-22295DCBE4FA}"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020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374D0FD-24BF-474E-A54D-EEEF7280A4D0}" type="datetime1">
              <a:rPr lang="ru-RU" smtClean="0"/>
              <a:t>12.09.2021</a:t>
            </a:fld>
            <a:endParaRPr lang="ru-RU"/>
          </a:p>
        </p:txBody>
      </p:sp>
      <p:sp>
        <p:nvSpPr>
          <p:cNvPr id="6" name="Footer Placeholder 5"/>
          <p:cNvSpPr>
            <a:spLocks noGrp="1"/>
          </p:cNvSpPr>
          <p:nvPr>
            <p:ph type="ftr" sz="quarter" idx="11"/>
          </p:nvPr>
        </p:nvSpPr>
        <p:spPr/>
        <p:txBody>
          <a:bodyPr/>
          <a:lstStyle/>
          <a:p>
            <a:r>
              <a:rPr lang="ru-RU" smtClean="0"/>
              <a:t>МБОУ "СОШ № 68 г. Челябинска"</a:t>
            </a:r>
            <a:endParaRPr lang="ru-RU"/>
          </a:p>
        </p:txBody>
      </p:sp>
      <p:sp>
        <p:nvSpPr>
          <p:cNvPr id="7" name="Slide Number Placeholder 6"/>
          <p:cNvSpPr>
            <a:spLocks noGrp="1"/>
          </p:cNvSpPr>
          <p:nvPr>
            <p:ph type="sldNum" sz="quarter" idx="12"/>
          </p:nvPr>
        </p:nvSpPr>
        <p:spPr/>
        <p:txBody>
          <a:bodyPr/>
          <a:lstStyle/>
          <a:p>
            <a:fld id="{90096653-D35D-456F-8321-22295DCBE4FA}" type="slidenum">
              <a:rPr lang="ru-RU" smtClean="0"/>
              <a:t>‹#›</a:t>
            </a:fld>
            <a:endParaRPr lang="ru-RU"/>
          </a:p>
        </p:txBody>
      </p:sp>
    </p:spTree>
    <p:extLst>
      <p:ext uri="{BB962C8B-B14F-4D97-AF65-F5344CB8AC3E}">
        <p14:creationId xmlns:p14="http://schemas.microsoft.com/office/powerpoint/2010/main" val="269259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5"/>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3493C45-C14C-4A08-855A-4406B006055C}" type="datetime1">
              <a:rPr lang="ru-RU" smtClean="0"/>
              <a:t>12.09.2021</a:t>
            </a:fld>
            <a:endParaRPr lang="ru-RU"/>
          </a:p>
        </p:txBody>
      </p:sp>
      <p:sp>
        <p:nvSpPr>
          <p:cNvPr id="8" name="Footer Placeholder 7"/>
          <p:cNvSpPr>
            <a:spLocks noGrp="1"/>
          </p:cNvSpPr>
          <p:nvPr>
            <p:ph type="ftr" sz="quarter" idx="11"/>
          </p:nvPr>
        </p:nvSpPr>
        <p:spPr/>
        <p:txBody>
          <a:bodyPr/>
          <a:lstStyle/>
          <a:p>
            <a:r>
              <a:rPr lang="ru-RU" smtClean="0"/>
              <a:t>МБОУ "СОШ № 68 г. Челябинска"</a:t>
            </a:r>
            <a:endParaRPr lang="ru-RU"/>
          </a:p>
        </p:txBody>
      </p:sp>
      <p:sp>
        <p:nvSpPr>
          <p:cNvPr id="9" name="Slide Number Placeholder 8"/>
          <p:cNvSpPr>
            <a:spLocks noGrp="1"/>
          </p:cNvSpPr>
          <p:nvPr>
            <p:ph type="sldNum" sz="quarter" idx="12"/>
          </p:nvPr>
        </p:nvSpPr>
        <p:spPr/>
        <p:txBody>
          <a:bodyPr/>
          <a:lstStyle/>
          <a:p>
            <a:fld id="{90096653-D35D-456F-8321-22295DCBE4FA}" type="slidenum">
              <a:rPr lang="ru-RU" smtClean="0"/>
              <a:t>‹#›</a:t>
            </a:fld>
            <a:endParaRPr lang="ru-RU"/>
          </a:p>
        </p:txBody>
      </p:sp>
    </p:spTree>
    <p:extLst>
      <p:ext uri="{BB962C8B-B14F-4D97-AF65-F5344CB8AC3E}">
        <p14:creationId xmlns:p14="http://schemas.microsoft.com/office/powerpoint/2010/main" val="227922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2AC4D24-59FD-4EEE-A32D-3203AA91495D}" type="datetime1">
              <a:rPr lang="ru-RU" smtClean="0"/>
              <a:t>12.09.2021</a:t>
            </a:fld>
            <a:endParaRPr lang="ru-RU"/>
          </a:p>
        </p:txBody>
      </p:sp>
      <p:sp>
        <p:nvSpPr>
          <p:cNvPr id="4" name="Footer Placeholder 3"/>
          <p:cNvSpPr>
            <a:spLocks noGrp="1"/>
          </p:cNvSpPr>
          <p:nvPr>
            <p:ph type="ftr" sz="quarter" idx="11"/>
          </p:nvPr>
        </p:nvSpPr>
        <p:spPr/>
        <p:txBody>
          <a:bodyPr/>
          <a:lstStyle/>
          <a:p>
            <a:r>
              <a:rPr lang="ru-RU" smtClean="0"/>
              <a:t>МБОУ "СОШ № 68 г. Челябинска"</a:t>
            </a:r>
            <a:endParaRPr lang="ru-RU"/>
          </a:p>
        </p:txBody>
      </p:sp>
      <p:sp>
        <p:nvSpPr>
          <p:cNvPr id="5" name="Slide Number Placeholder 4"/>
          <p:cNvSpPr>
            <a:spLocks noGrp="1"/>
          </p:cNvSpPr>
          <p:nvPr>
            <p:ph type="sldNum" sz="quarter" idx="12"/>
          </p:nvPr>
        </p:nvSpPr>
        <p:spPr/>
        <p:txBody>
          <a:bodyPr/>
          <a:lstStyle/>
          <a:p>
            <a:fld id="{90096653-D35D-456F-8321-22295DCBE4FA}" type="slidenum">
              <a:rPr lang="ru-RU" smtClean="0"/>
              <a:t>‹#›</a:t>
            </a:fld>
            <a:endParaRPr lang="ru-RU"/>
          </a:p>
        </p:txBody>
      </p:sp>
    </p:spTree>
    <p:extLst>
      <p:ext uri="{BB962C8B-B14F-4D97-AF65-F5344CB8AC3E}">
        <p14:creationId xmlns:p14="http://schemas.microsoft.com/office/powerpoint/2010/main" val="8873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1CE2AFD-AC87-441C-B087-AC2E06EFC6BB}" type="datetime1">
              <a:rPr lang="ru-RU" smtClean="0"/>
              <a:t>12.09.2021</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r>
              <a:rPr lang="ru-RU" smtClean="0"/>
              <a:t>МБОУ "СОШ № 68 г. Челябинска"</a:t>
            </a:r>
            <a:endParaRPr lang="ru-RU"/>
          </a:p>
        </p:txBody>
      </p:sp>
      <p:sp>
        <p:nvSpPr>
          <p:cNvPr id="9" name="Slide Number Placeholder 8"/>
          <p:cNvSpPr>
            <a:spLocks noGrp="1"/>
          </p:cNvSpPr>
          <p:nvPr>
            <p:ph type="sldNum" sz="quarter" idx="12"/>
          </p:nvPr>
        </p:nvSpPr>
        <p:spPr/>
        <p:txBody>
          <a:bodyPr/>
          <a:lstStyle/>
          <a:p>
            <a:fld id="{90096653-D35D-456F-8321-22295DCBE4FA}" type="slidenum">
              <a:rPr lang="ru-RU" smtClean="0"/>
              <a:t>‹#›</a:t>
            </a:fld>
            <a:endParaRPr lang="ru-RU"/>
          </a:p>
        </p:txBody>
      </p:sp>
    </p:spTree>
    <p:extLst>
      <p:ext uri="{BB962C8B-B14F-4D97-AF65-F5344CB8AC3E}">
        <p14:creationId xmlns:p14="http://schemas.microsoft.com/office/powerpoint/2010/main" val="1195438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8487283-0BEE-4EED-A415-A9A17CBA6907}" type="datetime1">
              <a:rPr lang="ru-RU" smtClean="0"/>
              <a:t>12.09.2021</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ru-RU" smtClean="0"/>
              <a:t>МБОУ "СОШ № 68 г. Челябинска"</a:t>
            </a:r>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0096653-D35D-456F-8321-22295DCBE4FA}" type="slidenum">
              <a:rPr lang="ru-RU" smtClean="0"/>
              <a:t>‹#›</a:t>
            </a:fld>
            <a:endParaRPr lang="ru-RU"/>
          </a:p>
        </p:txBody>
      </p:sp>
    </p:spTree>
    <p:extLst>
      <p:ext uri="{BB962C8B-B14F-4D97-AF65-F5344CB8AC3E}">
        <p14:creationId xmlns:p14="http://schemas.microsoft.com/office/powerpoint/2010/main" val="350183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F0A4024-4D5C-4672-9AC9-8020773BDE89}" type="datetime1">
              <a:rPr lang="ru-RU" smtClean="0"/>
              <a:t>12.09.2021</a:t>
            </a:fld>
            <a:endParaRPr lang="ru-RU"/>
          </a:p>
        </p:txBody>
      </p:sp>
      <p:sp>
        <p:nvSpPr>
          <p:cNvPr id="6" name="Footer Placeholder 5"/>
          <p:cNvSpPr>
            <a:spLocks noGrp="1"/>
          </p:cNvSpPr>
          <p:nvPr>
            <p:ph type="ftr" sz="quarter" idx="11"/>
          </p:nvPr>
        </p:nvSpPr>
        <p:spPr/>
        <p:txBody>
          <a:bodyPr/>
          <a:lstStyle/>
          <a:p>
            <a:r>
              <a:rPr lang="ru-RU" smtClean="0"/>
              <a:t>МБОУ "СОШ № 68 г. Челябинска"</a:t>
            </a:r>
            <a:endParaRPr lang="ru-RU"/>
          </a:p>
        </p:txBody>
      </p:sp>
      <p:sp>
        <p:nvSpPr>
          <p:cNvPr id="7" name="Slide Number Placeholder 6"/>
          <p:cNvSpPr>
            <a:spLocks noGrp="1"/>
          </p:cNvSpPr>
          <p:nvPr>
            <p:ph type="sldNum" sz="quarter" idx="12"/>
          </p:nvPr>
        </p:nvSpPr>
        <p:spPr/>
        <p:txBody>
          <a:bodyPr/>
          <a:lstStyle/>
          <a:p>
            <a:fld id="{90096653-D35D-456F-8321-22295DCBE4FA}" type="slidenum">
              <a:rPr lang="ru-RU" smtClean="0"/>
              <a:t>‹#›</a:t>
            </a:fld>
            <a:endParaRPr lang="ru-RU"/>
          </a:p>
        </p:txBody>
      </p:sp>
    </p:spTree>
    <p:extLst>
      <p:ext uri="{BB962C8B-B14F-4D97-AF65-F5344CB8AC3E}">
        <p14:creationId xmlns:p14="http://schemas.microsoft.com/office/powerpoint/2010/main" val="55066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0EC81D2-410A-4453-9ED2-88B9B85124F1}" type="datetime1">
              <a:rPr lang="ru-RU" smtClean="0"/>
              <a:t>12.09.2021</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ru-RU" smtClean="0"/>
              <a:t>МБОУ "СОШ № 68 г. Челябинска"</a:t>
            </a:r>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0096653-D35D-456F-8321-22295DCBE4FA}"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3049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1088;&#1072;&#1089;&#1090;&#1080;&#1084;&#1076;&#1077;&#1090;&#1077;&#1081;.&#1088;&#1092;/" TargetMode="External"/><Relationship Id="rId1" Type="http://schemas.openxmlformats.org/officeDocument/2006/relationships/slideLayout" Target="../slideLayouts/slideLayout2.xml"/><Relationship Id="rId5" Type="http://schemas.openxmlformats.org/officeDocument/2006/relationships/hyperlink" Target="https://www.ya-roditel.ru/"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7280" y="1389234"/>
            <a:ext cx="10058400" cy="2935878"/>
          </a:xfrm>
        </p:spPr>
        <p:txBody>
          <a:bodyPr>
            <a:normAutofit/>
          </a:bodyPr>
          <a:lstStyle/>
          <a:p>
            <a:pPr algn="ctr"/>
            <a:r>
              <a:rPr lang="ru-RU" sz="5400" b="1" dirty="0" smtClean="0"/>
              <a:t>Психологическое сопровождение акции «Образование всем детям». </a:t>
            </a:r>
            <a:br>
              <a:rPr lang="ru-RU" sz="5400" b="1" dirty="0" smtClean="0"/>
            </a:br>
            <a:r>
              <a:rPr lang="ru-RU" sz="5400" b="1" dirty="0" smtClean="0"/>
              <a:t>Теоретический аспект</a:t>
            </a:r>
            <a:endParaRPr lang="ru-RU" sz="5400" dirty="0"/>
          </a:p>
        </p:txBody>
      </p:sp>
      <p:sp>
        <p:nvSpPr>
          <p:cNvPr id="3" name="Подзаголовок 2"/>
          <p:cNvSpPr>
            <a:spLocks noGrp="1"/>
          </p:cNvSpPr>
          <p:nvPr>
            <p:ph type="subTitle" idx="1"/>
          </p:nvPr>
        </p:nvSpPr>
        <p:spPr>
          <a:xfrm>
            <a:off x="1100051" y="4455621"/>
            <a:ext cx="10058400" cy="1511226"/>
          </a:xfrm>
        </p:spPr>
        <p:txBody>
          <a:bodyPr>
            <a:normAutofit/>
          </a:bodyPr>
          <a:lstStyle/>
          <a:p>
            <a:pPr algn="r"/>
            <a:r>
              <a:rPr lang="ru-RU" dirty="0" smtClean="0"/>
              <a:t>Новикова Ольга </a:t>
            </a:r>
            <a:r>
              <a:rPr lang="ru-RU" dirty="0" err="1" smtClean="0"/>
              <a:t>константиновна</a:t>
            </a:r>
            <a:r>
              <a:rPr lang="ru-RU" dirty="0" smtClean="0"/>
              <a:t>, </a:t>
            </a:r>
          </a:p>
          <a:p>
            <a:pPr algn="r"/>
            <a:r>
              <a:rPr lang="ru-RU" dirty="0" smtClean="0"/>
              <a:t>Педагог-психолог МБОУ «СОШ № 68 г. Челябинска»</a:t>
            </a:r>
          </a:p>
          <a:p>
            <a:pPr algn="r"/>
            <a:r>
              <a:rPr lang="ru-RU" dirty="0" smtClean="0"/>
              <a:t>16.09.2021</a:t>
            </a:r>
            <a:endParaRPr lang="ru-RU" dirty="0"/>
          </a:p>
        </p:txBody>
      </p:sp>
      <p:pic>
        <p:nvPicPr>
          <p:cNvPr id="4" name="Рисунок 3"/>
          <p:cNvPicPr>
            <a:picLocks noChangeAspect="1"/>
          </p:cNvPicPr>
          <p:nvPr/>
        </p:nvPicPr>
        <p:blipFill>
          <a:blip r:embed="rId2"/>
          <a:stretch>
            <a:fillRect/>
          </a:stretch>
        </p:blipFill>
        <p:spPr>
          <a:xfrm>
            <a:off x="5496197" y="128669"/>
            <a:ext cx="1260565" cy="1260565"/>
          </a:xfrm>
          <a:prstGeom prst="rect">
            <a:avLst/>
          </a:prstGeom>
        </p:spPr>
      </p:pic>
    </p:spTree>
    <p:extLst>
      <p:ext uri="{BB962C8B-B14F-4D97-AF65-F5344CB8AC3E}">
        <p14:creationId xmlns:p14="http://schemas.microsoft.com/office/powerpoint/2010/main" val="4187508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Литература</a:t>
            </a:r>
            <a:endParaRPr lang="ru-RU" dirty="0"/>
          </a:p>
        </p:txBody>
      </p:sp>
      <p:sp>
        <p:nvSpPr>
          <p:cNvPr id="4" name="Нижний колонтитул 3"/>
          <p:cNvSpPr>
            <a:spLocks noGrp="1"/>
          </p:cNvSpPr>
          <p:nvPr>
            <p:ph type="ftr" sz="quarter" idx="11"/>
          </p:nvPr>
        </p:nvSpPr>
        <p:spPr/>
        <p:txBody>
          <a:bodyPr/>
          <a:lstStyle/>
          <a:p>
            <a:r>
              <a:rPr lang="ru-RU" smtClean="0"/>
              <a:t>МБОУ "СОШ № 68 г. Челябинска"</a:t>
            </a:r>
            <a:endParaRPr lang="ru-RU"/>
          </a:p>
        </p:txBody>
      </p:sp>
      <p:pic>
        <p:nvPicPr>
          <p:cNvPr id="2050" name="Picture 2" descr="https://st3.depositphotos.com/6175780/17807/v/1600/depositphotos_178073350-stock-illustration-career-coaching-logo-design-templat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587" t="1984" r="24168" b="10555"/>
          <a:stretch/>
        </p:blipFill>
        <p:spPr bwMode="auto">
          <a:xfrm>
            <a:off x="8989015" y="2233535"/>
            <a:ext cx="2661293" cy="2951616"/>
          </a:xfrm>
          <a:prstGeom prst="rect">
            <a:avLst/>
          </a:prstGeom>
          <a:noFill/>
          <a:extLst>
            <a:ext uri="{909E8E84-426E-40DD-AFC4-6F175D3DCCD1}">
              <a14:hiddenFill xmlns:a14="http://schemas.microsoft.com/office/drawing/2010/main">
                <a:solidFill>
                  <a:srgbClr val="FFFFFF"/>
                </a:solidFill>
              </a14:hiddenFill>
            </a:ext>
          </a:extLst>
        </p:spPr>
      </p:pic>
      <p:sp>
        <p:nvSpPr>
          <p:cNvPr id="7" name="Содержимое 2"/>
          <p:cNvSpPr txBox="1">
            <a:spLocks/>
          </p:cNvSpPr>
          <p:nvPr/>
        </p:nvSpPr>
        <p:spPr>
          <a:xfrm>
            <a:off x="1097280" y="1845734"/>
            <a:ext cx="8586651" cy="439831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Ø"/>
            </a:pPr>
            <a:endParaRPr lang="ru-RU" smtClean="0">
              <a:latin typeface="+mj-lt"/>
              <a:cs typeface="Times New Roman" pitchFamily="18" charset="0"/>
            </a:endParaRPr>
          </a:p>
          <a:p>
            <a:pPr algn="just"/>
            <a:endParaRPr lang="ru-RU" dirty="0">
              <a:latin typeface="+mj-lt"/>
            </a:endParaRPr>
          </a:p>
        </p:txBody>
      </p:sp>
      <p:sp>
        <p:nvSpPr>
          <p:cNvPr id="8" name="Содержимое 2"/>
          <p:cNvSpPr txBox="1">
            <a:spLocks/>
          </p:cNvSpPr>
          <p:nvPr/>
        </p:nvSpPr>
        <p:spPr>
          <a:xfrm>
            <a:off x="1249680" y="1998134"/>
            <a:ext cx="8586651" cy="439831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Ø"/>
            </a:pPr>
            <a:endParaRPr lang="ru-RU" smtClean="0">
              <a:latin typeface="+mj-lt"/>
              <a:cs typeface="Times New Roman" pitchFamily="18" charset="0"/>
            </a:endParaRPr>
          </a:p>
          <a:p>
            <a:pPr algn="just"/>
            <a:endParaRPr lang="ru-RU" dirty="0">
              <a:latin typeface="+mj-lt"/>
            </a:endParaRPr>
          </a:p>
        </p:txBody>
      </p:sp>
      <p:sp>
        <p:nvSpPr>
          <p:cNvPr id="6" name="Объект 5"/>
          <p:cNvSpPr>
            <a:spLocks noGrp="1"/>
          </p:cNvSpPr>
          <p:nvPr>
            <p:ph idx="1"/>
          </p:nvPr>
        </p:nvSpPr>
        <p:spPr>
          <a:xfrm>
            <a:off x="1068386" y="1889759"/>
            <a:ext cx="8423957" cy="4275909"/>
          </a:xfrm>
        </p:spPr>
        <p:txBody>
          <a:bodyPr>
            <a:noAutofit/>
          </a:bodyPr>
          <a:lstStyle/>
          <a:p>
            <a:pPr>
              <a:buFont typeface="Wingdings" panose="05000000000000000000" pitchFamily="2" charset="2"/>
              <a:buChar char="v"/>
            </a:pPr>
            <a:r>
              <a:rPr lang="ru-RU" sz="1600" dirty="0"/>
              <a:t>Все, что тебя касается. Методическое пособие по программе формирования навыков здорового образа жизни у подростков / Издание 2-е, исправленное и дополненное. – Фонд «Здоровая Россия», 2008. – 288 с</a:t>
            </a:r>
            <a:r>
              <a:rPr lang="ru-RU" sz="1600" dirty="0" smtClean="0"/>
              <a:t>.</a:t>
            </a:r>
          </a:p>
          <a:p>
            <a:pPr>
              <a:buFont typeface="Wingdings" panose="05000000000000000000" pitchFamily="2" charset="2"/>
              <a:buChar char="v"/>
            </a:pPr>
            <a:r>
              <a:rPr lang="ru-RU" sz="1600" dirty="0" err="1"/>
              <a:t>Гиппенрейтер</a:t>
            </a:r>
            <a:r>
              <a:rPr lang="ru-RU" sz="1600" dirty="0"/>
              <a:t> Ю. Б., Общаться с ребенком. Как? АСТ, </a:t>
            </a:r>
            <a:r>
              <a:rPr lang="ru-RU" sz="1600" dirty="0" err="1"/>
              <a:t>Астрель</a:t>
            </a:r>
            <a:r>
              <a:rPr lang="ru-RU" sz="1600" dirty="0"/>
              <a:t>, </a:t>
            </a:r>
            <a:r>
              <a:rPr lang="ru-RU" sz="1600" dirty="0" err="1"/>
              <a:t>Харвест</a:t>
            </a:r>
            <a:r>
              <a:rPr lang="ru-RU" sz="1600" dirty="0"/>
              <a:t>; Москва; 2008. – 204 с</a:t>
            </a:r>
            <a:r>
              <a:rPr lang="ru-RU" sz="1600" dirty="0" smtClean="0"/>
              <a:t>.</a:t>
            </a:r>
          </a:p>
          <a:p>
            <a:pPr>
              <a:buFont typeface="Wingdings" panose="05000000000000000000" pitchFamily="2" charset="2"/>
              <a:buChar char="v"/>
            </a:pPr>
            <a:r>
              <a:rPr lang="ru-RU" sz="1600" dirty="0"/>
              <a:t>Кросс-</a:t>
            </a:r>
            <a:r>
              <a:rPr lang="ru-RU" sz="1600" dirty="0" err="1"/>
              <a:t>коучинг</a:t>
            </a:r>
            <a:r>
              <a:rPr lang="ru-RU" sz="1600" dirty="0"/>
              <a:t>: станьте домашним психологом для своего ребёнка / Р.А. Гриценко – М.: «Издание книг ком», 2019. – 248 с.</a:t>
            </a:r>
          </a:p>
          <a:p>
            <a:pPr>
              <a:buFont typeface="Wingdings" panose="05000000000000000000" pitchFamily="2" charset="2"/>
              <a:buChar char="v"/>
            </a:pPr>
            <a:r>
              <a:rPr lang="ru-RU" sz="1600" dirty="0"/>
              <a:t>Марковская И. М. Тренинг взаимодействия родителей с детьми. – СПб.: Речь, 2005. – 150с</a:t>
            </a:r>
            <a:r>
              <a:rPr lang="ru-RU" sz="1600" dirty="0" smtClean="0"/>
              <a:t>.</a:t>
            </a:r>
          </a:p>
          <a:p>
            <a:pPr>
              <a:buFont typeface="Wingdings" panose="05000000000000000000" pitchFamily="2" charset="2"/>
              <a:buChar char="v"/>
            </a:pPr>
            <a:r>
              <a:rPr lang="ru-RU" sz="1600" dirty="0" err="1"/>
              <a:t>Микляева</a:t>
            </a:r>
            <a:r>
              <a:rPr lang="ru-RU" sz="1600" dirty="0"/>
              <a:t> А. В., Румянцева П. В. Школьная тревожность: диагностика, профилактика, коррекция. – СПб.: Речь, 2004. –  248 с.</a:t>
            </a:r>
          </a:p>
          <a:p>
            <a:pPr>
              <a:buFont typeface="Wingdings" panose="05000000000000000000" pitchFamily="2" charset="2"/>
              <a:buChar char="v"/>
            </a:pPr>
            <a:r>
              <a:rPr lang="ru-RU" sz="1600" dirty="0"/>
              <a:t>Практическая психология образования; Учебное пособие 4-е изд. / Под редакцией И. В. Дубровиной. – СПб.: Питер, 2004. – 592 с</a:t>
            </a:r>
            <a:r>
              <a:rPr lang="ru-RU" sz="1600" dirty="0" smtClean="0"/>
              <a:t>.</a:t>
            </a:r>
          </a:p>
          <a:p>
            <a:pPr>
              <a:buFont typeface="Wingdings" panose="05000000000000000000" pitchFamily="2" charset="2"/>
              <a:buChar char="v"/>
            </a:pPr>
            <a:r>
              <a:rPr lang="ru-RU" sz="1600" dirty="0"/>
              <a:t>Психолого-педагогические технологии работы с детьми и семьями «группы риска» учебно-методическое пособие. / Под общ. ред. О.М. </a:t>
            </a:r>
            <a:r>
              <a:rPr lang="ru-RU" sz="1600" dirty="0" err="1"/>
              <a:t>Илгамовой</a:t>
            </a:r>
            <a:r>
              <a:rPr lang="ru-RU" sz="1600" dirty="0"/>
              <a:t> [и др.]. – Ставрополь : ГБУСО «Психологический Центр», 2017 г. – 268 с.</a:t>
            </a:r>
          </a:p>
        </p:txBody>
      </p:sp>
    </p:spTree>
    <p:extLst>
      <p:ext uri="{BB962C8B-B14F-4D97-AF65-F5344CB8AC3E}">
        <p14:creationId xmlns:p14="http://schemas.microsoft.com/office/powerpoint/2010/main" val="1021428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7280" y="1389234"/>
            <a:ext cx="10058400" cy="2935878"/>
          </a:xfrm>
        </p:spPr>
        <p:txBody>
          <a:bodyPr>
            <a:normAutofit/>
          </a:bodyPr>
          <a:lstStyle/>
          <a:p>
            <a:pPr algn="ctr"/>
            <a:r>
              <a:rPr lang="ru-RU" sz="5400" b="1" dirty="0" smtClean="0"/>
              <a:t>Психологическое сопровождение акции «Образование всем детям». </a:t>
            </a:r>
            <a:br>
              <a:rPr lang="ru-RU" sz="5400" b="1" dirty="0" smtClean="0"/>
            </a:br>
            <a:r>
              <a:rPr lang="ru-RU" sz="5400" b="1" dirty="0" smtClean="0"/>
              <a:t>Практический аспект</a:t>
            </a:r>
            <a:endParaRPr lang="ru-RU" sz="5400" dirty="0"/>
          </a:p>
        </p:txBody>
      </p:sp>
      <p:sp>
        <p:nvSpPr>
          <p:cNvPr id="3" name="Подзаголовок 2"/>
          <p:cNvSpPr>
            <a:spLocks noGrp="1"/>
          </p:cNvSpPr>
          <p:nvPr>
            <p:ph type="subTitle" idx="1"/>
          </p:nvPr>
        </p:nvSpPr>
        <p:spPr>
          <a:xfrm>
            <a:off x="1100051" y="4455621"/>
            <a:ext cx="10058400" cy="1511226"/>
          </a:xfrm>
        </p:spPr>
        <p:txBody>
          <a:bodyPr>
            <a:normAutofit/>
          </a:bodyPr>
          <a:lstStyle/>
          <a:p>
            <a:pPr algn="r"/>
            <a:r>
              <a:rPr lang="ru-RU" dirty="0" err="1" smtClean="0"/>
              <a:t>Зямилева</a:t>
            </a:r>
            <a:r>
              <a:rPr lang="ru-RU" dirty="0" smtClean="0"/>
              <a:t> Ксения Павловна, </a:t>
            </a:r>
          </a:p>
          <a:p>
            <a:pPr algn="r"/>
            <a:r>
              <a:rPr lang="ru-RU" dirty="0" smtClean="0"/>
              <a:t>Педагог-психолог МБОУ «СОШ № 68 г. Челябинска»</a:t>
            </a:r>
          </a:p>
          <a:p>
            <a:pPr algn="r"/>
            <a:r>
              <a:rPr lang="ru-RU" dirty="0" smtClean="0"/>
              <a:t>16.09.2021</a:t>
            </a:r>
            <a:endParaRPr lang="ru-RU" dirty="0"/>
          </a:p>
        </p:txBody>
      </p:sp>
      <p:pic>
        <p:nvPicPr>
          <p:cNvPr id="4" name="Рисунок 3"/>
          <p:cNvPicPr>
            <a:picLocks noChangeAspect="1"/>
          </p:cNvPicPr>
          <p:nvPr/>
        </p:nvPicPr>
        <p:blipFill>
          <a:blip r:embed="rId2"/>
          <a:stretch>
            <a:fillRect/>
          </a:stretch>
        </p:blipFill>
        <p:spPr>
          <a:xfrm>
            <a:off x="5496197" y="128669"/>
            <a:ext cx="1260565" cy="1260565"/>
          </a:xfrm>
          <a:prstGeom prst="rect">
            <a:avLst/>
          </a:prstGeom>
        </p:spPr>
      </p:pic>
    </p:spTree>
    <p:extLst>
      <p:ext uri="{BB962C8B-B14F-4D97-AF65-F5344CB8AC3E}">
        <p14:creationId xmlns:p14="http://schemas.microsoft.com/office/powerpoint/2010/main" val="2372329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Работа с родителями </a:t>
            </a:r>
            <a:br>
              <a:rPr lang="ru-RU" dirty="0" smtClean="0"/>
            </a:br>
            <a:r>
              <a:rPr lang="ru-RU" dirty="0" smtClean="0"/>
              <a:t>(законными представителями)</a:t>
            </a:r>
            <a:endParaRPr lang="ru-RU" dirty="0"/>
          </a:p>
        </p:txBody>
      </p:sp>
      <p:sp>
        <p:nvSpPr>
          <p:cNvPr id="3" name="Объект 2"/>
          <p:cNvSpPr>
            <a:spLocks noGrp="1"/>
          </p:cNvSpPr>
          <p:nvPr>
            <p:ph idx="1"/>
          </p:nvPr>
        </p:nvSpPr>
        <p:spPr/>
        <p:txBody>
          <a:bodyPr/>
          <a:lstStyle/>
          <a:p>
            <a:pPr algn="ctr"/>
            <a:r>
              <a:rPr lang="ru-RU" dirty="0"/>
              <a:t>1. Индивидуальные </a:t>
            </a:r>
            <a:r>
              <a:rPr lang="ru-RU" dirty="0" smtClean="0"/>
              <a:t>консультации:</a:t>
            </a:r>
          </a:p>
          <a:p>
            <a:r>
              <a:rPr lang="ru-RU" dirty="0" smtClean="0"/>
              <a:t>-Полезные </a:t>
            </a:r>
            <a:r>
              <a:rPr lang="ru-RU" dirty="0"/>
              <a:t>советы, как </a:t>
            </a:r>
            <a:r>
              <a:rPr lang="ru-RU" dirty="0" smtClean="0"/>
              <a:t>подростку стать общительным?</a:t>
            </a:r>
          </a:p>
          <a:p>
            <a:r>
              <a:rPr lang="ru-RU" dirty="0"/>
              <a:t>-Научите подростка говорить «нет</a:t>
            </a:r>
            <a:r>
              <a:rPr lang="ru-RU" dirty="0" smtClean="0"/>
              <a:t>»</a:t>
            </a:r>
          </a:p>
          <a:p>
            <a:r>
              <a:rPr lang="ru-RU" dirty="0" smtClean="0"/>
              <a:t>-Адаптация в 1-м, 5-м, 10-м классах</a:t>
            </a:r>
          </a:p>
          <a:p>
            <a:r>
              <a:rPr lang="ru-RU" dirty="0" smtClean="0"/>
              <a:t>-Мотивация к обучению</a:t>
            </a:r>
          </a:p>
          <a:p>
            <a:r>
              <a:rPr lang="ru-RU" dirty="0" smtClean="0"/>
              <a:t>-Конфликты в детско-родительских отношениях</a:t>
            </a:r>
            <a:endParaRPr lang="ru-RU" dirty="0"/>
          </a:p>
        </p:txBody>
      </p:sp>
      <p:sp>
        <p:nvSpPr>
          <p:cNvPr id="4" name="Нижний колонтитул 3"/>
          <p:cNvSpPr>
            <a:spLocks noGrp="1"/>
          </p:cNvSpPr>
          <p:nvPr>
            <p:ph type="ftr" sz="quarter" idx="11"/>
          </p:nvPr>
        </p:nvSpPr>
        <p:spPr/>
        <p:txBody>
          <a:bodyPr/>
          <a:lstStyle/>
          <a:p>
            <a:r>
              <a:rPr lang="ru-RU" smtClean="0"/>
              <a:t>МБОУ "СОШ № 68 г. Челябинска"</a:t>
            </a:r>
            <a:endParaRPr lang="ru-RU"/>
          </a:p>
        </p:txBody>
      </p:sp>
    </p:spTree>
    <p:extLst>
      <p:ext uri="{BB962C8B-B14F-4D97-AF65-F5344CB8AC3E}">
        <p14:creationId xmlns:p14="http://schemas.microsoft.com/office/powerpoint/2010/main" val="1657205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62853" y="1775648"/>
            <a:ext cx="3129147" cy="4866699"/>
          </a:xfrm>
        </p:spPr>
        <p:txBody>
          <a:bodyPr>
            <a:normAutofit/>
          </a:bodyPr>
          <a:lstStyle/>
          <a:p>
            <a:pPr algn="ctr"/>
            <a:r>
              <a:rPr lang="ru-RU" dirty="0"/>
              <a:t>2. Размещение </a:t>
            </a:r>
            <a:r>
              <a:rPr lang="ru-RU" dirty="0" smtClean="0"/>
              <a:t>рекомендаций </a:t>
            </a:r>
          </a:p>
          <a:p>
            <a:pPr algn="ctr"/>
            <a:r>
              <a:rPr lang="ru-RU" dirty="0" smtClean="0"/>
              <a:t>(на сайте школы, на стендах в образовательной организации, </a:t>
            </a:r>
          </a:p>
          <a:p>
            <a:pPr algn="ctr"/>
            <a:r>
              <a:rPr lang="ru-RU" dirty="0" smtClean="0"/>
              <a:t>в «Сетевом городе»)</a:t>
            </a:r>
          </a:p>
          <a:p>
            <a:pPr algn="ctr"/>
            <a:endParaRPr lang="ru-RU" dirty="0"/>
          </a:p>
          <a:p>
            <a:pPr algn="ctr"/>
            <a:endParaRPr lang="ru-RU" dirty="0"/>
          </a:p>
          <a:p>
            <a:pPr algn="ctr"/>
            <a:endParaRPr lang="ru-RU" dirty="0"/>
          </a:p>
        </p:txBody>
      </p:sp>
      <p:sp>
        <p:nvSpPr>
          <p:cNvPr id="4" name="Нижний колонтитул 3"/>
          <p:cNvSpPr>
            <a:spLocks noGrp="1"/>
          </p:cNvSpPr>
          <p:nvPr>
            <p:ph type="ftr" sz="quarter" idx="11"/>
          </p:nvPr>
        </p:nvSpPr>
        <p:spPr/>
        <p:txBody>
          <a:bodyPr/>
          <a:lstStyle/>
          <a:p>
            <a:r>
              <a:rPr lang="ru-RU" smtClean="0"/>
              <a:t>МБОУ "СОШ № 68 г. Челябинска"</a:t>
            </a:r>
            <a:endParaRPr lang="ru-RU"/>
          </a:p>
        </p:txBody>
      </p:sp>
      <p:pic>
        <p:nvPicPr>
          <p:cNvPr id="1026" name="Picture 2" descr="https://sun9-49.userapi.com/impg/c857532/v857532177/17ae34/cbiHFvIneK0.jpg?size=746x960&amp;quality=96&amp;sign=dc564201d7452e12cbb5198667c3527d&amp;type=alb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78228" cy="63546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sun9-46.userapi.com/impg/c857532/v857532177/17ae00/V6858HRnWaE.jpg?size=721x960&amp;quality=96&amp;sign=f4d62e7086c1098f921ea9604730acee&amp;type=alb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144" y="0"/>
            <a:ext cx="4758709" cy="635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99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ижний колонтитул 3"/>
          <p:cNvSpPr>
            <a:spLocks noGrp="1"/>
          </p:cNvSpPr>
          <p:nvPr>
            <p:ph type="ftr" sz="quarter" idx="11"/>
          </p:nvPr>
        </p:nvSpPr>
        <p:spPr/>
        <p:txBody>
          <a:bodyPr/>
          <a:lstStyle/>
          <a:p>
            <a:r>
              <a:rPr lang="ru-RU" smtClean="0"/>
              <a:t>МБОУ "СОШ № 68 г. Челябинска"</a:t>
            </a:r>
            <a:endParaRPr lang="ru-RU"/>
          </a:p>
        </p:txBody>
      </p:sp>
      <p:pic>
        <p:nvPicPr>
          <p:cNvPr id="2052" name="Picture 4" descr="https://sun9-12.userapi.com/impg/c857532/v857532177/17ae2b/Tk1l7I2m4Mw.jpg?size=527x960&amp;quality=96&amp;sign=41bbb6d7dfb44841a91e2a307b8af3ce&amp;type=alb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874328" cy="64214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un9-10.userapi.com/impg/c857532/v857532177/17ae11/E_QeZk1E0Ek.jpg?size=645x960&amp;quality=96&amp;sign=648171f337d060387d44c6f6ddf0db1c&amp;type=alb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4327" y="-20011"/>
            <a:ext cx="6317674" cy="642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302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ижний колонтитул 3"/>
          <p:cNvSpPr>
            <a:spLocks noGrp="1"/>
          </p:cNvSpPr>
          <p:nvPr>
            <p:ph type="ftr" sz="quarter" idx="11"/>
          </p:nvPr>
        </p:nvSpPr>
        <p:spPr/>
        <p:txBody>
          <a:bodyPr/>
          <a:lstStyle/>
          <a:p>
            <a:r>
              <a:rPr lang="ru-RU" smtClean="0"/>
              <a:t>МБОУ "СОШ № 68 г. Челябинска"</a:t>
            </a:r>
            <a:endParaRPr lang="ru-RU"/>
          </a:p>
        </p:txBody>
      </p:sp>
      <p:pic>
        <p:nvPicPr>
          <p:cNvPr id="3074" name="Picture 2" descr="https://sun9-18.userapi.com/impg/c857532/v857532177/17ae1a/xbRDVfYMlaI.jpg?size=617x960&amp;quality=96&amp;sign=78d4d5ab2c0afb4077df67c73c5ecf11&amp;type=alb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676775" cy="63684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un9-28.userapi.com/impg/c857532/v857532177/17adf7/xiP4mXjcyfw.jpg?size=789x556&amp;quality=96&amp;sign=24bfab073e6e3de8e4f34fed116bdf11&amp;type=alb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775" y="-1"/>
            <a:ext cx="7515225" cy="636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56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ижний колонтитул 3"/>
          <p:cNvSpPr>
            <a:spLocks noGrp="1"/>
          </p:cNvSpPr>
          <p:nvPr>
            <p:ph type="ftr" sz="quarter" idx="11"/>
          </p:nvPr>
        </p:nvSpPr>
        <p:spPr/>
        <p:txBody>
          <a:bodyPr/>
          <a:lstStyle/>
          <a:p>
            <a:r>
              <a:rPr lang="ru-RU" smtClean="0"/>
              <a:t>МБОУ "СОШ № 68 г. Челябинска"</a:t>
            </a:r>
            <a:endParaRPr lang="ru-RU"/>
          </a:p>
        </p:txBody>
      </p:sp>
      <p:pic>
        <p:nvPicPr>
          <p:cNvPr id="4098" name="Picture 2" descr="https://sun9-9.userapi.com/impg/c857532/v857532177/17ae22/7VUjGHkxG4k.jpg?size=789x780&amp;quality=96&amp;sign=ca51cd99ee0a9b66a6d73a8b5174e44a&amp;type=alb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39"/>
            <a:ext cx="6179126" cy="635615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un9-81.userapi.com/impg/c857532/v857532177/17ae08/rCgduIrlALg.jpg?size=789x636&amp;quality=96&amp;sign=37a779ea5dad90d350a3902ff59964bc&amp;type=albu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79127" y="-11546"/>
            <a:ext cx="6012873" cy="636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176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9963" y="197489"/>
            <a:ext cx="5726545" cy="1450757"/>
          </a:xfrm>
        </p:spPr>
        <p:txBody>
          <a:bodyPr/>
          <a:lstStyle/>
          <a:p>
            <a:pPr algn="ctr"/>
            <a:r>
              <a:rPr lang="ru-RU" dirty="0" smtClean="0"/>
              <a:t>Работа с педагогами</a:t>
            </a:r>
            <a:endParaRPr lang="ru-RU" dirty="0"/>
          </a:p>
        </p:txBody>
      </p:sp>
      <p:sp>
        <p:nvSpPr>
          <p:cNvPr id="3" name="Объект 2"/>
          <p:cNvSpPr>
            <a:spLocks noGrp="1"/>
          </p:cNvSpPr>
          <p:nvPr>
            <p:ph idx="1"/>
          </p:nvPr>
        </p:nvSpPr>
        <p:spPr>
          <a:xfrm>
            <a:off x="6179126" y="1845734"/>
            <a:ext cx="5190838" cy="4023360"/>
          </a:xfrm>
        </p:spPr>
        <p:txBody>
          <a:bodyPr/>
          <a:lstStyle/>
          <a:p>
            <a:r>
              <a:rPr lang="en-US" dirty="0" smtClean="0"/>
              <a:t>-</a:t>
            </a:r>
            <a:r>
              <a:rPr lang="ru-RU" dirty="0" smtClean="0"/>
              <a:t>Индивидуальные консультации</a:t>
            </a:r>
          </a:p>
          <a:p>
            <a:r>
              <a:rPr lang="ru-RU" dirty="0" smtClean="0"/>
              <a:t>-Рекомендации размещенные на стенде</a:t>
            </a:r>
          </a:p>
          <a:p>
            <a:r>
              <a:rPr lang="ru-RU" dirty="0" smtClean="0"/>
              <a:t>-Выступления на еженедельных совещаниях педагогического коллектива</a:t>
            </a:r>
            <a:endParaRPr lang="ru-RU" dirty="0"/>
          </a:p>
        </p:txBody>
      </p:sp>
      <p:sp>
        <p:nvSpPr>
          <p:cNvPr id="4" name="Нижний колонтитул 3"/>
          <p:cNvSpPr>
            <a:spLocks noGrp="1"/>
          </p:cNvSpPr>
          <p:nvPr>
            <p:ph type="ftr" sz="quarter" idx="11"/>
          </p:nvPr>
        </p:nvSpPr>
        <p:spPr/>
        <p:txBody>
          <a:bodyPr/>
          <a:lstStyle/>
          <a:p>
            <a:r>
              <a:rPr lang="ru-RU" smtClean="0"/>
              <a:t>МБОУ "СОШ № 68 г. Челябинска"</a:t>
            </a:r>
            <a:endParaRPr lang="ru-RU"/>
          </a:p>
        </p:txBody>
      </p:sp>
      <p:pic>
        <p:nvPicPr>
          <p:cNvPr id="6" name="Picture 2" descr="сканирование002"/>
          <p:cNvPicPr>
            <a:picLocks noChangeAspect="1" noChangeArrowheads="1"/>
          </p:cNvPicPr>
          <p:nvPr/>
        </p:nvPicPr>
        <p:blipFill>
          <a:blip r:embed="rId2">
            <a:extLst>
              <a:ext uri="{28A0092B-C50C-407E-A947-70E740481C1C}">
                <a14:useLocalDpi xmlns:a14="http://schemas.microsoft.com/office/drawing/2010/main" val="0"/>
              </a:ext>
            </a:extLst>
          </a:blip>
          <a:srcRect l="7590" t="41806" r="3932" b="6204"/>
          <a:stretch>
            <a:fillRect/>
          </a:stretch>
        </p:blipFill>
        <p:spPr bwMode="auto">
          <a:xfrm>
            <a:off x="0" y="-1"/>
            <a:ext cx="5943600" cy="630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857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ижний колонтитул 3"/>
          <p:cNvSpPr>
            <a:spLocks noGrp="1"/>
          </p:cNvSpPr>
          <p:nvPr>
            <p:ph type="ftr" sz="quarter" idx="11"/>
          </p:nvPr>
        </p:nvSpPr>
        <p:spPr/>
        <p:txBody>
          <a:bodyPr/>
          <a:lstStyle/>
          <a:p>
            <a:r>
              <a:rPr lang="ru-RU" smtClean="0"/>
              <a:t>МБОУ "СОШ № 68 г. Челябинска"</a:t>
            </a:r>
            <a:endParaRPr lang="ru-RU"/>
          </a:p>
        </p:txBody>
      </p:sp>
      <p:pic>
        <p:nvPicPr>
          <p:cNvPr id="2050" name="Picture 2" descr="сканирование003"/>
          <p:cNvPicPr>
            <a:picLocks noChangeAspect="1" noChangeArrowheads="1"/>
          </p:cNvPicPr>
          <p:nvPr/>
        </p:nvPicPr>
        <p:blipFill>
          <a:blip r:embed="rId2" cstate="print">
            <a:extLst>
              <a:ext uri="{28A0092B-C50C-407E-A947-70E740481C1C}">
                <a14:useLocalDpi xmlns:a14="http://schemas.microsoft.com/office/drawing/2010/main" val="0"/>
              </a:ext>
            </a:extLst>
          </a:blip>
          <a:srcRect l="5777" t="4276" r="3732" b="3081"/>
          <a:stretch>
            <a:fillRect/>
          </a:stretch>
        </p:blipFill>
        <p:spPr bwMode="auto">
          <a:xfrm>
            <a:off x="0" y="58985"/>
            <a:ext cx="6248399"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сканирование004"/>
          <p:cNvPicPr>
            <a:picLocks noChangeAspect="1" noChangeArrowheads="1"/>
          </p:cNvPicPr>
          <p:nvPr/>
        </p:nvPicPr>
        <p:blipFill>
          <a:blip r:embed="rId3" cstate="print">
            <a:extLst>
              <a:ext uri="{28A0092B-C50C-407E-A947-70E740481C1C}">
                <a14:useLocalDpi xmlns:a14="http://schemas.microsoft.com/office/drawing/2010/main" val="0"/>
              </a:ext>
            </a:extLst>
          </a:blip>
          <a:srcRect l="5772" t="4524" r="3784" b="1978"/>
          <a:stretch>
            <a:fillRect/>
          </a:stretch>
        </p:blipFill>
        <p:spPr bwMode="auto">
          <a:xfrm>
            <a:off x="5957455" y="48144"/>
            <a:ext cx="6234545" cy="641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0911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u="sng" dirty="0"/>
              <a:t>Правила работы с агрессивными детьми</a:t>
            </a:r>
            <a:r>
              <a:rPr lang="ru-RU" sz="4000" dirty="0"/>
              <a:t/>
            </a:r>
            <a:br>
              <a:rPr lang="ru-RU" sz="4000" dirty="0"/>
            </a:br>
            <a:endParaRPr lang="ru-RU" dirty="0"/>
          </a:p>
        </p:txBody>
      </p:sp>
      <p:sp>
        <p:nvSpPr>
          <p:cNvPr id="3" name="Объект 2"/>
          <p:cNvSpPr>
            <a:spLocks noGrp="1"/>
          </p:cNvSpPr>
          <p:nvPr>
            <p:ph idx="1"/>
          </p:nvPr>
        </p:nvSpPr>
        <p:spPr/>
        <p:txBody>
          <a:bodyPr>
            <a:normAutofit lnSpcReduction="10000"/>
          </a:bodyPr>
          <a:lstStyle/>
          <a:p>
            <a:pPr lvl="1"/>
            <a:r>
              <a:rPr lang="ru-RU" dirty="0" smtClean="0"/>
              <a:t>Быть </a:t>
            </a:r>
            <a:r>
              <a:rPr lang="ru-RU" dirty="0"/>
              <a:t>внимательным к нуждам и потребностям ребенка. </a:t>
            </a:r>
          </a:p>
          <a:p>
            <a:pPr lvl="1"/>
            <a:r>
              <a:rPr lang="ru-RU" dirty="0"/>
              <a:t>Демонстрировать модель неагрессивного поведения. </a:t>
            </a:r>
          </a:p>
          <a:p>
            <a:pPr lvl="1"/>
            <a:r>
              <a:rPr lang="ru-RU" dirty="0"/>
              <a:t>Быть последовательным в наказаниях ребенка, наказывать за конкретные поступки. </a:t>
            </a:r>
          </a:p>
          <a:p>
            <a:pPr lvl="1"/>
            <a:r>
              <a:rPr lang="ru-RU" dirty="0"/>
              <a:t>Наказания не должны унижать ребенка. </a:t>
            </a:r>
          </a:p>
          <a:p>
            <a:pPr lvl="1"/>
            <a:r>
              <a:rPr lang="ru-RU" dirty="0"/>
              <a:t>Развивать способность к </a:t>
            </a:r>
            <a:r>
              <a:rPr lang="ru-RU" dirty="0" err="1"/>
              <a:t>эмпатии</a:t>
            </a:r>
            <a:r>
              <a:rPr lang="ru-RU" dirty="0"/>
              <a:t> (сопереживанию). </a:t>
            </a:r>
          </a:p>
          <a:p>
            <a:pPr lvl="1"/>
            <a:r>
              <a:rPr lang="ru-RU" dirty="0"/>
              <a:t>Расширять поведенческий репертуар ребенка. </a:t>
            </a:r>
          </a:p>
          <a:p>
            <a:pPr lvl="1"/>
            <a:r>
              <a:rPr lang="ru-RU" dirty="0"/>
              <a:t>Отрабатывать навык реагирования в конфликтных ситуациях. </a:t>
            </a:r>
          </a:p>
          <a:p>
            <a:pPr lvl="1"/>
            <a:r>
              <a:rPr lang="ru-RU" dirty="0"/>
              <a:t>Учить брать ответственность на себя. </a:t>
            </a:r>
          </a:p>
          <a:p>
            <a:r>
              <a:rPr lang="ru-RU" dirty="0"/>
              <a:t>Однако все перечисленные приемы не приведут к положительным изменениям, если будут иметь разовый характер. Непоследовательность поведения взрослых (учителей и родителей) может привести к ухудшению поведения ребенка. Терпение и внимание к ребенку, его нуждам и потребностям, постоянная отработка навыков общения с окружающими - вот что поможет добиться успеха в работе с агрессивным ребенком. </a:t>
            </a:r>
          </a:p>
          <a:p>
            <a:endParaRPr lang="ru-RU" dirty="0"/>
          </a:p>
        </p:txBody>
      </p:sp>
      <p:sp>
        <p:nvSpPr>
          <p:cNvPr id="4" name="Нижний колонтитул 3"/>
          <p:cNvSpPr>
            <a:spLocks noGrp="1"/>
          </p:cNvSpPr>
          <p:nvPr>
            <p:ph type="ftr" sz="quarter" idx="11"/>
          </p:nvPr>
        </p:nvSpPr>
        <p:spPr/>
        <p:txBody>
          <a:bodyPr/>
          <a:lstStyle/>
          <a:p>
            <a:r>
              <a:rPr lang="ru-RU" smtClean="0"/>
              <a:t>МБОУ "СОШ № 68 г. Челябинска"</a:t>
            </a:r>
            <a:endParaRPr lang="ru-RU"/>
          </a:p>
        </p:txBody>
      </p:sp>
    </p:spTree>
    <p:extLst>
      <p:ext uri="{BB962C8B-B14F-4D97-AF65-F5344CB8AC3E}">
        <p14:creationId xmlns:p14="http://schemas.microsoft.com/office/powerpoint/2010/main" val="41543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Нормативно-правовая база</a:t>
            </a:r>
            <a:endParaRPr lang="ru-RU" dirty="0"/>
          </a:p>
        </p:txBody>
      </p:sp>
      <p:sp>
        <p:nvSpPr>
          <p:cNvPr id="4" name="Нижний колонтитул 3"/>
          <p:cNvSpPr>
            <a:spLocks noGrp="1"/>
          </p:cNvSpPr>
          <p:nvPr>
            <p:ph type="ftr" sz="quarter" idx="11"/>
          </p:nvPr>
        </p:nvSpPr>
        <p:spPr/>
        <p:txBody>
          <a:bodyPr/>
          <a:lstStyle/>
          <a:p>
            <a:r>
              <a:rPr lang="ru-RU" smtClean="0"/>
              <a:t>МБОУ "СОШ № 68 г. Челябинска"</a:t>
            </a:r>
            <a:endParaRPr lang="ru-RU"/>
          </a:p>
        </p:txBody>
      </p:sp>
      <p:sp>
        <p:nvSpPr>
          <p:cNvPr id="3" name="Прямоугольник 2"/>
          <p:cNvSpPr/>
          <p:nvPr/>
        </p:nvSpPr>
        <p:spPr>
          <a:xfrm>
            <a:off x="1068387" y="1737360"/>
            <a:ext cx="10058400" cy="3596369"/>
          </a:xfrm>
          <a:prstGeom prst="rect">
            <a:avLst/>
          </a:prstGeom>
        </p:spPr>
        <p:txBody>
          <a:bodyPr wrap="square">
            <a:spAutoFit/>
          </a:bodyPr>
          <a:lstStyle/>
          <a:p>
            <a:pPr indent="450215" algn="just">
              <a:lnSpc>
                <a:spcPct val="115000"/>
              </a:lnSpc>
              <a:spcAft>
                <a:spcPts val="0"/>
              </a:spcAft>
            </a:pPr>
            <a:r>
              <a:rPr lang="ru-RU" dirty="0">
                <a:ea typeface="Calibri" panose="020F0502020204030204" pitchFamily="34" charset="0"/>
                <a:cs typeface="Times New Roman" panose="02020603050405020304" pitchFamily="18" charset="0"/>
              </a:rPr>
              <a:t>Распоряжение Администрации города Челябинска от 25.01.2021 № 527 «О проведении межведомственных профилактических акций на территории города Челябинска в 2021 году»;</a:t>
            </a:r>
          </a:p>
          <a:p>
            <a:pPr indent="450215" algn="just">
              <a:lnSpc>
                <a:spcPct val="115000"/>
              </a:lnSpc>
              <a:spcAft>
                <a:spcPts val="0"/>
              </a:spcAft>
            </a:pPr>
            <a:r>
              <a:rPr lang="ru-RU" dirty="0">
                <a:ea typeface="Calibri" panose="020F0502020204030204" pitchFamily="34" charset="0"/>
                <a:cs typeface="Times New Roman" panose="02020603050405020304" pitchFamily="18" charset="0"/>
              </a:rPr>
              <a:t>Письмо Комиссии по делам несовершеннолетних и защите их прав Администрации города Челябинска от 20.08.2021 № 17-01-262;</a:t>
            </a:r>
          </a:p>
          <a:p>
            <a:pPr indent="450215" algn="just">
              <a:lnSpc>
                <a:spcPct val="115000"/>
              </a:lnSpc>
              <a:spcAft>
                <a:spcPts val="0"/>
              </a:spcAft>
            </a:pPr>
            <a:r>
              <a:rPr lang="ru-RU" dirty="0">
                <a:ea typeface="Calibri" panose="020F0502020204030204" pitchFamily="34" charset="0"/>
                <a:cs typeface="Times New Roman" panose="02020603050405020304" pitchFamily="18" charset="0"/>
              </a:rPr>
              <a:t>Приказ Комитета по делам образования г. Челябинска от 26.08.2021 № 1706-у «О мерах по профилактике </a:t>
            </a:r>
            <a:r>
              <a:rPr lang="ru-RU" dirty="0" err="1">
                <a:ea typeface="Calibri" panose="020F0502020204030204" pitchFamily="34" charset="0"/>
                <a:cs typeface="Times New Roman" panose="02020603050405020304" pitchFamily="18" charset="0"/>
              </a:rPr>
              <a:t>необучения</a:t>
            </a:r>
            <a:r>
              <a:rPr lang="ru-RU" dirty="0">
                <a:ea typeface="Calibri" panose="020F0502020204030204" pitchFamily="34" charset="0"/>
                <a:cs typeface="Times New Roman" panose="02020603050405020304" pitchFamily="18" charset="0"/>
              </a:rPr>
              <a:t>, безнадзорности, правонарушений, социальных патологий среди несовершеннолетних в 2021/2022 учебном году»;</a:t>
            </a:r>
          </a:p>
          <a:p>
            <a:pPr indent="450215" algn="just">
              <a:lnSpc>
                <a:spcPct val="115000"/>
              </a:lnSpc>
              <a:spcAft>
                <a:spcPts val="0"/>
              </a:spcAft>
            </a:pPr>
            <a:r>
              <a:rPr lang="ru-RU" dirty="0">
                <a:ea typeface="Calibri" panose="020F0502020204030204" pitchFamily="34" charset="0"/>
                <a:cs typeface="Times New Roman" panose="02020603050405020304" pitchFamily="18" charset="0"/>
              </a:rPr>
              <a:t>Приказ Комитета по делам образования г. Челябинска от 26.08.2021 № 1707-у «Об участии в межведомственной профилактической акции «Образование всем детям» в 2021 году</a:t>
            </a:r>
            <a:r>
              <a:rPr lang="ru-RU" dirty="0" smtClean="0">
                <a:ea typeface="Calibri" panose="020F0502020204030204" pitchFamily="34" charset="0"/>
                <a:cs typeface="Times New Roman" panose="02020603050405020304" pitchFamily="18" charset="0"/>
              </a:rPr>
              <a:t>».</a:t>
            </a:r>
          </a:p>
          <a:p>
            <a:pPr indent="450215" algn="just">
              <a:lnSpc>
                <a:spcPct val="115000"/>
              </a:lnSpc>
              <a:spcAft>
                <a:spcPts val="0"/>
              </a:spcAft>
            </a:pPr>
            <a:r>
              <a:rPr lang="ru-RU" dirty="0">
                <a:ea typeface="Calibri" panose="020F0502020204030204" pitchFamily="34" charset="0"/>
              </a:rPr>
              <a:t>Федеральные государственные образовательные стандарты</a:t>
            </a:r>
            <a:r>
              <a:rPr lang="ru-RU" dirty="0" smtClean="0">
                <a:ea typeface="Calibri" panose="020F0502020204030204" pitchFamily="34" charset="0"/>
              </a:rPr>
              <a:t>.</a:t>
            </a:r>
          </a:p>
          <a:p>
            <a:pPr indent="450215" algn="just">
              <a:lnSpc>
                <a:spcPct val="115000"/>
              </a:lnSpc>
              <a:spcAft>
                <a:spcPts val="0"/>
              </a:spcAft>
            </a:pPr>
            <a:r>
              <a:rPr lang="ru-RU" dirty="0" smtClean="0">
                <a:effectLst/>
                <a:ea typeface="Calibri" panose="020F0502020204030204" pitchFamily="34" charset="0"/>
                <a:cs typeface="Times New Roman" panose="02020603050405020304" pitchFamily="18" charset="0"/>
              </a:rPr>
              <a:t>Профессиональный стандарт.</a:t>
            </a:r>
            <a:endParaRPr lang="ru-RU"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6725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0262" y="529664"/>
            <a:ext cx="10058400" cy="1450757"/>
          </a:xfrm>
        </p:spPr>
        <p:txBody>
          <a:bodyPr>
            <a:normAutofit fontScale="90000"/>
          </a:bodyPr>
          <a:lstStyle/>
          <a:p>
            <a:pPr algn="ctr"/>
            <a:r>
              <a:rPr lang="ru-RU" sz="2400" b="1" i="1" dirty="0">
                <a:latin typeface="Times New Roman" panose="02020603050405020304" pitchFamily="18" charset="0"/>
                <a:cs typeface="Times New Roman" panose="02020603050405020304" pitchFamily="18" charset="0"/>
              </a:rPr>
              <a:t>Рекомендации учителям по взаимодействию с учащимися, испытывающими эмоциональные и поведенческие трудности</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Рекомендации </a:t>
            </a:r>
            <a:r>
              <a:rPr lang="ru-RU" sz="2400" b="1" i="1" dirty="0">
                <a:latin typeface="Times New Roman" panose="02020603050405020304" pitchFamily="18" charset="0"/>
                <a:cs typeface="Times New Roman" panose="02020603050405020304" pitchFamily="18" charset="0"/>
              </a:rPr>
              <a:t/>
            </a:r>
            <a:br>
              <a:rPr lang="ru-RU" sz="2400" b="1" i="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по работе с учащимися, отличающимися высоким уровнем тревожности</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97279" y="1845734"/>
            <a:ext cx="10420465" cy="4453466"/>
          </a:xfrm>
        </p:spPr>
        <p:txBody>
          <a:bodyPr>
            <a:normAutofit fontScale="55000" lnSpcReduction="20000"/>
          </a:bodyPr>
          <a:lstStyle/>
          <a:p>
            <a:pPr>
              <a:lnSpc>
                <a:spcPct val="120000"/>
              </a:lnSpc>
              <a:spcBef>
                <a:spcPts val="0"/>
              </a:spcBef>
              <a:spcAft>
                <a:spcPts val="0"/>
              </a:spcAft>
            </a:pPr>
            <a:r>
              <a:rPr lang="ru-RU" sz="2200" dirty="0" smtClean="0"/>
              <a:t>Личностная </a:t>
            </a:r>
            <a:r>
              <a:rPr lang="ru-RU" sz="2200" dirty="0"/>
              <a:t>тревожность – свойство характера человека, выражающееся в предрасположенности к тревоге и устойчивой склонности человека воспринимать угрозу своему «Я» в самых различных ситуациях, даже там, где нет реального повода для тревоги. </a:t>
            </a:r>
            <a:r>
              <a:rPr lang="ru-RU" sz="2200" dirty="0" err="1"/>
              <a:t>Высокотревожные</a:t>
            </a:r>
            <a:r>
              <a:rPr lang="ru-RU" sz="2200" dirty="0"/>
              <a:t> учащиеся склонны преувеличивать трудности и опасения, с которыми они встречаются, предрасположены к перепадам давления и нарушениям сердечного ритма. Личностная тревожность обычно соотносится с такими чертами характера как агрессивность, раздражительность, застенчивость.</a:t>
            </a:r>
          </a:p>
          <a:p>
            <a:pPr>
              <a:lnSpc>
                <a:spcPct val="120000"/>
              </a:lnSpc>
              <a:spcBef>
                <a:spcPts val="0"/>
              </a:spcBef>
              <a:spcAft>
                <a:spcPts val="0"/>
              </a:spcAft>
            </a:pPr>
            <a:r>
              <a:rPr lang="ru-RU" sz="2200" i="1" dirty="0"/>
              <a:t>Общие требования: </a:t>
            </a:r>
            <a:endParaRPr lang="ru-RU" sz="2200" dirty="0"/>
          </a:p>
          <a:p>
            <a:pPr lvl="0">
              <a:lnSpc>
                <a:spcPct val="120000"/>
              </a:lnSpc>
              <a:spcBef>
                <a:spcPts val="0"/>
              </a:spcBef>
              <a:spcAft>
                <a:spcPts val="0"/>
              </a:spcAft>
            </a:pPr>
            <a:r>
              <a:rPr lang="ru-RU" sz="2200" dirty="0"/>
              <a:t>Общение в доверительном, спокойном и доброжелательном тоне, не повышая голоса;</a:t>
            </a:r>
          </a:p>
          <a:p>
            <a:pPr lvl="0">
              <a:lnSpc>
                <a:spcPct val="120000"/>
              </a:lnSpc>
              <a:spcBef>
                <a:spcPts val="0"/>
              </a:spcBef>
              <a:spcAft>
                <a:spcPts val="0"/>
              </a:spcAft>
            </a:pPr>
            <a:r>
              <a:rPr lang="ru-RU" sz="2200" dirty="0"/>
              <a:t>Единство требований к ребенку со стороны взрослых, избегание двусмысленности и недомолвок в изложении требований;</a:t>
            </a:r>
          </a:p>
          <a:p>
            <a:pPr lvl="0">
              <a:lnSpc>
                <a:spcPct val="120000"/>
              </a:lnSpc>
              <a:spcBef>
                <a:spcPts val="0"/>
              </a:spcBef>
              <a:spcAft>
                <a:spcPts val="0"/>
              </a:spcAft>
            </a:pPr>
            <a:r>
              <a:rPr lang="ru-RU" sz="2200" dirty="0"/>
              <a:t>Создание условий для повышения самооценки учащегося – не заострять внимание на промахах и неудачах, акцентировать внимание на успехах;</a:t>
            </a:r>
          </a:p>
          <a:p>
            <a:pPr lvl="0">
              <a:lnSpc>
                <a:spcPct val="120000"/>
              </a:lnSpc>
              <a:spcBef>
                <a:spcPts val="0"/>
              </a:spcBef>
              <a:spcAft>
                <a:spcPts val="0"/>
              </a:spcAft>
            </a:pPr>
            <a:r>
              <a:rPr lang="ru-RU" sz="2200" dirty="0"/>
              <a:t>Формирование оптимистических установок, развитие умения выделять главное и не беспокоиться по мелочам, снижение чувства повышенной моральной ответственности и вины;</a:t>
            </a:r>
          </a:p>
          <a:p>
            <a:pPr lvl="0">
              <a:lnSpc>
                <a:spcPct val="120000"/>
              </a:lnSpc>
              <a:spcBef>
                <a:spcPts val="0"/>
              </a:spcBef>
              <a:spcAft>
                <a:spcPts val="0"/>
              </a:spcAft>
            </a:pPr>
            <a:r>
              <a:rPr lang="ru-RU" sz="2200" dirty="0"/>
              <a:t>Нельзя угрожать наказанием, накапливать «компромат», строить неблагоприятные прогнозы, публично подчеркивать несостоятельность ребенка в чем-либо;</a:t>
            </a:r>
          </a:p>
          <a:p>
            <a:pPr lvl="0">
              <a:lnSpc>
                <a:spcPct val="120000"/>
              </a:lnSpc>
              <a:spcBef>
                <a:spcPts val="0"/>
              </a:spcBef>
              <a:spcAft>
                <a:spcPts val="0"/>
              </a:spcAft>
            </a:pPr>
            <a:r>
              <a:rPr lang="ru-RU" sz="2200" dirty="0"/>
              <a:t>В случае проступков наказание производить сразу, без отсрочки его выполнения;</a:t>
            </a:r>
          </a:p>
          <a:p>
            <a:pPr lvl="0">
              <a:lnSpc>
                <a:spcPct val="120000"/>
              </a:lnSpc>
              <a:spcBef>
                <a:spcPts val="0"/>
              </a:spcBef>
              <a:spcAft>
                <a:spcPts val="0"/>
              </a:spcAft>
            </a:pPr>
            <a:r>
              <a:rPr lang="ru-RU" sz="2200" dirty="0"/>
              <a:t>Избегание состязаний, любых видов работ, учитывающих скорость;</a:t>
            </a:r>
          </a:p>
          <a:p>
            <a:pPr lvl="0">
              <a:lnSpc>
                <a:spcPct val="120000"/>
              </a:lnSpc>
              <a:spcBef>
                <a:spcPts val="0"/>
              </a:spcBef>
              <a:spcAft>
                <a:spcPts val="0"/>
              </a:spcAft>
            </a:pPr>
            <a:r>
              <a:rPr lang="ru-RU" sz="2200" dirty="0"/>
              <a:t>Не сравнивайте учащегося с окружающими;</a:t>
            </a:r>
          </a:p>
          <a:p>
            <a:pPr lvl="0">
              <a:lnSpc>
                <a:spcPct val="120000"/>
              </a:lnSpc>
              <a:spcBef>
                <a:spcPts val="0"/>
              </a:spcBef>
              <a:spcAft>
                <a:spcPts val="0"/>
              </a:spcAft>
            </a:pPr>
            <a:r>
              <a:rPr lang="ru-RU" sz="2200" dirty="0"/>
              <a:t>Доверяйте ученику, будьте с ним честными и принимайте его таким, какой он есть;</a:t>
            </a:r>
          </a:p>
          <a:p>
            <a:pPr lvl="0">
              <a:lnSpc>
                <a:spcPct val="120000"/>
              </a:lnSpc>
              <a:spcBef>
                <a:spcPts val="0"/>
              </a:spcBef>
              <a:spcAft>
                <a:spcPts val="0"/>
              </a:spcAft>
            </a:pPr>
            <a:r>
              <a:rPr lang="ru-RU" sz="2200" dirty="0"/>
              <a:t>Последовательность в воспитании, не запрещайте без всяких причин того, что разрешали раньше.</a:t>
            </a:r>
          </a:p>
          <a:p>
            <a:pPr>
              <a:lnSpc>
                <a:spcPct val="120000"/>
              </a:lnSpc>
              <a:spcBef>
                <a:spcPts val="0"/>
              </a:spcBef>
              <a:spcAft>
                <a:spcPts val="0"/>
              </a:spcAft>
            </a:pPr>
            <a:r>
              <a:rPr lang="ru-RU" sz="2200" i="1" dirty="0"/>
              <a:t>В урочной деятельности:</a:t>
            </a:r>
            <a:endParaRPr lang="ru-RU" sz="2200" dirty="0"/>
          </a:p>
          <a:p>
            <a:pPr lvl="0">
              <a:lnSpc>
                <a:spcPct val="120000"/>
              </a:lnSpc>
              <a:spcBef>
                <a:spcPts val="0"/>
              </a:spcBef>
              <a:spcAft>
                <a:spcPts val="0"/>
              </a:spcAft>
            </a:pPr>
            <a:r>
              <a:rPr lang="ru-RU" sz="2200" dirty="0"/>
              <a:t>Формирование на уроке обстановки спокойствия, уверенности в достижении учебных целей; </a:t>
            </a:r>
          </a:p>
          <a:p>
            <a:pPr lvl="0">
              <a:lnSpc>
                <a:spcPct val="120000"/>
              </a:lnSpc>
              <a:spcBef>
                <a:spcPts val="0"/>
              </a:spcBef>
              <a:spcAft>
                <a:spcPts val="0"/>
              </a:spcAft>
            </a:pPr>
            <a:r>
              <a:rPr lang="ru-RU" sz="2200" dirty="0"/>
              <a:t>Давать время на обдумывание задания, подготовку, не ставить ученика в ситуацию неожиданного вопроса, не требовать отвечать новый, неусвоенный материал; </a:t>
            </a:r>
          </a:p>
          <a:p>
            <a:pPr lvl="0">
              <a:lnSpc>
                <a:spcPct val="120000"/>
              </a:lnSpc>
              <a:spcBef>
                <a:spcPts val="0"/>
              </a:spcBef>
              <a:spcAft>
                <a:spcPts val="0"/>
              </a:spcAft>
            </a:pPr>
            <a:r>
              <a:rPr lang="ru-RU" sz="2200" dirty="0"/>
              <a:t>Стимулировать самостоятельный поиск путей преодоления учебных затруднений; </a:t>
            </a:r>
          </a:p>
          <a:p>
            <a:pPr lvl="0">
              <a:lnSpc>
                <a:spcPct val="120000"/>
              </a:lnSpc>
              <a:spcBef>
                <a:spcPts val="0"/>
              </a:spcBef>
              <a:spcAft>
                <a:spcPts val="0"/>
              </a:spcAft>
            </a:pPr>
            <a:r>
              <a:rPr lang="ru-RU" sz="2200" dirty="0"/>
              <a:t>Доброжелательно аргументировать выставляемую оценку, хвалить за приложенные усилия. </a:t>
            </a:r>
          </a:p>
          <a:p>
            <a:pPr>
              <a:lnSpc>
                <a:spcPct val="120000"/>
              </a:lnSpc>
              <a:spcBef>
                <a:spcPts val="0"/>
              </a:spcBef>
              <a:spcAft>
                <a:spcPts val="0"/>
              </a:spcAft>
            </a:pPr>
            <a:endParaRPr lang="ru-RU" dirty="0"/>
          </a:p>
        </p:txBody>
      </p:sp>
      <p:sp>
        <p:nvSpPr>
          <p:cNvPr id="4" name="Нижний колонтитул 3"/>
          <p:cNvSpPr>
            <a:spLocks noGrp="1"/>
          </p:cNvSpPr>
          <p:nvPr>
            <p:ph type="ftr" sz="quarter" idx="11"/>
          </p:nvPr>
        </p:nvSpPr>
        <p:spPr/>
        <p:txBody>
          <a:bodyPr/>
          <a:lstStyle/>
          <a:p>
            <a:r>
              <a:rPr lang="ru-RU" smtClean="0"/>
              <a:t>МБОУ "СОШ № 68 г. Челябинска"</a:t>
            </a:r>
            <a:endParaRPr lang="ru-RU"/>
          </a:p>
        </p:txBody>
      </p:sp>
    </p:spTree>
    <p:extLst>
      <p:ext uri="{BB962C8B-B14F-4D97-AF65-F5344CB8AC3E}">
        <p14:creationId xmlns:p14="http://schemas.microsoft.com/office/powerpoint/2010/main" val="1914185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Работа с обучающимися</a:t>
            </a:r>
            <a:endParaRPr lang="ru-RU" dirty="0"/>
          </a:p>
        </p:txBody>
      </p:sp>
      <p:sp>
        <p:nvSpPr>
          <p:cNvPr id="3" name="Объект 2"/>
          <p:cNvSpPr>
            <a:spLocks noGrp="1"/>
          </p:cNvSpPr>
          <p:nvPr>
            <p:ph idx="1"/>
          </p:nvPr>
        </p:nvSpPr>
        <p:spPr/>
        <p:txBody>
          <a:bodyPr>
            <a:normAutofit lnSpcReduction="10000"/>
          </a:bodyPr>
          <a:lstStyle/>
          <a:p>
            <a:r>
              <a:rPr lang="ru-RU" dirty="0" smtClean="0"/>
              <a:t>Диагностики:</a:t>
            </a:r>
          </a:p>
          <a:p>
            <a:r>
              <a:rPr lang="ru-RU" dirty="0" smtClean="0"/>
              <a:t>-Диагностика адаптации</a:t>
            </a:r>
          </a:p>
          <a:p>
            <a:r>
              <a:rPr lang="ru-RU" dirty="0"/>
              <a:t>-Диагностика враждебности </a:t>
            </a:r>
            <a:r>
              <a:rPr lang="ru-RU" dirty="0" smtClean="0"/>
              <a:t>(</a:t>
            </a:r>
            <a:r>
              <a:rPr lang="ru-RU" dirty="0"/>
              <a:t>по шкале Кука – </a:t>
            </a:r>
            <a:r>
              <a:rPr lang="ru-RU" dirty="0" err="1"/>
              <a:t>Медлей</a:t>
            </a:r>
            <a:r>
              <a:rPr lang="ru-RU" dirty="0"/>
              <a:t>)</a:t>
            </a:r>
          </a:p>
          <a:p>
            <a:r>
              <a:rPr lang="ru-RU" dirty="0"/>
              <a:t>-Шкала поиска ощущений (</a:t>
            </a:r>
            <a:r>
              <a:rPr lang="ru-RU" dirty="0" err="1"/>
              <a:t>М.Цукерман</a:t>
            </a:r>
            <a:r>
              <a:rPr lang="ru-RU" dirty="0" smtClean="0"/>
              <a:t>)</a:t>
            </a:r>
          </a:p>
          <a:p>
            <a:r>
              <a:rPr lang="ru-RU" dirty="0"/>
              <a:t>-Методика склонности к отклоняющему </a:t>
            </a:r>
            <a:r>
              <a:rPr lang="ru-RU" dirty="0" smtClean="0"/>
              <a:t>поведению (А.Н. Орёл)</a:t>
            </a:r>
          </a:p>
          <a:p>
            <a:r>
              <a:rPr lang="ru-RU" dirty="0" smtClean="0"/>
              <a:t>-Методики направленные на диагностику детско-родительских отношений</a:t>
            </a:r>
          </a:p>
          <a:p>
            <a:r>
              <a:rPr lang="ru-RU" dirty="0" smtClean="0"/>
              <a:t>-Диагностика агрессии и агрессивности</a:t>
            </a:r>
          </a:p>
          <a:p>
            <a:r>
              <a:rPr lang="ru-RU" dirty="0"/>
              <a:t>-«ЁЖИК» – методика получения обратной </a:t>
            </a:r>
            <a:r>
              <a:rPr lang="ru-RU" dirty="0" smtClean="0"/>
              <a:t>связи (</a:t>
            </a:r>
            <a:r>
              <a:rPr lang="ru-RU" dirty="0"/>
              <a:t>Данная методика направлена на изучение агрессии младших школьников через получение обратной связи путем погружения в сказку</a:t>
            </a:r>
            <a:r>
              <a:rPr lang="ru-RU" dirty="0" smtClean="0"/>
              <a:t>.)</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МБОУ "СОШ № 68 г. Челябинска"</a:t>
            </a:r>
            <a:endParaRPr lang="ru-RU"/>
          </a:p>
        </p:txBody>
      </p:sp>
    </p:spTree>
    <p:extLst>
      <p:ext uri="{BB962C8B-B14F-4D97-AF65-F5344CB8AC3E}">
        <p14:creationId xmlns:p14="http://schemas.microsoft.com/office/powerpoint/2010/main" val="4125645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4744" y="689032"/>
            <a:ext cx="9053484" cy="5434985"/>
          </a:xfrm>
        </p:spPr>
        <p:txBody>
          <a:bodyPr>
            <a:normAutofit fontScale="92500" lnSpcReduction="10000"/>
          </a:bodyPr>
          <a:lstStyle/>
          <a:p>
            <a:r>
              <a:rPr lang="ru-RU" sz="3200" dirty="0"/>
              <a:t>У</a:t>
            </a:r>
            <a:r>
              <a:rPr lang="ru-RU" sz="3200" dirty="0" smtClean="0"/>
              <a:t>пражнение «Мой </a:t>
            </a:r>
            <a:r>
              <a:rPr lang="ru-RU" sz="3200" dirty="0"/>
              <a:t>цветок </a:t>
            </a:r>
            <a:r>
              <a:rPr lang="ru-RU" sz="3200" dirty="0" smtClean="0"/>
              <a:t>счастья»</a:t>
            </a:r>
          </a:p>
          <a:p>
            <a:r>
              <a:rPr lang="ru-RU" sz="3200" dirty="0" smtClean="0"/>
              <a:t>(Развитие </a:t>
            </a:r>
            <a:r>
              <a:rPr lang="ru-RU" sz="3200" dirty="0"/>
              <a:t>навыка давать себе поддержку в сложных жизненных </a:t>
            </a:r>
            <a:r>
              <a:rPr lang="ru-RU" sz="3200" dirty="0" smtClean="0"/>
              <a:t>ситуациях)</a:t>
            </a:r>
          </a:p>
          <a:p>
            <a:endParaRPr lang="ru-RU" dirty="0" smtClean="0"/>
          </a:p>
          <a:p>
            <a:r>
              <a:rPr lang="ru-RU" dirty="0" smtClean="0"/>
              <a:t>Инструкция</a:t>
            </a:r>
            <a:r>
              <a:rPr lang="ru-RU" dirty="0"/>
              <a:t>:</a:t>
            </a:r>
          </a:p>
          <a:p>
            <a:r>
              <a:rPr lang="ru-RU" dirty="0"/>
              <a:t>1. Представь, что этот цветок, это ты. Посмотри на лепестки и запиши на них, положительные утверждения, которые ты мог / могла бы сказать о себе, например, я красивый / красивая, я хороший друг / подруга и так далее;</a:t>
            </a:r>
          </a:p>
          <a:p>
            <a:r>
              <a:rPr lang="ru-RU" dirty="0"/>
              <a:t>2. Ты прекрасно знаешь, что дождь помогает цветам расти. Напиши на каплях дождя, вещи, которые помогают тебе чувствовать себя лучше, например, чтение, рисование, музыка и так далее;</a:t>
            </a:r>
          </a:p>
          <a:p>
            <a:r>
              <a:rPr lang="ru-RU" dirty="0"/>
              <a:t>3. Корни, делают цветок сильным, нам же придают силы близкие люди. Напиши, кто тебя поддерживает в трудную минуту и к кому, ты можешь обратиться за помощью.</a:t>
            </a:r>
          </a:p>
          <a:p>
            <a:r>
              <a:rPr lang="ru-RU" dirty="0"/>
              <a:t>4. А теперь раскрась свой цветок, как ты пожелаешь.</a:t>
            </a:r>
          </a:p>
          <a:p>
            <a:endParaRPr lang="ru-RU" dirty="0" smtClean="0"/>
          </a:p>
          <a:p>
            <a:endParaRPr lang="ru-RU" dirty="0"/>
          </a:p>
        </p:txBody>
      </p:sp>
      <p:sp>
        <p:nvSpPr>
          <p:cNvPr id="4" name="Нижний колонтитул 3"/>
          <p:cNvSpPr>
            <a:spLocks noGrp="1"/>
          </p:cNvSpPr>
          <p:nvPr>
            <p:ph type="ftr" sz="quarter" idx="11"/>
          </p:nvPr>
        </p:nvSpPr>
        <p:spPr/>
        <p:txBody>
          <a:bodyPr/>
          <a:lstStyle/>
          <a:p>
            <a:r>
              <a:rPr lang="ru-RU" smtClean="0"/>
              <a:t>МБОУ "СОШ № 68 г. Челябинска"</a:t>
            </a:r>
            <a:endParaRPr lang="ru-RU"/>
          </a:p>
        </p:txBody>
      </p:sp>
      <p:pic>
        <p:nvPicPr>
          <p:cNvPr id="5" name="Picture 456"/>
          <p:cNvPicPr/>
          <p:nvPr/>
        </p:nvPicPr>
        <p:blipFill>
          <a:blip r:embed="rId2"/>
          <a:stretch>
            <a:fillRect/>
          </a:stretch>
        </p:blipFill>
        <p:spPr>
          <a:xfrm>
            <a:off x="9190182" y="1764146"/>
            <a:ext cx="2918690" cy="3818620"/>
          </a:xfrm>
          <a:prstGeom prst="rect">
            <a:avLst/>
          </a:prstGeom>
        </p:spPr>
      </p:pic>
    </p:spTree>
    <p:extLst>
      <p:ext uri="{BB962C8B-B14F-4D97-AF65-F5344CB8AC3E}">
        <p14:creationId xmlns:p14="http://schemas.microsoft.com/office/powerpoint/2010/main" val="212521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665" y="-8709"/>
            <a:ext cx="5865091" cy="867942"/>
          </a:xfrm>
        </p:spPr>
        <p:txBody>
          <a:bodyPr/>
          <a:lstStyle/>
          <a:p>
            <a:r>
              <a:rPr lang="ru-RU" dirty="0"/>
              <a:t>Беседа «Мой космос» </a:t>
            </a:r>
          </a:p>
        </p:txBody>
      </p:sp>
      <p:sp>
        <p:nvSpPr>
          <p:cNvPr id="3" name="Объект 2"/>
          <p:cNvSpPr>
            <a:spLocks noGrp="1"/>
          </p:cNvSpPr>
          <p:nvPr>
            <p:ph idx="1"/>
          </p:nvPr>
        </p:nvSpPr>
        <p:spPr>
          <a:xfrm>
            <a:off x="343332" y="1105989"/>
            <a:ext cx="11508509" cy="5577783"/>
          </a:xfrm>
        </p:spPr>
        <p:txBody>
          <a:bodyPr>
            <a:normAutofit lnSpcReduction="10000"/>
          </a:bodyPr>
          <a:lstStyle/>
          <a:p>
            <a:pPr>
              <a:lnSpc>
                <a:spcPct val="120000"/>
              </a:lnSpc>
              <a:spcBef>
                <a:spcPts val="0"/>
              </a:spcBef>
              <a:spcAft>
                <a:spcPts val="0"/>
              </a:spcAft>
            </a:pPr>
            <a:r>
              <a:rPr lang="ru-RU" sz="900" dirty="0"/>
              <a:t>И</a:t>
            </a:r>
            <a:r>
              <a:rPr lang="ru-RU" sz="900" dirty="0" smtClean="0"/>
              <a:t>спользуется </a:t>
            </a:r>
            <a:r>
              <a:rPr lang="ru-RU" sz="900" dirty="0"/>
              <a:t>в работе с учащимися от 8 до 15 лет. </a:t>
            </a:r>
            <a:endParaRPr lang="ru-RU" sz="900" dirty="0" smtClean="0"/>
          </a:p>
          <a:p>
            <a:pPr>
              <a:lnSpc>
                <a:spcPct val="120000"/>
              </a:lnSpc>
              <a:spcBef>
                <a:spcPts val="0"/>
              </a:spcBef>
              <a:spcAft>
                <a:spcPts val="0"/>
              </a:spcAft>
            </a:pPr>
            <a:r>
              <a:rPr lang="ru-RU" sz="900" dirty="0" smtClean="0"/>
              <a:t>Ориентирована </a:t>
            </a:r>
            <a:r>
              <a:rPr lang="ru-RU" sz="900" dirty="0"/>
              <a:t>на: выявление межличностных взаимоотношений (семья, друзья, одноклассники, враги); рассмотрение вариантов изменения межличностных взаимоотношений) </a:t>
            </a:r>
            <a:endParaRPr lang="ru-RU" sz="900" dirty="0" smtClean="0"/>
          </a:p>
          <a:p>
            <a:pPr>
              <a:lnSpc>
                <a:spcPct val="120000"/>
              </a:lnSpc>
              <a:spcBef>
                <a:spcPts val="0"/>
              </a:spcBef>
              <a:spcAft>
                <a:spcPts val="0"/>
              </a:spcAft>
            </a:pPr>
            <a:r>
              <a:rPr lang="ru-RU" sz="900" dirty="0"/>
              <a:t>Для проведения беседы </a:t>
            </a:r>
            <a:r>
              <a:rPr lang="ru-RU" sz="900" b="1" dirty="0"/>
              <a:t>понадобятся: </a:t>
            </a:r>
            <a:r>
              <a:rPr lang="ru-RU" sz="900" dirty="0"/>
              <a:t>доска или лист бумаги А4, мелки разных цветов или набор цветных </a:t>
            </a:r>
            <a:r>
              <a:rPr lang="ru-RU" sz="900" dirty="0" smtClean="0"/>
              <a:t>карандашей</a:t>
            </a:r>
          </a:p>
          <a:p>
            <a:pPr>
              <a:lnSpc>
                <a:spcPct val="120000"/>
              </a:lnSpc>
              <a:spcBef>
                <a:spcPts val="0"/>
              </a:spcBef>
              <a:spcAft>
                <a:spcPts val="0"/>
              </a:spcAft>
            </a:pPr>
            <a:r>
              <a:rPr lang="ru-RU" sz="900" dirty="0" smtClean="0"/>
              <a:t> </a:t>
            </a:r>
            <a:r>
              <a:rPr lang="ru-RU" sz="900" dirty="0"/>
              <a:t>Беседа дает хороший результат вне зависимости от того, рисует ли учащийся свой космос на доске мелом или карандашами на бумаге. Если видны цвета рисунка, то понятнее эмоциональное состояние испытуемого на конкретный момент времени. Процесс рисования способствует самовыражению и </a:t>
            </a:r>
            <a:r>
              <a:rPr lang="ru-RU" sz="900" dirty="0" err="1"/>
              <a:t>самопониманию</a:t>
            </a:r>
            <a:r>
              <a:rPr lang="ru-RU" sz="900" dirty="0"/>
              <a:t> учащегося, наглядно демонстрируя его внутренний мир.  </a:t>
            </a:r>
          </a:p>
          <a:p>
            <a:pPr>
              <a:lnSpc>
                <a:spcPct val="120000"/>
              </a:lnSpc>
              <a:spcBef>
                <a:spcPts val="0"/>
              </a:spcBef>
              <a:spcAft>
                <a:spcPts val="0"/>
              </a:spcAft>
            </a:pPr>
            <a:r>
              <a:rPr lang="ru-RU" sz="900" b="1" dirty="0"/>
              <a:t>Структура беседы: </a:t>
            </a:r>
            <a:r>
              <a:rPr lang="ru-RU" sz="900" dirty="0"/>
              <a:t> </a:t>
            </a:r>
            <a:r>
              <a:rPr lang="ru-RU" sz="900" b="1" dirty="0"/>
              <a:t>1. </a:t>
            </a:r>
            <a:r>
              <a:rPr lang="ru-RU" sz="900" dirty="0"/>
              <a:t>Создание рисунка «Мой космос». Инструкция: «Нарисуй, пожалуйста, свой космос. Люди, которые тебя окружают в твоем космосе, выглядят, как планеты, кометы, метеориты или космические корабли…»  </a:t>
            </a:r>
            <a:r>
              <a:rPr lang="ru-RU" sz="900" b="1" dirty="0"/>
              <a:t>2.</a:t>
            </a:r>
            <a:r>
              <a:rPr lang="ru-RU" sz="900" dirty="0"/>
              <a:t> Беседа по рисунку — для уточнения того, какие объекты кого символизируют. На данном этапе педагог-психолог выделяет предполагаемые проблемные зоны. Важно: когда рисунок готов, необходимо воспринять его целиком.  </a:t>
            </a:r>
          </a:p>
          <a:p>
            <a:pPr lvl="0" fontAlgn="base">
              <a:lnSpc>
                <a:spcPct val="120000"/>
              </a:lnSpc>
              <a:spcBef>
                <a:spcPts val="0"/>
              </a:spcBef>
              <a:spcAft>
                <a:spcPts val="0"/>
              </a:spcAft>
            </a:pPr>
            <a:r>
              <a:rPr lang="ru-RU" sz="900" dirty="0"/>
              <a:t>Проверка в ходе беседы предположений педагога-психолога (соответствуют ли они действительности).  </a:t>
            </a:r>
          </a:p>
          <a:p>
            <a:pPr lvl="0" fontAlgn="base">
              <a:lnSpc>
                <a:spcPct val="120000"/>
              </a:lnSpc>
              <a:spcBef>
                <a:spcPts val="0"/>
              </a:spcBef>
              <a:spcAft>
                <a:spcPts val="0"/>
              </a:spcAft>
            </a:pPr>
            <a:r>
              <a:rPr lang="ru-RU" sz="900" dirty="0"/>
              <a:t>Уточнения по рисунку — что бы учащийся хотел изменить в своем космосе. Если ничего, то дальнейшее взаимодействие на данном этапе завершается. Если хочет, то либо ему дается другой лист, либо изменения вносятся в имеющийся рисунок. В случае если учащийся рисовал на доске, он стирает ненужное и перерисовывает то, что хочет изменить.  </a:t>
            </a:r>
          </a:p>
          <a:p>
            <a:pPr lvl="0" fontAlgn="base">
              <a:lnSpc>
                <a:spcPct val="120000"/>
              </a:lnSpc>
              <a:spcBef>
                <a:spcPts val="0"/>
              </a:spcBef>
              <a:spcAft>
                <a:spcPts val="0"/>
              </a:spcAft>
            </a:pPr>
            <a:r>
              <a:rPr lang="ru-RU" sz="900" dirty="0"/>
              <a:t>Анализ беседы с целью определения стратегии дальнейшей работы.  </a:t>
            </a:r>
          </a:p>
          <a:p>
            <a:pPr>
              <a:lnSpc>
                <a:spcPct val="120000"/>
              </a:lnSpc>
              <a:spcBef>
                <a:spcPts val="0"/>
              </a:spcBef>
              <a:spcAft>
                <a:spcPts val="0"/>
              </a:spcAft>
            </a:pPr>
            <a:r>
              <a:rPr lang="ru-RU" sz="900" dirty="0"/>
              <a:t>После проведения беседы рисунок отдается клиенту или стирается с доски. </a:t>
            </a:r>
          </a:p>
          <a:p>
            <a:pPr>
              <a:lnSpc>
                <a:spcPct val="120000"/>
              </a:lnSpc>
              <a:spcBef>
                <a:spcPts val="0"/>
              </a:spcBef>
              <a:spcAft>
                <a:spcPts val="0"/>
              </a:spcAft>
            </a:pPr>
            <a:r>
              <a:rPr lang="ru-RU" sz="900" b="1" dirty="0"/>
              <a:t>Показатели и интерпретация </a:t>
            </a:r>
          </a:p>
          <a:p>
            <a:pPr>
              <a:lnSpc>
                <a:spcPct val="120000"/>
              </a:lnSpc>
              <a:spcBef>
                <a:spcPts val="0"/>
              </a:spcBef>
              <a:spcAft>
                <a:spcPts val="0"/>
              </a:spcAft>
            </a:pPr>
            <a:r>
              <a:rPr lang="ru-RU" sz="900" dirty="0"/>
              <a:t>Есть показатели, которые быстро проанализировать — кроме цвета и местоположения основного объекта (учащегося) на листе, в расчет принимаются:  </a:t>
            </a:r>
          </a:p>
          <a:p>
            <a:pPr lvl="0" fontAlgn="base">
              <a:lnSpc>
                <a:spcPct val="120000"/>
              </a:lnSpc>
              <a:spcBef>
                <a:spcPts val="0"/>
              </a:spcBef>
              <a:spcAft>
                <a:spcPts val="0"/>
              </a:spcAft>
            </a:pPr>
            <a:r>
              <a:rPr lang="ru-RU" sz="900" dirty="0"/>
              <a:t>кто чем в космосе является; </a:t>
            </a:r>
          </a:p>
          <a:p>
            <a:pPr lvl="0" fontAlgn="base">
              <a:lnSpc>
                <a:spcPct val="120000"/>
              </a:lnSpc>
              <a:spcBef>
                <a:spcPts val="0"/>
              </a:spcBef>
              <a:spcAft>
                <a:spcPts val="0"/>
              </a:spcAft>
            </a:pPr>
            <a:r>
              <a:rPr lang="ru-RU" sz="900" dirty="0"/>
              <a:t>местоположение объектов относительно испытуемого; </a:t>
            </a:r>
          </a:p>
          <a:p>
            <a:pPr lvl="0" fontAlgn="base">
              <a:lnSpc>
                <a:spcPct val="120000"/>
              </a:lnSpc>
              <a:spcBef>
                <a:spcPts val="0"/>
              </a:spcBef>
              <a:spcAft>
                <a:spcPts val="0"/>
              </a:spcAft>
            </a:pPr>
            <a:r>
              <a:rPr lang="ru-RU" sz="900" dirty="0"/>
              <a:t>цвет «космических» объектов — планет, комет, космических кораблей и проч.; </a:t>
            </a:r>
          </a:p>
          <a:p>
            <a:pPr lvl="0" fontAlgn="base">
              <a:lnSpc>
                <a:spcPct val="120000"/>
              </a:lnSpc>
              <a:spcBef>
                <a:spcPts val="0"/>
              </a:spcBef>
              <a:spcAft>
                <a:spcPts val="0"/>
              </a:spcAft>
            </a:pPr>
            <a:r>
              <a:rPr lang="ru-RU" sz="900" dirty="0"/>
              <a:t>направление полета «космических» объектов — в какую сторону от испытуемого они «летят».  </a:t>
            </a:r>
          </a:p>
          <a:p>
            <a:pPr>
              <a:lnSpc>
                <a:spcPct val="120000"/>
              </a:lnSpc>
              <a:spcBef>
                <a:spcPts val="0"/>
              </a:spcBef>
              <a:spcAft>
                <a:spcPts val="0"/>
              </a:spcAft>
            </a:pPr>
            <a:r>
              <a:rPr lang="ru-RU" sz="900" b="1" dirty="0"/>
              <a:t>Цвет рисунка. </a:t>
            </a:r>
            <a:r>
              <a:rPr lang="ru-RU" sz="900" dirty="0"/>
              <a:t>Хорошо адаптированный и эмоционально не обделенный ребенок обычно использует </a:t>
            </a:r>
            <a:r>
              <a:rPr lang="ru-RU" sz="900" b="1" dirty="0"/>
              <a:t>от двух до пяти цветов</a:t>
            </a:r>
            <a:r>
              <a:rPr lang="ru-RU" sz="900" dirty="0"/>
              <a:t>.  </a:t>
            </a:r>
          </a:p>
          <a:p>
            <a:pPr>
              <a:lnSpc>
                <a:spcPct val="120000"/>
              </a:lnSpc>
              <a:spcBef>
                <a:spcPts val="0"/>
              </a:spcBef>
              <a:spcAft>
                <a:spcPts val="0"/>
              </a:spcAft>
            </a:pPr>
            <a:r>
              <a:rPr lang="ru-RU" sz="900" b="1" dirty="0"/>
              <a:t>Семь-восемь цветов</a:t>
            </a:r>
            <a:r>
              <a:rPr lang="ru-RU" sz="900" dirty="0"/>
              <a:t> свидетельствуют о высокой лабильности.  </a:t>
            </a:r>
          </a:p>
          <a:p>
            <a:pPr>
              <a:lnSpc>
                <a:spcPct val="120000"/>
              </a:lnSpc>
              <a:spcBef>
                <a:spcPts val="0"/>
              </a:spcBef>
              <a:spcAft>
                <a:spcPts val="0"/>
              </a:spcAft>
            </a:pPr>
            <a:r>
              <a:rPr lang="ru-RU" sz="900" dirty="0"/>
              <a:t>Использование </a:t>
            </a:r>
            <a:r>
              <a:rPr lang="ru-RU" sz="900" b="1" dirty="0"/>
              <a:t>одного цвета</a:t>
            </a:r>
            <a:r>
              <a:rPr lang="ru-RU" sz="900" dirty="0"/>
              <a:t> — о возможной боязни эмоционального возбуждения.  </a:t>
            </a:r>
          </a:p>
          <a:p>
            <a:pPr>
              <a:lnSpc>
                <a:spcPct val="120000"/>
              </a:lnSpc>
              <a:spcBef>
                <a:spcPts val="0"/>
              </a:spcBef>
              <a:spcAft>
                <a:spcPts val="0"/>
              </a:spcAft>
            </a:pPr>
            <a:r>
              <a:rPr lang="ru-RU" sz="900" b="1" dirty="0"/>
              <a:t>Значения цветов</a:t>
            </a:r>
            <a:r>
              <a:rPr lang="ru-RU" sz="900" dirty="0"/>
              <a:t> </a:t>
            </a:r>
            <a:endParaRPr lang="ru-RU" sz="900" dirty="0" smtClean="0"/>
          </a:p>
          <a:p>
            <a:pPr>
              <a:lnSpc>
                <a:spcPct val="120000"/>
              </a:lnSpc>
              <a:spcBef>
                <a:spcPts val="0"/>
              </a:spcBef>
              <a:spcAft>
                <a:spcPts val="0"/>
              </a:spcAft>
            </a:pPr>
            <a:r>
              <a:rPr lang="ru-RU" sz="900" dirty="0" smtClean="0"/>
              <a:t>Основные </a:t>
            </a:r>
            <a:r>
              <a:rPr lang="ru-RU" sz="900" dirty="0"/>
              <a:t>цвета:  </a:t>
            </a:r>
          </a:p>
          <a:p>
            <a:pPr lvl="1" fontAlgn="base">
              <a:lnSpc>
                <a:spcPct val="120000"/>
              </a:lnSpc>
              <a:spcBef>
                <a:spcPts val="0"/>
              </a:spcBef>
              <a:spcAft>
                <a:spcPts val="0"/>
              </a:spcAft>
            </a:pPr>
            <a:r>
              <a:rPr lang="ru-RU" sz="900" dirty="0"/>
              <a:t>синий — символизирует спокойствие, удовлетворенность; </a:t>
            </a:r>
          </a:p>
          <a:p>
            <a:pPr lvl="1" fontAlgn="base">
              <a:lnSpc>
                <a:spcPct val="120000"/>
              </a:lnSpc>
              <a:spcBef>
                <a:spcPts val="0"/>
              </a:spcBef>
              <a:spcAft>
                <a:spcPts val="0"/>
              </a:spcAft>
            </a:pPr>
            <a:r>
              <a:rPr lang="ru-RU" sz="900" dirty="0"/>
              <a:t>сине-зеленый — чувство уверенности, настойчивость, иногда упрямство; </a:t>
            </a:r>
          </a:p>
          <a:p>
            <a:pPr lvl="1" fontAlgn="base">
              <a:lnSpc>
                <a:spcPct val="120000"/>
              </a:lnSpc>
              <a:spcBef>
                <a:spcPts val="0"/>
              </a:spcBef>
              <a:spcAft>
                <a:spcPts val="0"/>
              </a:spcAft>
            </a:pPr>
            <a:r>
              <a:rPr lang="ru-RU" sz="900" dirty="0"/>
              <a:t>оранжево-красный — силу волевого усилия, агрессивность, наступательные тенденции, возбуждение;  </a:t>
            </a:r>
          </a:p>
          <a:p>
            <a:pPr lvl="1" fontAlgn="base">
              <a:lnSpc>
                <a:spcPct val="120000"/>
              </a:lnSpc>
              <a:spcBef>
                <a:spcPts val="0"/>
              </a:spcBef>
              <a:spcAft>
                <a:spcPts val="0"/>
              </a:spcAft>
            </a:pPr>
            <a:r>
              <a:rPr lang="ru-RU" sz="900" dirty="0"/>
              <a:t>светло-желтый — активность, стремление к общению, экспансивность, веселость. </a:t>
            </a:r>
          </a:p>
          <a:p>
            <a:pPr lvl="0" fontAlgn="base">
              <a:lnSpc>
                <a:spcPct val="120000"/>
              </a:lnSpc>
              <a:spcBef>
                <a:spcPts val="0"/>
              </a:spcBef>
              <a:spcAft>
                <a:spcPts val="0"/>
              </a:spcAft>
            </a:pPr>
            <a:r>
              <a:rPr lang="ru-RU" sz="900" dirty="0"/>
              <a:t>Дополнительные цвета — малиновый, коричневый, черный, серый (нулевой). Эти цвета символизируют тревожность, стресс, переживание страха, огорчение.  </a:t>
            </a:r>
          </a:p>
          <a:p>
            <a:pPr>
              <a:lnSpc>
                <a:spcPct val="120000"/>
              </a:lnSpc>
              <a:spcBef>
                <a:spcPts val="0"/>
              </a:spcBef>
              <a:spcAft>
                <a:spcPts val="0"/>
              </a:spcAft>
            </a:pPr>
            <a:r>
              <a:rPr lang="ru-RU" sz="900" dirty="0"/>
              <a:t>Если, например, ракета, удаляющаяся от планеты учащегося, символизирует маму, да еще имеет серый цвет, можно предположить наличие проблем во взаимоотношениях. В дальнейшей беседе выясняется, что случилось в семье, и в зависимости от полученной информации выстраивается стратегия взаимодействия с ребенком и его семьей.  </a:t>
            </a:r>
          </a:p>
          <a:p>
            <a:pPr>
              <a:lnSpc>
                <a:spcPct val="120000"/>
              </a:lnSpc>
              <a:spcBef>
                <a:spcPts val="0"/>
              </a:spcBef>
              <a:spcAft>
                <a:spcPts val="0"/>
              </a:spcAft>
            </a:pPr>
            <a:r>
              <a:rPr lang="ru-RU" sz="900" b="1" dirty="0"/>
              <a:t>Местоположение объекта, обозначающего учащегося. </a:t>
            </a:r>
            <a:r>
              <a:rPr lang="ru-RU" sz="900" dirty="0"/>
              <a:t>В норме — когда рисунок находится посередине средней линии вертикально расположенного листа.  </a:t>
            </a:r>
          </a:p>
          <a:p>
            <a:pPr>
              <a:lnSpc>
                <a:spcPct val="120000"/>
              </a:lnSpc>
              <a:spcBef>
                <a:spcPts val="0"/>
              </a:spcBef>
              <a:spcAft>
                <a:spcPts val="0"/>
              </a:spcAft>
            </a:pPr>
            <a:r>
              <a:rPr lang="ru-RU" sz="900" dirty="0"/>
              <a:t>Расположенный ближе к верхнему краю рисунок (чем ближе, тем ярче выражено) говорит о высокой самооценке (норма — для учащихся начальных классов), недовольстве своим положением в обществе, недостаточности признания со стороны окружающих.  </a:t>
            </a:r>
          </a:p>
          <a:p>
            <a:pPr>
              <a:lnSpc>
                <a:spcPct val="120000"/>
              </a:lnSpc>
              <a:spcBef>
                <a:spcPts val="0"/>
              </a:spcBef>
              <a:spcAft>
                <a:spcPts val="0"/>
              </a:spcAft>
            </a:pPr>
            <a:r>
              <a:rPr lang="ru-RU" sz="900" dirty="0"/>
              <a:t>Расположение объекта в нижней части — обратная тенденция: неуверенность в себе, низкая самооценка (норма для подростков), подавленность, нерешительность, отсутствие тенденции к самоутверждению.  </a:t>
            </a:r>
          </a:p>
          <a:p>
            <a:pPr>
              <a:lnSpc>
                <a:spcPct val="120000"/>
              </a:lnSpc>
              <a:spcBef>
                <a:spcPts val="0"/>
              </a:spcBef>
              <a:spcAft>
                <a:spcPts val="0"/>
              </a:spcAft>
            </a:pPr>
            <a:endParaRPr lang="ru-RU" sz="900" dirty="0"/>
          </a:p>
        </p:txBody>
      </p:sp>
      <p:sp>
        <p:nvSpPr>
          <p:cNvPr id="4" name="Нижний колонтитул 3"/>
          <p:cNvSpPr>
            <a:spLocks noGrp="1"/>
          </p:cNvSpPr>
          <p:nvPr>
            <p:ph type="ftr" sz="quarter" idx="11"/>
          </p:nvPr>
        </p:nvSpPr>
        <p:spPr/>
        <p:txBody>
          <a:bodyPr/>
          <a:lstStyle/>
          <a:p>
            <a:r>
              <a:rPr lang="ru-RU" smtClean="0"/>
              <a:t>МБОУ "СОШ № 68 г. Челябинска"</a:t>
            </a:r>
            <a:endParaRPr lang="ru-RU"/>
          </a:p>
        </p:txBody>
      </p:sp>
    </p:spTree>
    <p:extLst>
      <p:ext uri="{BB962C8B-B14F-4D97-AF65-F5344CB8AC3E}">
        <p14:creationId xmlns:p14="http://schemas.microsoft.com/office/powerpoint/2010/main" val="534721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71171" y="1873443"/>
            <a:ext cx="10058400" cy="4023360"/>
          </a:xfrm>
        </p:spPr>
        <p:txBody>
          <a:bodyPr>
            <a:normAutofit/>
          </a:bodyPr>
          <a:lstStyle/>
          <a:p>
            <a:pPr algn="ctr"/>
            <a:r>
              <a:rPr lang="ru-RU" sz="8800" dirty="0" smtClean="0"/>
              <a:t>Благодарим </a:t>
            </a:r>
          </a:p>
          <a:p>
            <a:pPr algn="ctr"/>
            <a:r>
              <a:rPr lang="ru-RU" sz="8800" dirty="0" smtClean="0"/>
              <a:t>за внимание!</a:t>
            </a:r>
            <a:endParaRPr lang="ru-RU" sz="8800" dirty="0"/>
          </a:p>
        </p:txBody>
      </p:sp>
      <p:sp>
        <p:nvSpPr>
          <p:cNvPr id="4" name="Нижний колонтитул 3"/>
          <p:cNvSpPr>
            <a:spLocks noGrp="1"/>
          </p:cNvSpPr>
          <p:nvPr>
            <p:ph type="ftr" sz="quarter" idx="11"/>
          </p:nvPr>
        </p:nvSpPr>
        <p:spPr/>
        <p:txBody>
          <a:bodyPr/>
          <a:lstStyle/>
          <a:p>
            <a:r>
              <a:rPr lang="ru-RU" smtClean="0"/>
              <a:t>МБОУ "СОШ № 68 г. Челябинска"</a:t>
            </a:r>
            <a:endParaRPr lang="ru-RU"/>
          </a:p>
        </p:txBody>
      </p:sp>
    </p:spTree>
    <p:extLst>
      <p:ext uri="{BB962C8B-B14F-4D97-AF65-F5344CB8AC3E}">
        <p14:creationId xmlns:p14="http://schemas.microsoft.com/office/powerpoint/2010/main" val="354984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психологического сопровождения акции в ОО (пример)</a:t>
            </a:r>
            <a:endParaRPr lang="ru-RU" dirty="0"/>
          </a:p>
        </p:txBody>
      </p:sp>
      <p:sp>
        <p:nvSpPr>
          <p:cNvPr id="4" name="Нижний колонтитул 3"/>
          <p:cNvSpPr>
            <a:spLocks noGrp="1"/>
          </p:cNvSpPr>
          <p:nvPr>
            <p:ph type="ftr" sz="quarter" idx="11"/>
          </p:nvPr>
        </p:nvSpPr>
        <p:spPr/>
        <p:txBody>
          <a:bodyPr/>
          <a:lstStyle/>
          <a:p>
            <a:r>
              <a:rPr lang="ru-RU" smtClean="0"/>
              <a:t>МБОУ "СОШ № 68 г. Челябинска"</a:t>
            </a:r>
            <a:endParaRPr lang="ru-RU"/>
          </a:p>
        </p:txBody>
      </p:sp>
      <p:pic>
        <p:nvPicPr>
          <p:cNvPr id="7" name="Объект 6"/>
          <p:cNvPicPr>
            <a:picLocks noGrp="1" noChangeAspect="1"/>
          </p:cNvPicPr>
          <p:nvPr>
            <p:ph idx="1"/>
          </p:nvPr>
        </p:nvPicPr>
        <p:blipFill rotWithShape="1">
          <a:blip r:embed="rId2"/>
          <a:srcRect l="6915" t="20377" r="8853" b="7356"/>
          <a:stretch/>
        </p:blipFill>
        <p:spPr>
          <a:xfrm>
            <a:off x="1097280" y="1737361"/>
            <a:ext cx="10058400" cy="4554952"/>
          </a:xfrm>
          <a:prstGeom prst="rect">
            <a:avLst/>
          </a:prstGeom>
        </p:spPr>
      </p:pic>
    </p:spTree>
    <p:extLst>
      <p:ext uri="{BB962C8B-B14F-4D97-AF65-F5344CB8AC3E}">
        <p14:creationId xmlns:p14="http://schemas.microsoft.com/office/powerpoint/2010/main" val="3602129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Алгоритм деятельности педагога-психолога по результатам </a:t>
            </a:r>
            <a:r>
              <a:rPr lang="ru-RU" dirty="0" smtClean="0"/>
              <a:t>рейдов, </a:t>
            </a:r>
            <a:r>
              <a:rPr lang="ru-RU" dirty="0"/>
              <a:t>обращений</a:t>
            </a:r>
          </a:p>
        </p:txBody>
      </p:sp>
      <p:sp>
        <p:nvSpPr>
          <p:cNvPr id="3" name="Объект 2"/>
          <p:cNvSpPr>
            <a:spLocks noGrp="1"/>
          </p:cNvSpPr>
          <p:nvPr>
            <p:ph idx="1"/>
          </p:nvPr>
        </p:nvSpPr>
        <p:spPr>
          <a:xfrm>
            <a:off x="1097280" y="1845734"/>
            <a:ext cx="2389839" cy="4023360"/>
          </a:xfrm>
          <a:ln w="28575">
            <a:solidFill>
              <a:schemeClr val="accent1"/>
            </a:solidFill>
          </a:ln>
        </p:spPr>
        <p:txBody>
          <a:bodyPr>
            <a:normAutofit lnSpcReduction="10000"/>
          </a:bodyPr>
          <a:lstStyle/>
          <a:p>
            <a:r>
              <a:rPr lang="ru-RU" dirty="0"/>
              <a:t>1. Сбор информации: </a:t>
            </a:r>
          </a:p>
          <a:p>
            <a:r>
              <a:rPr lang="ru-RU" dirty="0"/>
              <a:t>– </a:t>
            </a:r>
            <a:r>
              <a:rPr lang="ru-RU" dirty="0" smtClean="0"/>
              <a:t>беседа </a:t>
            </a:r>
            <a:r>
              <a:rPr lang="ru-RU" dirty="0"/>
              <a:t>с классным руководителем; </a:t>
            </a:r>
          </a:p>
          <a:p>
            <a:r>
              <a:rPr lang="ru-RU" dirty="0"/>
              <a:t>– </a:t>
            </a:r>
            <a:r>
              <a:rPr lang="ru-RU" dirty="0" smtClean="0"/>
              <a:t>беседа </a:t>
            </a:r>
            <a:r>
              <a:rPr lang="ru-RU" dirty="0"/>
              <a:t>с родителями;</a:t>
            </a:r>
          </a:p>
          <a:p>
            <a:r>
              <a:rPr lang="ru-RU" dirty="0"/>
              <a:t>– </a:t>
            </a:r>
            <a:r>
              <a:rPr lang="ru-RU" dirty="0" smtClean="0"/>
              <a:t>беседа </a:t>
            </a:r>
            <a:r>
              <a:rPr lang="ru-RU" dirty="0"/>
              <a:t>с учителями-предметниками;</a:t>
            </a:r>
          </a:p>
          <a:p>
            <a:r>
              <a:rPr lang="ru-RU" dirty="0"/>
              <a:t>– </a:t>
            </a:r>
            <a:r>
              <a:rPr lang="ru-RU" dirty="0" smtClean="0"/>
              <a:t>изучение </a:t>
            </a:r>
            <a:r>
              <a:rPr lang="ru-RU" dirty="0"/>
              <a:t>индивидуальной карты </a:t>
            </a:r>
            <a:r>
              <a:rPr lang="ru-RU" dirty="0" smtClean="0"/>
              <a:t>ребёнка.</a:t>
            </a:r>
            <a:endParaRPr lang="ru-RU" dirty="0"/>
          </a:p>
        </p:txBody>
      </p:sp>
      <p:sp>
        <p:nvSpPr>
          <p:cNvPr id="4" name="Нижний колонтитул 3"/>
          <p:cNvSpPr>
            <a:spLocks noGrp="1"/>
          </p:cNvSpPr>
          <p:nvPr>
            <p:ph type="ftr" sz="quarter" idx="11"/>
          </p:nvPr>
        </p:nvSpPr>
        <p:spPr/>
        <p:txBody>
          <a:bodyPr/>
          <a:lstStyle/>
          <a:p>
            <a:r>
              <a:rPr lang="ru-RU" smtClean="0"/>
              <a:t>МБОУ "СОШ № 68 г. Челябинска"</a:t>
            </a:r>
            <a:endParaRPr lang="ru-RU"/>
          </a:p>
        </p:txBody>
      </p:sp>
      <p:sp>
        <p:nvSpPr>
          <p:cNvPr id="5" name="Объект 2"/>
          <p:cNvSpPr txBox="1">
            <a:spLocks/>
          </p:cNvSpPr>
          <p:nvPr/>
        </p:nvSpPr>
        <p:spPr>
          <a:xfrm>
            <a:off x="3487119" y="1845734"/>
            <a:ext cx="2389839" cy="4023360"/>
          </a:xfrm>
          <a:prstGeom prst="rect">
            <a:avLst/>
          </a:prstGeom>
          <a:ln w="28575">
            <a:solidFill>
              <a:schemeClr val="accent1"/>
            </a:solid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2000">
              <a:lnSpc>
                <a:spcPct val="120000"/>
              </a:lnSpc>
              <a:spcBef>
                <a:spcPts val="0"/>
              </a:spcBef>
              <a:spcAft>
                <a:spcPts val="0"/>
              </a:spcAft>
            </a:pPr>
            <a:r>
              <a:rPr lang="ru-RU" dirty="0"/>
              <a:t>2. Работа с ребёнком:</a:t>
            </a:r>
          </a:p>
          <a:p>
            <a:pPr marL="72000">
              <a:lnSpc>
                <a:spcPct val="120000"/>
              </a:lnSpc>
              <a:spcBef>
                <a:spcPts val="0"/>
              </a:spcBef>
              <a:spcAft>
                <a:spcPts val="0"/>
              </a:spcAft>
            </a:pPr>
            <a:r>
              <a:rPr lang="ru-RU" dirty="0"/>
              <a:t>–</a:t>
            </a:r>
            <a:r>
              <a:rPr lang="ru-RU" dirty="0" smtClean="0"/>
              <a:t> наблюдение;</a:t>
            </a:r>
            <a:endParaRPr lang="ru-RU" dirty="0"/>
          </a:p>
          <a:p>
            <a:pPr marL="72000">
              <a:lnSpc>
                <a:spcPct val="120000"/>
              </a:lnSpc>
              <a:spcBef>
                <a:spcPts val="0"/>
              </a:spcBef>
              <a:spcAft>
                <a:spcPts val="0"/>
              </a:spcAft>
            </a:pPr>
            <a:r>
              <a:rPr lang="ru-RU" dirty="0"/>
              <a:t>–</a:t>
            </a:r>
            <a:r>
              <a:rPr lang="ru-RU" dirty="0" smtClean="0"/>
              <a:t> установление </a:t>
            </a:r>
            <a:r>
              <a:rPr lang="ru-RU" dirty="0"/>
              <a:t>эмоционального </a:t>
            </a:r>
            <a:r>
              <a:rPr lang="ru-RU" dirty="0" smtClean="0"/>
              <a:t>контакта;</a:t>
            </a:r>
            <a:endParaRPr lang="ru-RU" dirty="0"/>
          </a:p>
          <a:p>
            <a:pPr marL="72000">
              <a:lnSpc>
                <a:spcPct val="120000"/>
              </a:lnSpc>
              <a:spcBef>
                <a:spcPts val="0"/>
              </a:spcBef>
              <a:spcAft>
                <a:spcPts val="0"/>
              </a:spcAft>
            </a:pPr>
            <a:r>
              <a:rPr lang="ru-RU" dirty="0"/>
              <a:t> </a:t>
            </a:r>
            <a:r>
              <a:rPr lang="ru-RU" dirty="0" smtClean="0"/>
              <a:t>– диагностика;</a:t>
            </a:r>
            <a:endParaRPr lang="ru-RU" dirty="0"/>
          </a:p>
          <a:p>
            <a:pPr marL="72000">
              <a:lnSpc>
                <a:spcPct val="120000"/>
              </a:lnSpc>
              <a:spcBef>
                <a:spcPts val="0"/>
              </a:spcBef>
              <a:spcAft>
                <a:spcPts val="0"/>
              </a:spcAft>
            </a:pPr>
            <a:r>
              <a:rPr lang="ru-RU" dirty="0"/>
              <a:t> </a:t>
            </a:r>
            <a:r>
              <a:rPr lang="ru-RU" dirty="0" smtClean="0"/>
              <a:t>– </a:t>
            </a:r>
            <a:r>
              <a:rPr lang="ru-RU" dirty="0"/>
              <a:t>коррекция и </a:t>
            </a:r>
            <a:r>
              <a:rPr lang="ru-RU" dirty="0" smtClean="0"/>
              <a:t>профилактика.</a:t>
            </a:r>
            <a:endParaRPr lang="ru-RU" dirty="0"/>
          </a:p>
        </p:txBody>
      </p:sp>
      <p:sp>
        <p:nvSpPr>
          <p:cNvPr id="6" name="Объект 2"/>
          <p:cNvSpPr txBox="1">
            <a:spLocks/>
          </p:cNvSpPr>
          <p:nvPr/>
        </p:nvSpPr>
        <p:spPr>
          <a:xfrm>
            <a:off x="5876958" y="1845734"/>
            <a:ext cx="2389839" cy="4023360"/>
          </a:xfrm>
          <a:prstGeom prst="rect">
            <a:avLst/>
          </a:prstGeom>
          <a:ln w="28575">
            <a:solidFill>
              <a:schemeClr val="accent1"/>
            </a:solid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ru-RU" dirty="0"/>
              <a:t>3. Работа с </a:t>
            </a:r>
            <a:r>
              <a:rPr lang="ru-RU" dirty="0" smtClean="0"/>
              <a:t>родителями/ законными представителями </a:t>
            </a:r>
          </a:p>
          <a:p>
            <a:r>
              <a:rPr lang="ru-RU" dirty="0" smtClean="0"/>
              <a:t>(</a:t>
            </a:r>
            <a:r>
              <a:rPr lang="ru-RU" dirty="0"/>
              <a:t>проведение индивидуальных консультаций).</a:t>
            </a:r>
          </a:p>
        </p:txBody>
      </p:sp>
      <p:sp>
        <p:nvSpPr>
          <p:cNvPr id="7" name="Объект 2"/>
          <p:cNvSpPr txBox="1">
            <a:spLocks/>
          </p:cNvSpPr>
          <p:nvPr/>
        </p:nvSpPr>
        <p:spPr>
          <a:xfrm>
            <a:off x="8266797" y="1845734"/>
            <a:ext cx="2389839" cy="4023360"/>
          </a:xfrm>
          <a:prstGeom prst="rect">
            <a:avLst/>
          </a:prstGeom>
          <a:ln w="28575">
            <a:solidFill>
              <a:schemeClr val="accent1"/>
            </a:solid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ru-RU" dirty="0"/>
              <a:t>4. Оценивание результативности решения проблемы </a:t>
            </a:r>
            <a:endParaRPr lang="ru-RU" dirty="0" smtClean="0"/>
          </a:p>
          <a:p>
            <a:r>
              <a:rPr lang="ru-RU" dirty="0" smtClean="0"/>
              <a:t>(</a:t>
            </a:r>
            <a:r>
              <a:rPr lang="ru-RU" dirty="0"/>
              <a:t>анализ эффективности работы).</a:t>
            </a:r>
          </a:p>
        </p:txBody>
      </p:sp>
    </p:spTree>
    <p:extLst>
      <p:ext uri="{BB962C8B-B14F-4D97-AF65-F5344CB8AC3E}">
        <p14:creationId xmlns:p14="http://schemas.microsoft.com/office/powerpoint/2010/main" val="2553421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Сайт ОО (раздел психолога)</a:t>
            </a:r>
            <a:endParaRPr lang="ru-RU" dirty="0"/>
          </a:p>
        </p:txBody>
      </p:sp>
      <p:pic>
        <p:nvPicPr>
          <p:cNvPr id="5" name="Объект 4"/>
          <p:cNvPicPr>
            <a:picLocks noGrp="1" noChangeAspect="1"/>
          </p:cNvPicPr>
          <p:nvPr>
            <p:ph idx="1"/>
          </p:nvPr>
        </p:nvPicPr>
        <p:blipFill rotWithShape="1">
          <a:blip r:embed="rId2"/>
          <a:srcRect l="23685" t="23359" r="24081" b="33185"/>
          <a:stretch/>
        </p:blipFill>
        <p:spPr>
          <a:xfrm>
            <a:off x="902001" y="1878440"/>
            <a:ext cx="10448957" cy="4440264"/>
          </a:xfrm>
          <a:prstGeom prst="rect">
            <a:avLst/>
          </a:prstGeom>
        </p:spPr>
      </p:pic>
      <p:sp>
        <p:nvSpPr>
          <p:cNvPr id="4" name="Нижний колонтитул 3"/>
          <p:cNvSpPr>
            <a:spLocks noGrp="1"/>
          </p:cNvSpPr>
          <p:nvPr>
            <p:ph type="ftr" sz="quarter" idx="11"/>
          </p:nvPr>
        </p:nvSpPr>
        <p:spPr/>
        <p:txBody>
          <a:bodyPr/>
          <a:lstStyle/>
          <a:p>
            <a:r>
              <a:rPr lang="ru-RU" smtClean="0"/>
              <a:t>МБОУ "СОШ № 68 г. Челябинска"</a:t>
            </a:r>
            <a:endParaRPr lang="ru-RU"/>
          </a:p>
        </p:txBody>
      </p:sp>
    </p:spTree>
    <p:extLst>
      <p:ext uri="{BB962C8B-B14F-4D97-AF65-F5344CB8AC3E}">
        <p14:creationId xmlns:p14="http://schemas.microsoft.com/office/powerpoint/2010/main" val="253697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Сайт ОО (раздел </a:t>
            </a:r>
            <a:r>
              <a:rPr lang="ru-RU" dirty="0" smtClean="0"/>
              <a:t>Акции)</a:t>
            </a:r>
            <a:endParaRPr lang="ru-RU" dirty="0"/>
          </a:p>
        </p:txBody>
      </p:sp>
      <p:pic>
        <p:nvPicPr>
          <p:cNvPr id="5" name="Объект 4"/>
          <p:cNvPicPr>
            <a:picLocks noGrp="1" noChangeAspect="1"/>
          </p:cNvPicPr>
          <p:nvPr>
            <p:ph idx="1"/>
          </p:nvPr>
        </p:nvPicPr>
        <p:blipFill rotWithShape="1">
          <a:blip r:embed="rId2"/>
          <a:srcRect l="20975" t="14927" r="20991" b="37447"/>
          <a:stretch/>
        </p:blipFill>
        <p:spPr>
          <a:xfrm>
            <a:off x="1022889" y="1737360"/>
            <a:ext cx="10011904" cy="4621794"/>
          </a:xfrm>
          <a:prstGeom prst="rect">
            <a:avLst/>
          </a:prstGeom>
        </p:spPr>
      </p:pic>
      <p:sp>
        <p:nvSpPr>
          <p:cNvPr id="4" name="Нижний колонтитул 3"/>
          <p:cNvSpPr>
            <a:spLocks noGrp="1"/>
          </p:cNvSpPr>
          <p:nvPr>
            <p:ph type="ftr" sz="quarter" idx="11"/>
          </p:nvPr>
        </p:nvSpPr>
        <p:spPr/>
        <p:txBody>
          <a:bodyPr/>
          <a:lstStyle/>
          <a:p>
            <a:r>
              <a:rPr lang="ru-RU" smtClean="0"/>
              <a:t>МБОУ "СОШ № 68 г. Челябинска"</a:t>
            </a:r>
            <a:endParaRPr lang="ru-RU"/>
          </a:p>
        </p:txBody>
      </p:sp>
    </p:spTree>
    <p:extLst>
      <p:ext uri="{BB962C8B-B14F-4D97-AF65-F5344CB8AC3E}">
        <p14:creationId xmlns:p14="http://schemas.microsoft.com/office/powerpoint/2010/main" val="3013371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4392" y="5873857"/>
            <a:ext cx="4606096" cy="368951"/>
          </a:xfrm>
        </p:spPr>
        <p:txBody>
          <a:bodyPr>
            <a:normAutofit/>
          </a:bodyPr>
          <a:lstStyle/>
          <a:p>
            <a:r>
              <a:rPr lang="en-US" sz="2000" dirty="0">
                <a:hlinkClick r:id="rId2"/>
              </a:rPr>
              <a:t>https://xn--80aidamjr3akke.xn--p1ai</a:t>
            </a:r>
            <a:r>
              <a:rPr lang="en-US" sz="2000" dirty="0" smtClean="0">
                <a:hlinkClick r:id="rId2"/>
              </a:rPr>
              <a:t>/</a:t>
            </a:r>
            <a:r>
              <a:rPr lang="ru-RU" sz="2000" dirty="0" smtClean="0"/>
              <a:t> </a:t>
            </a:r>
            <a:endParaRPr lang="ru-RU" sz="2000" dirty="0"/>
          </a:p>
        </p:txBody>
      </p:sp>
      <p:pic>
        <p:nvPicPr>
          <p:cNvPr id="5" name="Объект 4"/>
          <p:cNvPicPr>
            <a:picLocks noGrp="1" noChangeAspect="1"/>
          </p:cNvPicPr>
          <p:nvPr>
            <p:ph idx="1"/>
          </p:nvPr>
        </p:nvPicPr>
        <p:blipFill rotWithShape="1">
          <a:blip r:embed="rId3"/>
          <a:srcRect l="15664" t="9386" r="17154" b="10093"/>
          <a:stretch/>
        </p:blipFill>
        <p:spPr>
          <a:xfrm>
            <a:off x="666427" y="1799127"/>
            <a:ext cx="5722026" cy="3857754"/>
          </a:xfrm>
          <a:prstGeom prst="rect">
            <a:avLst/>
          </a:prstGeom>
        </p:spPr>
      </p:pic>
      <p:sp>
        <p:nvSpPr>
          <p:cNvPr id="4" name="Нижний колонтитул 3"/>
          <p:cNvSpPr>
            <a:spLocks noGrp="1"/>
          </p:cNvSpPr>
          <p:nvPr>
            <p:ph type="ftr" sz="quarter" idx="11"/>
          </p:nvPr>
        </p:nvSpPr>
        <p:spPr/>
        <p:txBody>
          <a:bodyPr/>
          <a:lstStyle/>
          <a:p>
            <a:r>
              <a:rPr lang="ru-RU" smtClean="0"/>
              <a:t>МБОУ "СОШ № 68 г. Челябинска"</a:t>
            </a:r>
            <a:endParaRPr lang="ru-RU"/>
          </a:p>
        </p:txBody>
      </p:sp>
      <p:sp>
        <p:nvSpPr>
          <p:cNvPr id="6" name="Заголовок 1"/>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ru-RU" dirty="0" smtClean="0"/>
              <a:t>Полезные ресурсы</a:t>
            </a:r>
            <a:endParaRPr lang="ru-RU" dirty="0"/>
          </a:p>
        </p:txBody>
      </p:sp>
      <p:pic>
        <p:nvPicPr>
          <p:cNvPr id="7" name="Объект 4"/>
          <p:cNvPicPr>
            <a:picLocks noChangeAspect="1"/>
          </p:cNvPicPr>
          <p:nvPr/>
        </p:nvPicPr>
        <p:blipFill rotWithShape="1">
          <a:blip r:embed="rId4"/>
          <a:srcRect l="20250" t="10354" r="21671" b="11822"/>
          <a:stretch/>
        </p:blipFill>
        <p:spPr>
          <a:xfrm>
            <a:off x="6432215" y="1799127"/>
            <a:ext cx="5406077" cy="4074730"/>
          </a:xfrm>
          <a:prstGeom prst="rect">
            <a:avLst/>
          </a:prstGeom>
        </p:spPr>
      </p:pic>
      <p:sp>
        <p:nvSpPr>
          <p:cNvPr id="8" name="Прямоугольник 7"/>
          <p:cNvSpPr/>
          <p:nvPr/>
        </p:nvSpPr>
        <p:spPr>
          <a:xfrm>
            <a:off x="7765807" y="5935624"/>
            <a:ext cx="2738891" cy="369332"/>
          </a:xfrm>
          <a:prstGeom prst="rect">
            <a:avLst/>
          </a:prstGeom>
        </p:spPr>
        <p:txBody>
          <a:bodyPr wrap="none">
            <a:spAutoFit/>
          </a:bodyPr>
          <a:lstStyle/>
          <a:p>
            <a:r>
              <a:rPr lang="en-US" dirty="0">
                <a:hlinkClick r:id="rId5"/>
              </a:rPr>
              <a:t>https://www.ya-roditel.ru</a:t>
            </a:r>
            <a:r>
              <a:rPr lang="en-US" dirty="0" smtClean="0">
                <a:hlinkClick r:id="rId5"/>
              </a:rPr>
              <a:t>/</a:t>
            </a:r>
            <a:r>
              <a:rPr lang="ru-RU" dirty="0" smtClean="0"/>
              <a:t> </a:t>
            </a:r>
            <a:endParaRPr lang="ru-RU" dirty="0"/>
          </a:p>
        </p:txBody>
      </p:sp>
    </p:spTree>
    <p:extLst>
      <p:ext uri="{BB962C8B-B14F-4D97-AF65-F5344CB8AC3E}">
        <p14:creationId xmlns:p14="http://schemas.microsoft.com/office/powerpoint/2010/main" val="1001146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Взаимодействие внутри ОО</a:t>
            </a:r>
            <a:endParaRPr lang="ru-RU" dirty="0"/>
          </a:p>
        </p:txBody>
      </p:sp>
      <p:sp>
        <p:nvSpPr>
          <p:cNvPr id="4" name="Нижний колонтитул 3"/>
          <p:cNvSpPr>
            <a:spLocks noGrp="1"/>
          </p:cNvSpPr>
          <p:nvPr>
            <p:ph type="ftr" sz="quarter" idx="11"/>
          </p:nvPr>
        </p:nvSpPr>
        <p:spPr>
          <a:xfrm>
            <a:off x="2928539" y="5484425"/>
            <a:ext cx="4822804" cy="365125"/>
          </a:xfrm>
        </p:spPr>
        <p:txBody>
          <a:bodyPr/>
          <a:lstStyle/>
          <a:p>
            <a:r>
              <a:rPr lang="ru-RU" smtClean="0"/>
              <a:t>МБОУ "СОШ № 68 г. Челябинска"</a:t>
            </a:r>
            <a:endParaRPr lang="ru-RU"/>
          </a:p>
        </p:txBody>
      </p:sp>
      <p:graphicFrame>
        <p:nvGraphicFramePr>
          <p:cNvPr id="8" name="Схема 7"/>
          <p:cNvGraphicFramePr/>
          <p:nvPr>
            <p:extLst>
              <p:ext uri="{D42A27DB-BD31-4B8C-83A1-F6EECF244321}">
                <p14:modId xmlns:p14="http://schemas.microsoft.com/office/powerpoint/2010/main" val="2403148280"/>
              </p:ext>
            </p:extLst>
          </p:nvPr>
        </p:nvGraphicFramePr>
        <p:xfrm>
          <a:off x="1816794" y="1737360"/>
          <a:ext cx="8093559" cy="4112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p:cNvPicPr>
            <a:picLocks noChangeAspect="1"/>
          </p:cNvPicPr>
          <p:nvPr/>
        </p:nvPicPr>
        <p:blipFill>
          <a:blip r:embed="rId7"/>
          <a:stretch>
            <a:fillRect/>
          </a:stretch>
        </p:blipFill>
        <p:spPr>
          <a:xfrm>
            <a:off x="5059324" y="2996787"/>
            <a:ext cx="1524355" cy="1599400"/>
          </a:xfrm>
          <a:prstGeom prst="rect">
            <a:avLst/>
          </a:prstGeom>
          <a:effectLst>
            <a:softEdge rad="317500"/>
          </a:effectLst>
        </p:spPr>
      </p:pic>
    </p:spTree>
    <p:extLst>
      <p:ext uri="{BB962C8B-B14F-4D97-AF65-F5344CB8AC3E}">
        <p14:creationId xmlns:p14="http://schemas.microsoft.com/office/powerpoint/2010/main" val="1937583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Межведомственное взаимодействие</a:t>
            </a:r>
            <a:endParaRPr lang="ru-RU" dirty="0"/>
          </a:p>
        </p:txBody>
      </p:sp>
      <p:sp>
        <p:nvSpPr>
          <p:cNvPr id="4" name="Нижний колонтитул 3"/>
          <p:cNvSpPr>
            <a:spLocks noGrp="1"/>
          </p:cNvSpPr>
          <p:nvPr>
            <p:ph type="ftr" sz="quarter" idx="11"/>
          </p:nvPr>
        </p:nvSpPr>
        <p:spPr>
          <a:xfrm>
            <a:off x="2928539" y="5484425"/>
            <a:ext cx="4822804" cy="365125"/>
          </a:xfrm>
        </p:spPr>
        <p:txBody>
          <a:bodyPr/>
          <a:lstStyle/>
          <a:p>
            <a:r>
              <a:rPr lang="ru-RU" smtClean="0"/>
              <a:t>МБОУ "СОШ № 68 г. Челябинска"</a:t>
            </a:r>
            <a:endParaRPr lang="ru-RU"/>
          </a:p>
        </p:txBody>
      </p:sp>
      <p:graphicFrame>
        <p:nvGraphicFramePr>
          <p:cNvPr id="8" name="Схема 7"/>
          <p:cNvGraphicFramePr/>
          <p:nvPr>
            <p:extLst>
              <p:ext uri="{D42A27DB-BD31-4B8C-83A1-F6EECF244321}">
                <p14:modId xmlns:p14="http://schemas.microsoft.com/office/powerpoint/2010/main" val="796234029"/>
              </p:ext>
            </p:extLst>
          </p:nvPr>
        </p:nvGraphicFramePr>
        <p:xfrm>
          <a:off x="1816794" y="1737360"/>
          <a:ext cx="8093559" cy="4112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p:cNvPicPr>
            <a:picLocks noChangeAspect="1"/>
          </p:cNvPicPr>
          <p:nvPr/>
        </p:nvPicPr>
        <p:blipFill>
          <a:blip r:embed="rId7"/>
          <a:stretch>
            <a:fillRect/>
          </a:stretch>
        </p:blipFill>
        <p:spPr>
          <a:xfrm>
            <a:off x="5059324" y="2996787"/>
            <a:ext cx="1524355" cy="1599400"/>
          </a:xfrm>
          <a:prstGeom prst="rect">
            <a:avLst/>
          </a:prstGeom>
          <a:effectLst>
            <a:softEdge rad="317500"/>
          </a:effectLst>
        </p:spPr>
      </p:pic>
    </p:spTree>
    <p:extLst>
      <p:ext uri="{BB962C8B-B14F-4D97-AF65-F5344CB8AC3E}">
        <p14:creationId xmlns:p14="http://schemas.microsoft.com/office/powerpoint/2010/main" val="3675296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1617</TotalTime>
  <Words>1955</Words>
  <Application>Microsoft Office PowerPoint</Application>
  <PresentationFormat>Широкоэкранный</PresentationFormat>
  <Paragraphs>170</Paragraphs>
  <Slides>24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24</vt:i4>
      </vt:variant>
    </vt:vector>
  </HeadingPairs>
  <TitlesOfParts>
    <vt:vector size="29" baseType="lpstr">
      <vt:lpstr>Calibri</vt:lpstr>
      <vt:lpstr>Calibri Light</vt:lpstr>
      <vt:lpstr>Times New Roman</vt:lpstr>
      <vt:lpstr>Wingdings</vt:lpstr>
      <vt:lpstr>Ретро</vt:lpstr>
      <vt:lpstr>Психологическое сопровождение акции «Образование всем детям».  Теоретический аспект</vt:lpstr>
      <vt:lpstr>Нормативно-правовая база</vt:lpstr>
      <vt:lpstr>План психологического сопровождения акции в ОО (пример)</vt:lpstr>
      <vt:lpstr>Алгоритм деятельности педагога-психолога по результатам рейдов, обращений</vt:lpstr>
      <vt:lpstr>Сайт ОО (раздел психолога)</vt:lpstr>
      <vt:lpstr>Сайт ОО (раздел Акции)</vt:lpstr>
      <vt:lpstr>https://xn--80aidamjr3akke.xn--p1ai/ </vt:lpstr>
      <vt:lpstr>Взаимодействие внутри ОО</vt:lpstr>
      <vt:lpstr>Межведомственное взаимодействие</vt:lpstr>
      <vt:lpstr>Литература</vt:lpstr>
      <vt:lpstr>Психологическое сопровождение акции «Образование всем детям».  Практический аспект</vt:lpstr>
      <vt:lpstr>Работа с родителями  (законными представителями)</vt:lpstr>
      <vt:lpstr>Презентация PowerPoint</vt:lpstr>
      <vt:lpstr>Презентация PowerPoint</vt:lpstr>
      <vt:lpstr>Презентация PowerPoint</vt:lpstr>
      <vt:lpstr>Презентация PowerPoint</vt:lpstr>
      <vt:lpstr>Работа с педагогами</vt:lpstr>
      <vt:lpstr>Презентация PowerPoint</vt:lpstr>
      <vt:lpstr>Правила работы с агрессивными детьми </vt:lpstr>
      <vt:lpstr>Рекомендации учителям по взаимодействию с учащимися, испытывающими эмоциональные и поведенческие трудности Рекомендации  по работе с учащимися, отличающимися высоким уровнем тревожности </vt:lpstr>
      <vt:lpstr>Работа с обучающимися</vt:lpstr>
      <vt:lpstr>Презентация PowerPoint</vt:lpstr>
      <vt:lpstr>Беседа «Мой космос»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Психологические рекомендации педагогам и родителям обучающихся в период подготовки и сдачи экзаменов</dc:title>
  <dc:creator>Ольга</dc:creator>
  <cp:lastModifiedBy>Ольга</cp:lastModifiedBy>
  <cp:revision>98</cp:revision>
  <dcterms:created xsi:type="dcterms:W3CDTF">2020-04-30T03:46:02Z</dcterms:created>
  <dcterms:modified xsi:type="dcterms:W3CDTF">2021-09-12T16:15:14Z</dcterms:modified>
</cp:coreProperties>
</file>