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19"/>
  </p:handoutMasterIdLst>
  <p:sldIdLst>
    <p:sldId id="256" r:id="rId3"/>
    <p:sldId id="257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59" r:id="rId13"/>
    <p:sldId id="266" r:id="rId14"/>
    <p:sldId id="270" r:id="rId15"/>
    <p:sldId id="272" r:id="rId16"/>
    <p:sldId id="271" r:id="rId17"/>
    <p:sldId id="267" r:id="rId18"/>
  </p:sldIdLst>
  <p:sldSz cx="9144000" cy="6858000" type="screen4x3"/>
  <p:notesSz cx="6858000" cy="99472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808C4-D40D-4BC2-A460-8E60574C89E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76013-9A36-40FE-9BB7-98800FF9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77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4" y="3861048"/>
            <a:ext cx="4464496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altLang="ko-KR" sz="1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ko-KR" sz="1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ko-KR" sz="1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ko-KR" sz="1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5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Ледкова</a:t>
            </a:r>
            <a:r>
              <a:rPr lang="ru-RU" altLang="ko-KR" sz="1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О. Ю.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ГМО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педагогов-психологов ОО г. Челябинска,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1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педагог-психолог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1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МАОУ «СОШ №56 г. Челябинска»</a:t>
            </a:r>
            <a:endParaRPr kumimoji="0" lang="en-US" altLang="ko-KR" sz="15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75656" y="908720"/>
            <a:ext cx="662473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ko-KR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endParaRPr lang="ru-RU" altLang="ko-KR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ru-RU" altLang="ko-KR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Итоги профессиональной деятельности городского методического объединения педагогов-психологов за 2019-2020 </a:t>
            </a:r>
            <a:r>
              <a:rPr lang="ru-RU" altLang="ko-KR" sz="2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г.г</a:t>
            </a:r>
            <a:r>
              <a:rPr lang="ru-RU" altLang="ko-KR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.</a:t>
            </a:r>
            <a:endParaRPr lang="en-US" altLang="ko-KR" sz="2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340768"/>
            <a:ext cx="8229600" cy="4536504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2019-2020 учебном году совместно с Комитетом по делам 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и ЦРО г. Челябинска были организованы и 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проведены ряд практико-ориентированных семинаров и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самым актуальным направлениям 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деятельности. 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семинар «Комплексный подход по профилактике </a:t>
            </a:r>
          </a:p>
          <a:p>
            <a:pPr lvl="0"/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кризисных состояний и деструктивного поведения у подростков» </a:t>
            </a:r>
          </a:p>
          <a:p>
            <a:pPr lvl="0"/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(работали команды из каждой ОО);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Круглый стол «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моциональная стабильность ребенка с ОВЗ в </a:t>
            </a:r>
          </a:p>
          <a:p>
            <a:pPr lvl="0"/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образовании»;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«Особенности психологического сопровождения и </a:t>
            </a:r>
          </a:p>
          <a:p>
            <a:pPr lvl="0"/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поддержки участников образовательных отношений в ситуации </a:t>
            </a:r>
          </a:p>
          <a:p>
            <a:pPr lvl="0"/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дистанционного образования»;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«Психологическое сопровождение участников ОО в период подготовки к экзаменам, в условиях дистанционного обучения»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smtClean="0"/>
              <a:t> </a:t>
            </a:r>
            <a:endParaRPr lang="ko-KR" altLang="en-US" sz="20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619672" y="1729408"/>
            <a:ext cx="7067128" cy="4263281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всех участников образовательных</a:t>
            </a:r>
          </a:p>
          <a:p>
            <a:pPr algn="just"/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отношений (учеников, педагогов, родителей, </a:t>
            </a:r>
          </a:p>
          <a:p>
            <a:pPr algn="just"/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администрации ОО) в условиях дистанционного </a:t>
            </a:r>
          </a:p>
          <a:p>
            <a:pPr algn="just"/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формата обучения;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деструктивного суицидального</a:t>
            </a:r>
          </a:p>
          <a:p>
            <a:pPr algn="just"/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поведения обучающихся образовательных </a:t>
            </a:r>
          </a:p>
          <a:p>
            <a:pPr algn="just"/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организаций г. Челябинска;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«группой риска», в том числе с </a:t>
            </a:r>
          </a:p>
          <a:p>
            <a:pPr algn="just"/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семейным неблагополучием;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Эффективная организация и реализация проекта</a:t>
            </a:r>
          </a:p>
          <a:p>
            <a:pPr algn="just"/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Школьной Службы Примирения в ОО</a:t>
            </a:r>
          </a:p>
          <a:p>
            <a:pPr algn="just"/>
            <a:endParaRPr lang="ko-KR" alt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23728" y="1186146"/>
            <a:ext cx="6563072" cy="543262"/>
          </a:xfrm>
        </p:spPr>
        <p:txBody>
          <a:bodyPr/>
          <a:lstStyle/>
          <a:p>
            <a:pPr algn="r"/>
            <a:r>
              <a:rPr lang="ru-RU" altLang="ko-KR" b="1" dirty="0"/>
              <a:t>Актуальные запросы участников ОО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268760"/>
            <a:ext cx="5904656" cy="460648"/>
          </a:xfrm>
        </p:spPr>
        <p:txBody>
          <a:bodyPr/>
          <a:lstStyle/>
          <a:p>
            <a:pPr algn="r"/>
            <a:r>
              <a:rPr lang="ru-RU" b="1" i="1" dirty="0" smtClean="0"/>
              <a:t>Планирование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2134072" y="1628800"/>
            <a:ext cx="6563072" cy="4363889"/>
          </a:xfrm>
        </p:spPr>
        <p:txBody>
          <a:bodyPr/>
          <a:lstStyle/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 2020 года – Организация и проведение   СПТ (методика ЕМ-СПТ);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семинар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(ГМО педагогов-психологов совместно с Комитетом по делам образования)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теме: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«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технологии  в условиях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дистанционного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и сопровождения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Обучение, в рамках ШСП, районных команд;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профессионального мастерства 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«Педагог-психолог»;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3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268760"/>
            <a:ext cx="6408712" cy="460648"/>
          </a:xfrm>
        </p:spPr>
        <p:txBody>
          <a:bodyPr/>
          <a:lstStyle/>
          <a:p>
            <a:pPr algn="r"/>
            <a:r>
              <a:rPr lang="ru-RU" b="1" i="1" dirty="0" smtClean="0"/>
              <a:t>Профилактика деструктивного поведения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403648" y="1484784"/>
            <a:ext cx="7293496" cy="4507905"/>
          </a:xfrm>
        </p:spPr>
        <p:txBody>
          <a:bodyPr/>
          <a:lstStyle/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Отслеживать и корректировать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-эмоциональные состояния у детей и подростков;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Актуализировать работу по семейным вопросам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 проблемам воспитания и сопровождения 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«группы риска»;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 плана деятельности в этом направлении (план ОО по предотвращению кризисных ситуаций, где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запланированы школьные мероприятия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профилактике суицида)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школьной командой!!!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 по профилактике 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суицидального поведения: архив.</a:t>
            </a:r>
          </a:p>
          <a:p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92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980728"/>
            <a:ext cx="6048672" cy="748680"/>
          </a:xfrm>
        </p:spPr>
        <p:txBody>
          <a:bodyPr/>
          <a:lstStyle/>
          <a:p>
            <a:pPr algn="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 действия психолога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187624" y="1556793"/>
            <a:ext cx="7560840" cy="4535684"/>
          </a:xfrm>
        </p:spPr>
        <p:txBody>
          <a:bodyPr/>
          <a:lstStyle/>
          <a:p>
            <a:r>
              <a:rPr lang="ru-R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 уровень – общая профилактика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групповой сплоченности в школе (реализация 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мероприятий направленных на формирование здоровой среды в ОО, помощь в воспитательной работе педагогам и классным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руководителям с обучающимися и их семьями)</a:t>
            </a:r>
          </a:p>
          <a:p>
            <a:r>
              <a:rPr lang="ru-R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 уровень – первичная профилактика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Выделение групп суицидального риска, сопровождение детей, 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подростков и их семей с целью предупреждения суицида.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Мероприятия: Диагностика; Работа с родителями;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Занятия (индивидуальные, мелкогрупповые); Классные часы;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оперативного плана действий при угрозе совершения</a:t>
            </a:r>
          </a:p>
          <a:p>
            <a:r>
              <a:rPr lang="ru-R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 уровень – вторичная профилактика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Предотвращение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совершения суицида. Межведомственное взаимодействие;</a:t>
            </a:r>
          </a:p>
          <a:p>
            <a:r>
              <a:rPr lang="ru-R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 уровень – третичная профилактика 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и психологическая реабилитация.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56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2134072" y="1340768"/>
            <a:ext cx="6563072" cy="4651921"/>
          </a:xfrm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Для воспитания ребенка требуется более 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проникновенное </a:t>
            </a:r>
            <a:r>
              <a:rPr lang="ru-RU" sz="2000" b="1" i="1" dirty="0">
                <a:solidFill>
                  <a:srgbClr val="C00000"/>
                </a:solidFill>
              </a:rPr>
              <a:t>мышление, более глубокая 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algn="r"/>
            <a:r>
              <a:rPr lang="ru-RU" sz="2000" b="1" i="1" dirty="0" smtClean="0">
                <a:solidFill>
                  <a:srgbClr val="C00000"/>
                </a:solidFill>
              </a:rPr>
              <a:t>мудрость</a:t>
            </a:r>
            <a:r>
              <a:rPr lang="ru-RU" sz="2000" b="1" i="1" dirty="0">
                <a:solidFill>
                  <a:srgbClr val="C00000"/>
                </a:solidFill>
              </a:rPr>
              <a:t>, чем для управления государством.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dirty="0"/>
              <a:t>Уильям </a:t>
            </a:r>
            <a:r>
              <a:rPr lang="ru-RU" sz="2000" dirty="0" err="1"/>
              <a:t>Эллери</a:t>
            </a:r>
            <a:r>
              <a:rPr lang="ru-RU" sz="2000" dirty="0"/>
              <a:t> </a:t>
            </a:r>
            <a:r>
              <a:rPr lang="ru-RU" sz="2000" dirty="0" err="1"/>
              <a:t>Чэннинг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/>
          </a:p>
          <a:p>
            <a:pPr algn="ctr"/>
            <a:endParaRPr lang="ru-RU" sz="2000" b="1" i="1" dirty="0"/>
          </a:p>
          <a:p>
            <a:pPr algn="ctr"/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 smtClean="0"/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Дети не рождаются «трудными», 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у </a:t>
            </a:r>
            <a:r>
              <a:rPr lang="ru-RU" sz="2000" b="1" i="1" dirty="0">
                <a:solidFill>
                  <a:srgbClr val="C00000"/>
                </a:solidFill>
              </a:rPr>
              <a:t>каждого «трудного» ребенка – своя история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80120" cy="1080120"/>
          </a:xfrm>
          <a:prstGeom prst="rect">
            <a:avLst/>
          </a:prstGeom>
        </p:spPr>
      </p:pic>
      <p:sp>
        <p:nvSpPr>
          <p:cNvPr id="6" name="AutoShape 2" descr="C:\Users\Asus Vivo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C:\Users\Asus Vivo\Desktop\scale_120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37" y="2924944"/>
            <a:ext cx="4059942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67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259632" y="1052736"/>
            <a:ext cx="7437512" cy="4939953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Самая главная ценность в жизни человека –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здоровье!</a:t>
            </a: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пожеланиями крепкого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физического и психологического здоровья,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энергии, творчества и профессиональных успехов!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80120" cy="1080120"/>
          </a:xfrm>
          <a:prstGeom prst="rect">
            <a:avLst/>
          </a:prstGeom>
        </p:spPr>
      </p:pic>
      <p:pic>
        <p:nvPicPr>
          <p:cNvPr id="1026" name="Picture 2" descr="https://pbs.twimg.com/media/D3kucBvW4AEkMZU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877" y="1844824"/>
            <a:ext cx="3940403" cy="29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61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827584" y="1268760"/>
            <a:ext cx="7560840" cy="4277071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деятельность педагога-психолога в образовании регламентируется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основополагающими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документами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«Образование»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«Об образовании в РФ»;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государственный образовательный 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стандарт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(ФГОС);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Концепция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психологической службы 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системе образования РФ на период до 2025 года;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Профессиональный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«Педагог-психолог» 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 в сфере образования)»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611560" y="1196752"/>
            <a:ext cx="8085584" cy="46805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цели и задачи профессиональной деятельности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ГМО педагогов-психологов в 2019-2020 учебном году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выполнены;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втором полугодии, в связи с изменением формата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и сопровождения (дистанционное обучение)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психологического сообщества  произошла корректировка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 работы и деятельности  педагогов-психологов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г. Челябинска;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ситуации быстрых перемен резко возрос запрос на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психологическую помощь и поддержку. Во всех ОО были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 созданы горячие линии психологической помощи,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и размещены психологические памятки и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и т.д.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8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395536" y="1988840"/>
            <a:ext cx="8229600" cy="410445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Информационно-методическое и практическое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 и участие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муниципальных 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межведомственных акциях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«Образование всем детям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«Защита», «Подросток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«Дети улиц»,  «За здоровый образ 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в том числе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Акции </a:t>
            </a:r>
            <a:endParaRPr lang="en-U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добра и толерантности», 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«Правовой недели-2019»</a:t>
            </a:r>
            <a:endParaRPr lang="en-U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5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80120" cy="1080120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-108520" y="1340768"/>
            <a:ext cx="8239944" cy="288033"/>
          </a:xfrm>
        </p:spPr>
        <p:txBody>
          <a:bodyPr/>
          <a:lstStyle/>
          <a:p>
            <a:pPr algn="r"/>
            <a:r>
              <a:rPr lang="ru-RU" b="1" i="1" dirty="0" smtClean="0"/>
              <a:t>Муниципальные акции</a:t>
            </a:r>
            <a:endParaRPr lang="ru-RU" b="1" i="1" dirty="0"/>
          </a:p>
        </p:txBody>
      </p:sp>
      <p:pic>
        <p:nvPicPr>
          <p:cNvPr id="1026" name="Picture 2" descr="Началась акция  «Образование - всем детям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22229"/>
            <a:ext cx="1018728" cy="101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 Челябинске пройдет акция «Мир добра и толерантност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21" y="4682094"/>
            <a:ext cx="1411201" cy="141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олее 13 тысяч юных челябинцев приняли участие в соревнованиях «Наше здоровье – в наших руках!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673927"/>
            <a:ext cx="1013191" cy="101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bdoyds281chel.lbihost.ru/wp-content/uploads/sites/100/2019/11/zashhita-360x268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61" y="5100836"/>
            <a:ext cx="1333155" cy="99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ch127.ucoz.ru/Podrostok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40" y="5058920"/>
            <a:ext cx="1104057" cy="131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53.userapi.com/c857236/v857236875/c6939/B-nI8obh1u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84624"/>
            <a:ext cx="1399725" cy="105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4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17646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В 2019-2020 учебном году Городское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сообщество 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педагогов-психологов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приняло активное участие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традиционных «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Усовских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педагогических чтениях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»,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рамках сотрудничества и взаимодействия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факультетом психологии Южно-Уральского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Государственного гуманитарно-педагогического университета. 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Тема «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Усовских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чтений» 2019-2020 учебного года -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Психологическое сопровождение обучающихся с особыми 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образовательными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потребностями»</a:t>
            </a:r>
          </a:p>
          <a:p>
            <a:pPr algn="ctr"/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80120" cy="1080120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32048"/>
          </a:xfrm>
        </p:spPr>
        <p:txBody>
          <a:bodyPr/>
          <a:lstStyle/>
          <a:p>
            <a:pPr algn="r"/>
            <a:r>
              <a:rPr lang="ru-RU" b="1" i="1" dirty="0" smtClean="0"/>
              <a:t>«</a:t>
            </a:r>
            <a:r>
              <a:rPr lang="ru-RU" b="1" i="1" dirty="0" err="1" smtClean="0"/>
              <a:t>Усовские</a:t>
            </a:r>
            <a:r>
              <a:rPr lang="ru-RU" b="1" i="1" dirty="0" smtClean="0"/>
              <a:t> педагогические чтения»</a:t>
            </a:r>
            <a:endParaRPr lang="ru-RU" b="1" i="1" dirty="0"/>
          </a:p>
        </p:txBody>
      </p:sp>
      <p:pic>
        <p:nvPicPr>
          <p:cNvPr id="1026" name="Picture 2" descr="Усовские педагогические чт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616" y="4701558"/>
            <a:ext cx="1656184" cy="167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ЮУрГГП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1063"/>
            <a:ext cx="1368152" cy="188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34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</p:spPr>
        <p:txBody>
          <a:bodyPr/>
          <a:lstStyle/>
          <a:p>
            <a:pPr lvl="0"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Тесное сотрудничество и взаимодействие с ГМО СИО, классных </a:t>
            </a:r>
          </a:p>
          <a:p>
            <a:pPr lvl="0"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руководителей, учителей-предметников, социальных педагогов, </a:t>
            </a:r>
          </a:p>
          <a:p>
            <a:pPr lvl="0"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 также ЦППМСП районов г. Челябинска, через совместные </a:t>
            </a:r>
          </a:p>
          <a:p>
            <a:pPr lvl="0"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практико-ориентированные семинары, мастер-классы, </a:t>
            </a:r>
          </a:p>
          <a:p>
            <a:pPr lvl="0"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тематические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круглые столы и т. д.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80120" cy="1080120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76063"/>
          </a:xfrm>
        </p:spPr>
        <p:txBody>
          <a:bodyPr/>
          <a:lstStyle/>
          <a:p>
            <a:pPr algn="r"/>
            <a:r>
              <a:rPr lang="ru-RU" b="1" i="1" dirty="0" smtClean="0"/>
              <a:t>Сотрудничество с ГМО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6077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b="1" i="1" dirty="0" smtClean="0"/>
              <a:t>Фестивали и конкурсы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Педагоги-психологи образовательных организаций г.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Челябинска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2019-2020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уч. г. приняли самое активное участие в различных 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профессиональных мероприятиях и конкурсах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фестиваль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«Педагогический калейдоскоп», муниципальный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конкурс 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психолого-педагогических программ в образовательной среде, 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дистанционные конкурсы профессионального мастерства.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80120" cy="1080120"/>
          </a:xfrm>
          <a:prstGeom prst="rect">
            <a:avLst/>
          </a:prstGeom>
        </p:spPr>
      </p:pic>
      <p:pic>
        <p:nvPicPr>
          <p:cNvPr id="2050" name="Picture 2" descr="Второе конкурсное испытание для педагогов дошкольного образов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13176"/>
            <a:ext cx="1440161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5.infourok.ru/uploads/ex/0f81/0002f5b0-6bedd78c/hello_html_m23d443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46455"/>
            <a:ext cx="1871808" cy="140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kamchatkairo.ru/images/%D0%9D%D0%9E%D0%92%D0%9E%D0%A1%D0%A2%D0%98/2018/08_%D0%90%D0%B2%D0%B3%D1%83%D1%81%D1%82/%D0%9F%D1%81%D0%B8%D1%8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84" y="4998325"/>
            <a:ext cx="1295743" cy="13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9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7"/>
            <a:ext cx="7715200" cy="1224137"/>
          </a:xfrm>
        </p:spPr>
        <p:txBody>
          <a:bodyPr/>
          <a:lstStyle/>
          <a:p>
            <a:pPr algn="r"/>
            <a:r>
              <a:rPr lang="ru-RU" b="1" i="1" dirty="0" smtClean="0"/>
              <a:t>Олимпиады и конкурсы для обучающихся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556793"/>
            <a:ext cx="8229600" cy="4320480"/>
          </a:xfrm>
        </p:spPr>
        <p:txBody>
          <a:bodyPr/>
          <a:lstStyle/>
          <a:p>
            <a:pPr lvl="0"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течении года педагоги-психологи на высоком </a:t>
            </a:r>
          </a:p>
          <a:p>
            <a:pPr lvl="0"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профессиональном уровне работали и сопровождали </a:t>
            </a:r>
          </a:p>
          <a:p>
            <a:pPr lvl="0"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обучающихся в НОУ, «Шаг в будущее», олимпиадах «Звезда», </a:t>
            </a:r>
          </a:p>
          <a:p>
            <a:pPr lvl="0"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«Эрудит», «Малая Академия»</a:t>
            </a:r>
          </a:p>
          <a:p>
            <a:pPr lvl="0"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Продуктивное сотрудничество с факультетом психологии </a:t>
            </a:r>
          </a:p>
          <a:p>
            <a:pPr lvl="0" algn="ctr"/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ЧелГУ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Организован и проведен совместный конкурс с ЧЕЛГУ и </a:t>
            </a:r>
          </a:p>
          <a:p>
            <a:pPr lvl="0"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Комитетом по делам образования – «Психология победы»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80120" cy="1080120"/>
          </a:xfrm>
          <a:prstGeom prst="rect">
            <a:avLst/>
          </a:prstGeom>
        </p:spPr>
      </p:pic>
      <p:pic>
        <p:nvPicPr>
          <p:cNvPr id="1026" name="Picture 2" descr="https://ulpravda.ru/pictures/news/big/83488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2808312" cy="186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3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700809"/>
            <a:ext cx="7848872" cy="4176463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2019-2020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уч. г. в рамках работы ГМО педагогов-психологов в Челябинске эффективно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продолжила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работу «Школа 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молодого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психолога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», для наших молодых специалистов, со 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стажем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менее 3 лет и для вновь пришедших коллег из других 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сфер деятельности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Этот проект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очень востребован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актуален.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2020-2021 учебного года - руководитель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городской 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«Школы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молодого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психолога», 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педагог-психолог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МАОУ 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ОЦ «Ньютон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Челябинска» –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Орлова Дарья Владимировна.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80120" cy="1080120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04056"/>
          </a:xfrm>
        </p:spPr>
        <p:txBody>
          <a:bodyPr/>
          <a:lstStyle/>
          <a:p>
            <a:pPr algn="r"/>
            <a:r>
              <a:rPr lang="ru-RU" b="1" i="1" dirty="0" smtClean="0"/>
              <a:t>«Школа молодого педагога-психолога»</a:t>
            </a:r>
            <a:endParaRPr lang="ru-RU" b="1" i="1" dirty="0"/>
          </a:p>
        </p:txBody>
      </p:sp>
      <p:pic>
        <p:nvPicPr>
          <p:cNvPr id="10" name="Picture 2" descr="https://1.bp.blogspot.com/-mtEc-4eT02I/Xt-_17WNa7I/AAAAAAAADBM/QMRly6Z5UNIKUycpCd_O1kIojpP-kf6hQCLcBGAsYHQ/s1600/%25D0%2594%25D0%2598%25D0%259F%25D0%259B%25D0%259E%25D0%259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232248" cy="315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2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4381</TotalTime>
  <Words>958</Words>
  <Application>Microsoft Office PowerPoint</Application>
  <PresentationFormat>Экран (4:3)</PresentationFormat>
  <Paragraphs>173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71</cp:revision>
  <cp:lastPrinted>2020-09-21T14:44:55Z</cp:lastPrinted>
  <dcterms:created xsi:type="dcterms:W3CDTF">2014-04-01T16:35:38Z</dcterms:created>
  <dcterms:modified xsi:type="dcterms:W3CDTF">2020-09-23T07:41:04Z</dcterms:modified>
</cp:coreProperties>
</file>