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73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941"/>
    <a:srgbClr val="EBB43D"/>
    <a:srgbClr val="D08D36"/>
    <a:srgbClr val="DB9C3B"/>
    <a:srgbClr val="DA9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85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D2542-86ED-49EE-8305-C9DF8D9139B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D3809-EC7C-4425-96AB-74F95D5E5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4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3809-EC7C-4425-96AB-74F95D5E5E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4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3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8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8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5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6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3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4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7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2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" y="366"/>
            <a:ext cx="12190699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9B25-EF60-4282-837B-9732A44B3DF9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C1C6-1CF8-4A6C-9E13-E38E99F86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7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34EC59-F21F-495F-9517-A996D1B1E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585" y="2952924"/>
            <a:ext cx="8934137" cy="2211040"/>
          </a:xfrm>
        </p:spPr>
        <p:txBody>
          <a:bodyPr>
            <a:noAutofit/>
          </a:bodyPr>
          <a:lstStyle/>
          <a:p>
            <a:r>
              <a:rPr lang="ru-RU" b="1" dirty="0" err="1" smtClean="0"/>
              <a:t>Нейрокоррекция</a:t>
            </a:r>
            <a:r>
              <a:rPr lang="ru-RU" b="1" dirty="0" smtClean="0"/>
              <a:t> и ее роль</a:t>
            </a:r>
            <a:br>
              <a:rPr lang="ru-RU" b="1" dirty="0" smtClean="0"/>
            </a:br>
            <a:r>
              <a:rPr lang="ru-RU" b="1" dirty="0" smtClean="0"/>
              <a:t> в работе учителя-дефектолога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F59C8A-E3FB-4D80-87B7-C838833C6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450" y="5345884"/>
            <a:ext cx="8934137" cy="12450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Коптева Мария Владимировна</a:t>
            </a:r>
            <a:r>
              <a:rPr lang="ru-RU" dirty="0" smtClean="0">
                <a:latin typeface="Georgia" panose="02040502050405020303" pitchFamily="18" charset="0"/>
              </a:rPr>
              <a:t>, </a:t>
            </a:r>
          </a:p>
          <a:p>
            <a:pPr algn="r"/>
            <a:r>
              <a:rPr lang="ru-RU" smtClean="0">
                <a:latin typeface="Georgia" panose="02040502050405020303" pitchFamily="18" charset="0"/>
              </a:rPr>
              <a:t>учитель-дефектолог </a:t>
            </a:r>
          </a:p>
          <a:p>
            <a:pPr algn="r"/>
            <a:r>
              <a:rPr lang="ru-RU" smtClean="0">
                <a:latin typeface="Georgia" panose="02040502050405020303" pitchFamily="18" charset="0"/>
              </a:rPr>
              <a:t>МАОУ </a:t>
            </a:r>
            <a:r>
              <a:rPr lang="ru-RU" dirty="0" smtClean="0">
                <a:latin typeface="Georgia" panose="02040502050405020303" pitchFamily="18" charset="0"/>
              </a:rPr>
              <a:t>«ОЦ «НЬЮТОН» </a:t>
            </a:r>
            <a:r>
              <a:rPr lang="ru-RU" dirty="0" err="1" smtClean="0">
                <a:latin typeface="Georgia" panose="02040502050405020303" pitchFamily="18" charset="0"/>
              </a:rPr>
              <a:t>г.Челябинска</a:t>
            </a:r>
            <a:r>
              <a:rPr lang="ru-RU" dirty="0" smtClean="0">
                <a:latin typeface="Georgia" panose="02040502050405020303" pitchFamily="18" charset="0"/>
              </a:rPr>
              <a:t>»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A8F59C8A-E3FB-4D80-87B7-C838833C6DA4}"/>
              </a:ext>
            </a:extLst>
          </p:cNvPr>
          <p:cNvSpPr txBox="1">
            <a:spLocks/>
          </p:cNvSpPr>
          <p:nvPr/>
        </p:nvSpPr>
        <p:spPr>
          <a:xfrm>
            <a:off x="693084" y="209710"/>
            <a:ext cx="11252520" cy="124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DA9B3A"/>
                </a:solidFill>
              </a:rPr>
              <a:t>Муниципальное автономное общеобразовательное учреждение </a:t>
            </a:r>
          </a:p>
          <a:p>
            <a:r>
              <a:rPr lang="ru-RU" b="1" dirty="0">
                <a:solidFill>
                  <a:srgbClr val="DA9B3A"/>
                </a:solidFill>
              </a:rPr>
              <a:t>«Образовательный центр «НЬЮТОН»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29677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75" y="-15874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EBB43D"/>
                </a:solidFill>
              </a:rPr>
              <a:t>Корректурные пробы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825625"/>
            <a:ext cx="4737894" cy="473789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3175" y="28543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Тренировка </a:t>
            </a:r>
            <a:r>
              <a:rPr lang="ru-RU" dirty="0">
                <a:latin typeface="Georgia" panose="02040502050405020303" pitchFamily="18" charset="0"/>
              </a:rPr>
              <a:t>продуктивности, распределения и переключения внимания, уровня концентрации и </a:t>
            </a:r>
            <a:r>
              <a:rPr lang="ru-RU" dirty="0" smtClean="0">
                <a:latin typeface="Georgia" panose="02040502050405020303" pitchFamily="18" charset="0"/>
              </a:rPr>
              <a:t>самоконтроля</a:t>
            </a: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6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092" y="261085"/>
            <a:ext cx="10269416" cy="8731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EBB43D"/>
                </a:solidFill>
                <a:latin typeface="Georgia" panose="02040502050405020303" pitchFamily="18" charset="0"/>
              </a:rPr>
              <a:t>Решение простых арифметических примеров на время, числовые лабиринты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9800" y="2506662"/>
            <a:ext cx="60769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Направлено на развитие левого полушария учить мыслить по аналогии и развивает ритм мысли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568450"/>
            <a:ext cx="4450188" cy="4905606"/>
          </a:xfrm>
        </p:spPr>
      </p:pic>
    </p:spTree>
    <p:extLst>
      <p:ext uri="{BB962C8B-B14F-4D97-AF65-F5344CB8AC3E}">
        <p14:creationId xmlns:p14="http://schemas.microsoft.com/office/powerpoint/2010/main" val="38204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-19684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EBB43D"/>
                </a:solidFill>
              </a:rPr>
              <a:t>Анаграммы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249" y="2597150"/>
            <a:ext cx="576262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При помощи анаграмм можно не только привить ребенку интерес к чтению, но и повысить скорость чтения, даже улучшить </a:t>
            </a:r>
            <a:r>
              <a:rPr lang="ru-RU" dirty="0" smtClean="0">
                <a:latin typeface="Georgia" panose="02040502050405020303" pitchFamily="18" charset="0"/>
              </a:rPr>
              <a:t>грамотность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https://ds04.infourok.ru/uploads/ex/0dd0/000d7b4f-d9ec4866/img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3" y="2039143"/>
            <a:ext cx="5517092" cy="413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2563" y="2085193"/>
            <a:ext cx="5433646" cy="381158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Данные упражнения вошли в рабочую тетрадь дефектолога, которая используется </a:t>
            </a:r>
            <a:r>
              <a:rPr lang="ru-RU" sz="2800" i="1" smtClean="0"/>
              <a:t>на занятиях</a:t>
            </a:r>
            <a:endParaRPr lang="ru-RU" sz="2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903" t="17231" r="64853" b="11152"/>
          <a:stretch/>
        </p:blipFill>
        <p:spPr>
          <a:xfrm>
            <a:off x="5899812" y="1257300"/>
            <a:ext cx="3879339" cy="546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45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EDB941"/>
                </a:solidFill>
                <a:latin typeface="Georgia" panose="02040502050405020303" pitchFamily="18" charset="0"/>
              </a:rPr>
              <a:t>Нейропсихология</a:t>
            </a:r>
            <a:endParaRPr lang="ru-RU" dirty="0">
              <a:solidFill>
                <a:srgbClr val="EDB94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Georgia" panose="02040502050405020303" pitchFamily="18" charset="0"/>
              </a:rPr>
              <a:t>наука, работающая на стыке психологии, медицины и физиологии, изучающая мозговую организацию психических процессов: внимания, памяти, восприятия, речи, мышления, моторики и эмоционального реагирования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14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8" y="1218955"/>
            <a:ext cx="9144000" cy="562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789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>
                <a:solidFill>
                  <a:srgbClr val="EBB43D"/>
                </a:solidFill>
              </a:rPr>
              <a:t>Рисование двумя руками – путь к успеху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7753" r="5776" b="9799"/>
          <a:stretch/>
        </p:blipFill>
        <p:spPr>
          <a:xfrm>
            <a:off x="3371850" y="1325563"/>
            <a:ext cx="5772150" cy="5345738"/>
          </a:xfrm>
        </p:spPr>
      </p:pic>
    </p:spTree>
    <p:extLst>
      <p:ext uri="{BB962C8B-B14F-4D97-AF65-F5344CB8AC3E}">
        <p14:creationId xmlns:p14="http://schemas.microsoft.com/office/powerpoint/2010/main" val="20231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6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EBB43D"/>
                </a:solidFill>
                <a:latin typeface="Georgia" panose="02040502050405020303" pitchFamily="18" charset="0"/>
              </a:rPr>
              <a:t>Логические таблицы 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236540"/>
            <a:ext cx="5886451" cy="239248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000" dirty="0" smtClean="0">
                <a:latin typeface="Georgia" panose="02040502050405020303" pitchFamily="18" charset="0"/>
              </a:rPr>
              <a:t>Направлено </a:t>
            </a:r>
            <a:r>
              <a:rPr lang="ru-RU" sz="3000" dirty="0">
                <a:latin typeface="Georgia" panose="02040502050405020303" pitchFamily="18" charset="0"/>
              </a:rPr>
              <a:t>на развитие левого и правого полушария. Развивает ритм мысли, что позволяет научиться работать со структурой </a:t>
            </a:r>
            <a:r>
              <a:rPr lang="ru-RU" sz="3000" dirty="0" smtClean="0">
                <a:latin typeface="Georgia" panose="02040502050405020303" pitchFamily="18" charset="0"/>
              </a:rPr>
              <a:t>текста</a:t>
            </a:r>
            <a:endParaRPr lang="ru-RU" sz="3000" dirty="0">
              <a:latin typeface="Georgia" panose="02040502050405020303" pitchFamily="18" charset="0"/>
            </a:endParaRPr>
          </a:p>
          <a:p>
            <a:pPr algn="ctr"/>
            <a:endParaRPr lang="ru-RU" sz="3000" dirty="0">
              <a:latin typeface="Georgia" panose="02040502050405020303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342183" y="3472962"/>
            <a:ext cx="5849817" cy="283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 smtClean="0"/>
          </a:p>
          <a:p>
            <a:pPr marL="0" indent="0" algn="ctr">
              <a:buNone/>
            </a:pPr>
            <a:r>
              <a:rPr lang="ru-RU" sz="2200" i="1" u="sng" dirty="0" smtClean="0">
                <a:latin typeface="Georgia" panose="02040502050405020303" pitchFamily="18" charset="0"/>
              </a:rPr>
              <a:t>Инструкция</a:t>
            </a:r>
          </a:p>
          <a:p>
            <a:pPr marL="0" indent="0" algn="just">
              <a:buNone/>
            </a:pPr>
            <a:r>
              <a:rPr lang="ru-RU" sz="2200" dirty="0" smtClean="0">
                <a:latin typeface="Georgia" panose="02040502050405020303" pitchFamily="18" charset="0"/>
              </a:rPr>
              <a:t>Необходимо по ходу работы быстро увидеть закономерность расположения фигур, картинок или чисел.  Записать в матрице.  Одна таблица запомнить в  50-секунд, выполнить – 20 сек. За занятие сделать 3 таблицы</a:t>
            </a:r>
          </a:p>
          <a:p>
            <a:endParaRPr lang="ru-RU" sz="2200" dirty="0"/>
          </a:p>
        </p:txBody>
      </p:sp>
      <p:pic>
        <p:nvPicPr>
          <p:cNvPr id="9" name="Объект 8" descr="C:\Users\Дефектолог\Desktop\коллаж\20210211_113608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20"/>
          <a:stretch/>
        </p:blipFill>
        <p:spPr bwMode="auto">
          <a:xfrm>
            <a:off x="838200" y="2415176"/>
            <a:ext cx="5181600" cy="3172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921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EBB43D"/>
                </a:solidFill>
                <a:latin typeface="Georgia" panose="02040502050405020303" pitchFamily="18" charset="0"/>
              </a:rPr>
              <a:t>Образная память 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Объект 5" descr="C:\Users\Дефектолог\Desktop\10-02-2021_11-18-41\20210210_131507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3" t="2058" r="57280" b="5010"/>
          <a:stretch/>
        </p:blipFill>
        <p:spPr bwMode="auto">
          <a:xfrm rot="5400000">
            <a:off x="209615" y="1121053"/>
            <a:ext cx="2532858" cy="2727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6677" y="1479305"/>
            <a:ext cx="5888648" cy="2606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Направлено на развитие правого полушария. Развивая наглядно-образную память, ученикам станет легче представлять то, о чем они читают. И соответственно станет легче </a:t>
            </a:r>
            <a:r>
              <a:rPr lang="ru-RU" dirty="0" smtClean="0">
                <a:latin typeface="Georgia" panose="02040502050405020303" pitchFamily="18" charset="0"/>
              </a:rPr>
              <a:t>пересказывать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514001" y="4299437"/>
            <a:ext cx="5333999" cy="204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i="1" u="sng" dirty="0" smtClean="0">
                <a:latin typeface="Georgia" panose="02040502050405020303" pitchFamily="18" charset="0"/>
              </a:rPr>
              <a:t>Инструкция</a:t>
            </a:r>
          </a:p>
          <a:p>
            <a:pPr algn="just"/>
            <a:r>
              <a:rPr lang="ru-RU" sz="2200" dirty="0">
                <a:latin typeface="Georgia" panose="02040502050405020303" pitchFamily="18" charset="0"/>
              </a:rPr>
              <a:t>з</a:t>
            </a:r>
            <a:r>
              <a:rPr lang="ru-RU" sz="2200" dirty="0" smtClean="0">
                <a:latin typeface="Georgia" panose="02040502050405020303" pitchFamily="18" charset="0"/>
              </a:rPr>
              <a:t>а указанное время рассмотреть фигуры и воспроизвести образ в тетради с учетом цвета;</a:t>
            </a:r>
          </a:p>
          <a:p>
            <a:pPr algn="just"/>
            <a:r>
              <a:rPr lang="ru-RU" sz="2200" dirty="0" smtClean="0">
                <a:latin typeface="Georgia" panose="02040502050405020303" pitchFamily="18" charset="0"/>
              </a:rPr>
              <a:t>запоминание от 10 до 30 сек. Воспроизведение от 30-50 сек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7" name="Рисунок 6" descr="C:\Users\Дефектолог\Desktop\10-02-2021_11-18-41\20210210_13151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1" t="6335" r="55462" b="7896"/>
          <a:stretch/>
        </p:blipFill>
        <p:spPr bwMode="auto">
          <a:xfrm rot="5400000">
            <a:off x="1970991" y="3205381"/>
            <a:ext cx="2269490" cy="2865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Дефектолог\Desktop\10-02-2021_11-18-41\20210210_131523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7" t="6335" r="55357" b="4582"/>
          <a:stretch/>
        </p:blipFill>
        <p:spPr bwMode="auto">
          <a:xfrm rot="5400000">
            <a:off x="3410902" y="928540"/>
            <a:ext cx="2394585" cy="2975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02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6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EBB43D"/>
                </a:solidFill>
                <a:latin typeface="Georgia" panose="02040502050405020303" pitchFamily="18" charset="0"/>
              </a:rPr>
              <a:t>Зрительная память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083" y="4055835"/>
            <a:ext cx="5783141" cy="2564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i="1" u="sng" dirty="0" smtClean="0">
                <a:latin typeface="Georgia" panose="02040502050405020303" pitchFamily="18" charset="0"/>
              </a:rPr>
              <a:t>Инструкция </a:t>
            </a:r>
            <a:endParaRPr lang="ru-RU" sz="2200" i="1" u="sng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Georgia" panose="02040502050405020303" pitchFamily="18" charset="0"/>
              </a:rPr>
              <a:t>Рассмотреть картинки, сгруппировать их. Воспроизвести по памяти в тетради с учетом деталей. Записать по схеме: Г.-название группы, П. -  название картинки, О – описание картинки.  Название групп и картинок </a:t>
            </a:r>
            <a:r>
              <a:rPr lang="ru-RU" sz="2200" dirty="0" smtClean="0">
                <a:latin typeface="Georgia" panose="02040502050405020303" pitchFamily="18" charset="0"/>
              </a:rPr>
              <a:t>одной </a:t>
            </a:r>
            <a:r>
              <a:rPr lang="ru-RU" sz="2200" dirty="0">
                <a:latin typeface="Georgia" panose="02040502050405020303" pitchFamily="18" charset="0"/>
              </a:rPr>
              <a:t>буквой, </a:t>
            </a:r>
            <a:r>
              <a:rPr lang="ru-RU" sz="2200" dirty="0" smtClean="0">
                <a:latin typeface="Georgia" panose="02040502050405020303" pitchFamily="18" charset="0"/>
              </a:rPr>
              <a:t>описание картинок </a:t>
            </a:r>
            <a:r>
              <a:rPr lang="ru-RU" sz="2200" dirty="0">
                <a:latin typeface="Georgia" panose="02040502050405020303" pitchFamily="18" charset="0"/>
              </a:rPr>
              <a:t>-  </a:t>
            </a:r>
            <a:r>
              <a:rPr lang="ru-RU" sz="2200" dirty="0" smtClean="0">
                <a:latin typeface="Georgia" panose="02040502050405020303" pitchFamily="18" charset="0"/>
              </a:rPr>
              <a:t>словами</a:t>
            </a:r>
            <a:endParaRPr lang="ru-RU" sz="2200" dirty="0">
              <a:latin typeface="Georgia" panose="02040502050405020303" pitchFamily="18" charset="0"/>
            </a:endParaRPr>
          </a:p>
          <a:p>
            <a:endParaRPr lang="ru-RU" sz="2200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095999" y="1825625"/>
            <a:ext cx="5991225" cy="2321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Направлена на развитие правого полушария.  Это задание помогает научить наш мозг удерживать зрительную информацию любого объема</a:t>
            </a:r>
          </a:p>
          <a:p>
            <a:endParaRPr lang="ru-RU" dirty="0"/>
          </a:p>
        </p:txBody>
      </p:sp>
      <p:pic>
        <p:nvPicPr>
          <p:cNvPr id="6" name="Объект 5" descr="C:\Users\Дефектолог\Desktop\коллаж\20210211_113726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0" r="23194" b="4205"/>
          <a:stretch/>
        </p:blipFill>
        <p:spPr bwMode="auto">
          <a:xfrm>
            <a:off x="627063" y="2070816"/>
            <a:ext cx="5181600" cy="3860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03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89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EBB43D"/>
                </a:solidFill>
                <a:latin typeface="Georgia" panose="02040502050405020303" pitchFamily="18" charset="0"/>
              </a:rPr>
              <a:t>Алфавит Джона </a:t>
            </a:r>
            <a:r>
              <a:rPr lang="ru-RU" b="1" dirty="0" err="1">
                <a:solidFill>
                  <a:srgbClr val="EBB43D"/>
                </a:solidFill>
                <a:latin typeface="Georgia" panose="02040502050405020303" pitchFamily="18" charset="0"/>
              </a:rPr>
              <a:t>Гриндера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924674" y="2100996"/>
            <a:ext cx="4981576" cy="4337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Направлено на развитие межполушарного взаимодействия </a:t>
            </a:r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sz="2200" i="1" dirty="0" smtClean="0">
                <a:latin typeface="Georgia" panose="02040502050405020303" pitchFamily="18" charset="0"/>
              </a:rPr>
              <a:t>Инструкция</a:t>
            </a:r>
          </a:p>
          <a:p>
            <a:pPr marL="0" indent="0" algn="just">
              <a:buNone/>
            </a:pPr>
            <a:r>
              <a:rPr lang="ru-RU" sz="2200" dirty="0" smtClean="0">
                <a:latin typeface="Georgia" panose="02040502050405020303" pitchFamily="18" charset="0"/>
              </a:rPr>
              <a:t>Вы </a:t>
            </a:r>
            <a:r>
              <a:rPr lang="ru-RU" sz="2200" dirty="0">
                <a:latin typeface="Georgia" panose="02040502050405020303" pitchFamily="18" charset="0"/>
              </a:rPr>
              <a:t>читаете алфавит в естественном порядке, вслух произнося его буквы, и одновременно с произношением, поднимаете правую, левую или обе руки вместе, в зависимости от того, какая вспомогательная буква стоит под произносимой буквой (П, Л или В соответственно</a:t>
            </a:r>
            <a:r>
              <a:rPr lang="ru-RU" sz="2200" dirty="0" smtClean="0">
                <a:latin typeface="Georgia" panose="02040502050405020303" pitchFamily="18" charset="0"/>
              </a:rPr>
              <a:t>)</a:t>
            </a:r>
            <a:endParaRPr lang="ru-RU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59877"/>
              </p:ext>
            </p:extLst>
          </p:nvPr>
        </p:nvGraphicFramePr>
        <p:xfrm>
          <a:off x="643425" y="1885950"/>
          <a:ext cx="5462100" cy="481959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09982">
                  <a:extLst>
                    <a:ext uri="{9D8B030D-6E8A-4147-A177-3AD203B41FA5}">
                      <a16:colId xmlns="" xmlns:a16="http://schemas.microsoft.com/office/drawing/2014/main" val="3898380505"/>
                    </a:ext>
                  </a:extLst>
                </a:gridCol>
                <a:gridCol w="909982">
                  <a:extLst>
                    <a:ext uri="{9D8B030D-6E8A-4147-A177-3AD203B41FA5}">
                      <a16:colId xmlns="" xmlns:a16="http://schemas.microsoft.com/office/drawing/2014/main" val="1998199193"/>
                    </a:ext>
                  </a:extLst>
                </a:gridCol>
                <a:gridCol w="910534">
                  <a:extLst>
                    <a:ext uri="{9D8B030D-6E8A-4147-A177-3AD203B41FA5}">
                      <a16:colId xmlns="" xmlns:a16="http://schemas.microsoft.com/office/drawing/2014/main" val="1539770995"/>
                    </a:ext>
                  </a:extLst>
                </a:gridCol>
                <a:gridCol w="910534">
                  <a:extLst>
                    <a:ext uri="{9D8B030D-6E8A-4147-A177-3AD203B41FA5}">
                      <a16:colId xmlns="" xmlns:a16="http://schemas.microsoft.com/office/drawing/2014/main" val="2039389904"/>
                    </a:ext>
                  </a:extLst>
                </a:gridCol>
                <a:gridCol w="910534">
                  <a:extLst>
                    <a:ext uri="{9D8B030D-6E8A-4147-A177-3AD203B41FA5}">
                      <a16:colId xmlns="" xmlns:a16="http://schemas.microsoft.com/office/drawing/2014/main" val="564685136"/>
                    </a:ext>
                  </a:extLst>
                </a:gridCol>
                <a:gridCol w="910534">
                  <a:extLst>
                    <a:ext uri="{9D8B030D-6E8A-4147-A177-3AD203B41FA5}">
                      <a16:colId xmlns="" xmlns:a16="http://schemas.microsoft.com/office/drawing/2014/main" val="1365692492"/>
                    </a:ext>
                  </a:extLst>
                </a:gridCol>
              </a:tblGrid>
              <a:tr h="9693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Б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Г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Е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cap="all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extLst>
                  <a:ext uri="{0D108BD9-81ED-4DB2-BD59-A6C34878D82A}">
                    <a16:rowId xmlns="" xmlns:a16="http://schemas.microsoft.com/office/drawing/2014/main" val="2230149006"/>
                  </a:ext>
                </a:extLst>
              </a:tr>
              <a:tr h="9578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Ё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Ж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З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К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cap="all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extLst>
                  <a:ext uri="{0D108BD9-81ED-4DB2-BD59-A6C34878D82A}">
                    <a16:rowId xmlns="" xmlns:a16="http://schemas.microsoft.com/office/drawing/2014/main" val="3267124366"/>
                  </a:ext>
                </a:extLst>
              </a:tr>
              <a:tr h="9578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М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Н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О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П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Р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С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cap="all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extLst>
                  <a:ext uri="{0D108BD9-81ED-4DB2-BD59-A6C34878D82A}">
                    <a16:rowId xmlns="" xmlns:a16="http://schemas.microsoft.com/office/drawing/2014/main" val="1365035083"/>
                  </a:ext>
                </a:extLst>
              </a:tr>
              <a:tr h="976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Т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У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Ф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Х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Ц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Ч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extLst>
                  <a:ext uri="{0D108BD9-81ED-4DB2-BD59-A6C34878D82A}">
                    <a16:rowId xmlns="" xmlns:a16="http://schemas.microsoft.com/office/drawing/2014/main" val="1462476066"/>
                  </a:ext>
                </a:extLst>
              </a:tr>
              <a:tr h="9578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Ш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Щ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Ы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Э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Ю</a:t>
                      </a:r>
                      <a:endParaRPr lang="ru-RU" sz="9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cap="all" dirty="0">
                          <a:effectLst/>
                        </a:rPr>
                        <a:t>Я</a:t>
                      </a:r>
                      <a:endParaRPr lang="ru-RU" sz="9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cap="all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6" marR="55926" marT="0" marB="0" anchor="ctr"/>
                </a:tc>
                <a:extLst>
                  <a:ext uri="{0D108BD9-81ED-4DB2-BD59-A6C34878D82A}">
                    <a16:rowId xmlns="" xmlns:a16="http://schemas.microsoft.com/office/drawing/2014/main" val="15776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6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EBB43D"/>
                </a:solidFill>
                <a:latin typeface="Georgia" panose="02040502050405020303" pitchFamily="18" charset="0"/>
              </a:rPr>
              <a:t>Мнемотехника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549400"/>
            <a:ext cx="4909344" cy="49093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0299" y="2416174"/>
            <a:ext cx="5762625" cy="45370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Направлено на развитие обоих полушарий.</a:t>
            </a:r>
          </a:p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Мнемотехника – это искусство запоминания, используя методы мнемотехники, можно существенно увеличить объем памяти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85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powerpointbase.com-856</Template>
  <TotalTime>366</TotalTime>
  <Words>456</Words>
  <Application>Microsoft Office PowerPoint</Application>
  <PresentationFormat>Произвольный</PresentationFormat>
  <Paragraphs>99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powerpointbase.com-856</vt:lpstr>
      <vt:lpstr>Нейрокоррекция и ее роль  в работе учителя-дефектолога</vt:lpstr>
      <vt:lpstr>Нейропсихология</vt:lpstr>
      <vt:lpstr>Презентация PowerPoint</vt:lpstr>
      <vt:lpstr>Рисование двумя руками – путь к успеху</vt:lpstr>
      <vt:lpstr>Логические таблицы  </vt:lpstr>
      <vt:lpstr>Образная память  </vt:lpstr>
      <vt:lpstr>Зрительная память </vt:lpstr>
      <vt:lpstr>Алфавит Джона Гриндера </vt:lpstr>
      <vt:lpstr>Мнемотехника </vt:lpstr>
      <vt:lpstr>Корректурные пробы</vt:lpstr>
      <vt:lpstr>Решение простых арифметических примеров на время, числовые лабиринты </vt:lpstr>
      <vt:lpstr>Анаграммы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1</cp:lastModifiedBy>
  <cp:revision>33</cp:revision>
  <dcterms:created xsi:type="dcterms:W3CDTF">2020-10-12T16:39:00Z</dcterms:created>
  <dcterms:modified xsi:type="dcterms:W3CDTF">2021-04-21T11:41:18Z</dcterms:modified>
</cp:coreProperties>
</file>