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69" r:id="rId2"/>
    <p:sldId id="270" r:id="rId3"/>
    <p:sldId id="256" r:id="rId4"/>
    <p:sldId id="25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2814" y="-9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A752E35-B1EA-4129-A41E-15CDFF583BC4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950D8B0-4682-40F3-A4D3-9522BDE9A0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752E35-B1EA-4129-A41E-15CDFF583BC4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50D8B0-4682-40F3-A4D3-9522BDE9A0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A752E35-B1EA-4129-A41E-15CDFF583BC4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950D8B0-4682-40F3-A4D3-9522BDE9A0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752E35-B1EA-4129-A41E-15CDFF583BC4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50D8B0-4682-40F3-A4D3-9522BDE9A0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A752E35-B1EA-4129-A41E-15CDFF583BC4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8950D8B0-4682-40F3-A4D3-9522BDE9A0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752E35-B1EA-4129-A41E-15CDFF583BC4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50D8B0-4682-40F3-A4D3-9522BDE9A0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752E35-B1EA-4129-A41E-15CDFF583BC4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50D8B0-4682-40F3-A4D3-9522BDE9A0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752E35-B1EA-4129-A41E-15CDFF583BC4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50D8B0-4682-40F3-A4D3-9522BDE9A0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A752E35-B1EA-4129-A41E-15CDFF583BC4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50D8B0-4682-40F3-A4D3-9522BDE9A0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752E35-B1EA-4129-A41E-15CDFF583BC4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50D8B0-4682-40F3-A4D3-9522BDE9A0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752E35-B1EA-4129-A41E-15CDFF583BC4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50D8B0-4682-40F3-A4D3-9522BDE9A0D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A752E35-B1EA-4129-A41E-15CDFF583BC4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8950D8B0-4682-40F3-A4D3-9522BDE9A0D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&#1055;&#1088;&#1086;&#1077;&#1082;&#1090;&#1099;.%20&#1056;&#1077;&#1082;&#1086;&#1084;&#1077;&#1085;&#1076;&#1072;&#1094;&#1080;&#1080;%20&#1072;&#1074;&#1090;&#1086;&#1088;&#1072;&#1084;.docx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3200" i="1" dirty="0" smtClean="0"/>
              <a:t>Математическая игра «Морской бой» как проектный продукт учебного проекта обучающегося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714744" y="4929198"/>
            <a:ext cx="5114778" cy="1101248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Токарева Т.Н.,</a:t>
            </a:r>
          </a:p>
          <a:p>
            <a:r>
              <a:rPr lang="ru-RU" dirty="0" smtClean="0"/>
              <a:t> учитель математики высшей категории</a:t>
            </a:r>
          </a:p>
          <a:p>
            <a:r>
              <a:rPr lang="ru-RU" dirty="0" smtClean="0"/>
              <a:t>МАОУ «СОШ№ 147 г. Челябинска»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7239000" cy="71438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 algn="ctr"/>
            <a:r>
              <a:rPr lang="ru-RU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Правила игры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285860"/>
            <a:ext cx="7358114" cy="535785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361950" algn="just">
              <a:buNone/>
            </a:pPr>
            <a:r>
              <a:rPr lang="ru-RU" sz="1800" dirty="0" smtClean="0"/>
              <a:t>До начала игры ведущий произвольным образом расставляет корабли на поле, затем размещает карточки с пропуском хода и заданиями. </a:t>
            </a:r>
          </a:p>
          <a:p>
            <a:pPr marL="0" indent="361950" algn="just">
              <a:buNone/>
            </a:pPr>
            <a:r>
              <a:rPr lang="ru-RU" sz="1800" dirty="0" smtClean="0"/>
              <a:t>Класс делится на 2 команды, которые выбирают себе капитана и придумывают название. Каждой команде выдается лист с игровым полем, где они будут отмечать свои ходы.</a:t>
            </a:r>
            <a:endParaRPr lang="ru-RU" sz="1600" dirty="0" smtClean="0"/>
          </a:p>
          <a:p>
            <a:pPr marL="0" indent="361950" algn="just">
              <a:buNone/>
            </a:pPr>
            <a:endParaRPr lang="ru-RU" sz="1800" dirty="0"/>
          </a:p>
        </p:txBody>
      </p:sp>
      <p:pic>
        <p:nvPicPr>
          <p:cNvPr id="33794" name="Picture 2" descr="E:\250г\3,Арсюха\Проет 5 класс Математика\imag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22" y="3214686"/>
            <a:ext cx="3214686" cy="32146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7239000" cy="71438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 algn="ctr"/>
            <a:r>
              <a:rPr lang="ru-RU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Правила игры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285860"/>
            <a:ext cx="7358114" cy="535785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447675">
              <a:buNone/>
            </a:pPr>
            <a:r>
              <a:rPr lang="ru-RU" sz="1800" dirty="0" smtClean="0"/>
              <a:t>Выбираются члены жюри, которые буду следить за ходом игры и записывать заработанные баллы. Для этого им выдаются листы оценивания. </a:t>
            </a:r>
            <a:endParaRPr lang="ru-RU" sz="1800" dirty="0"/>
          </a:p>
        </p:txBody>
      </p:sp>
      <p:pic>
        <p:nvPicPr>
          <p:cNvPr id="34818" name="Picture 2" descr="C:\Users\Татьяна\Desktop\Безымянный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2285992"/>
            <a:ext cx="5357850" cy="41035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7239000" cy="71438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 algn="ctr"/>
            <a:r>
              <a:rPr lang="ru-RU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Правила игры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285860"/>
            <a:ext cx="7358114" cy="535785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ru-RU" sz="1800" dirty="0" smtClean="0"/>
              <a:t>Главная цель каждой команды – набрать как можно большее количество баллов, «потопив» корабли путем прямого попадания в корабль или правильно решив выпавшие задачи. </a:t>
            </a:r>
          </a:p>
          <a:p>
            <a:r>
              <a:rPr lang="ru-RU" sz="1800" dirty="0" smtClean="0"/>
              <a:t>Прежде, чем приступить к игре, проводится викторина между капитанами команд за право первого выстрела. Капитаны за 1 минуту должны дать наибольшее число верных ответов на поставленные вопросы. За каждый верный ответ присуждается 1 балл. Та команда, которая получит больше баллов, получает возможность первой начать игру. </a:t>
            </a:r>
          </a:p>
          <a:p>
            <a:r>
              <a:rPr lang="ru-RU" sz="1800" dirty="0" smtClean="0"/>
              <a:t>После этого команды начинают поочередно вести бой. Если команда попадает в корабль, то она получает 1 балл и право следующего хода. При попадании в клетку с заданием команда выполняет его и, в случае правильного ответа, также получает 1 балл и право очередного хода. При неправильном ответе задание передается 2 команде. За правильный ответ 2 команда получает 1 балл и право хода. Если правильный ответ не получен, то ни одна из команд не получает за него балл, но право хода остается за 2 командой. На обдумывание ответа команде дается 1 минута.</a:t>
            </a:r>
          </a:p>
          <a:p>
            <a:r>
              <a:rPr lang="ru-RU" sz="1800" dirty="0" smtClean="0"/>
              <a:t>Игра завершается после того, как участники «потопят» все корабли. Жюри подсчитывает баллы и объявляет победителя.</a:t>
            </a:r>
          </a:p>
          <a:p>
            <a:pPr marL="0" indent="447675">
              <a:buNone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7239000" cy="71438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 algn="ctr"/>
            <a:r>
              <a:rPr lang="ru-RU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Заключение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428736"/>
            <a:ext cx="7358114" cy="500066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361950">
              <a:buNone/>
            </a:pPr>
            <a:r>
              <a:rPr lang="ru-RU" sz="1800" dirty="0" smtClean="0"/>
              <a:t>Итак, что же у меня получилось?</a:t>
            </a:r>
          </a:p>
          <a:p>
            <a:pPr marL="0" indent="361950">
              <a:buNone/>
            </a:pPr>
            <a:endParaRPr lang="ru-RU" sz="1800" dirty="0" smtClean="0"/>
          </a:p>
          <a:p>
            <a:pPr marL="0" lvl="0" indent="361950"/>
            <a:r>
              <a:rPr lang="ru-RU" sz="1800" dirty="0" smtClean="0"/>
              <a:t>Игровое поле с карточками, которые можно использовать неоднократно. </a:t>
            </a:r>
          </a:p>
          <a:p>
            <a:pPr marL="0" lvl="0" indent="361950"/>
            <a:r>
              <a:rPr lang="ru-RU" sz="1800" dirty="0" smtClean="0"/>
              <a:t>Можно играть дружной компанией</a:t>
            </a:r>
          </a:p>
          <a:p>
            <a:pPr marL="0" lvl="0" indent="361950"/>
            <a:r>
              <a:rPr lang="ru-RU" sz="1800" dirty="0" smtClean="0"/>
              <a:t>Чтобы выиграть, необходимы знания математики. </a:t>
            </a:r>
          </a:p>
          <a:p>
            <a:pPr marL="0" lvl="0" indent="361950"/>
            <a:r>
              <a:rPr lang="ru-RU" sz="1800" dirty="0" smtClean="0"/>
              <a:t>Более того, даже ведущий, вроде бы не участвующий в процессе решения, на самом деле должен сначала найти все ответы на вопросы. Значит, свои знания могут проверить все.</a:t>
            </a:r>
          </a:p>
          <a:p>
            <a:pPr marL="0" lvl="0" indent="361950"/>
            <a:r>
              <a:rPr lang="ru-RU" sz="1800" dirty="0" smtClean="0"/>
              <a:t>Чтобы использовать игру еще раз, необходимо всего лишь составить новые задания.</a:t>
            </a:r>
          </a:p>
          <a:p>
            <a:pPr marL="0" lvl="0" indent="361950"/>
            <a:r>
              <a:rPr lang="ru-RU" sz="1800" dirty="0" smtClean="0"/>
              <a:t>И, кстати, эти задания могут быть не только математическими. Можно взять за основу любой предмет!</a:t>
            </a:r>
          </a:p>
          <a:p>
            <a:pPr marL="0" indent="447675">
              <a:buNone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7066942"/>
              </p:ext>
            </p:extLst>
          </p:nvPr>
        </p:nvGraphicFramePr>
        <p:xfrm>
          <a:off x="457200" y="285750"/>
          <a:ext cx="7239000" cy="60774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9500"/>
                <a:gridCol w="3619500"/>
              </a:tblGrid>
              <a:tr h="3571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Этап работы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Выполнил обучающийся</a:t>
                      </a: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15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1. Подготовительный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– выбор типа проекта, темы, постановка цели проекта.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Работа с документом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  <a:hlinkClick r:id="rId2" action="ppaction://hlinkfile"/>
                        </a:rPr>
                        <a:t>«Проекты»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15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2. Проектировочный -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общее планирование, построение конкретного плана деятельности. 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Примерная  структура  проекта</a:t>
                      </a: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164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3. Практический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- исследование проблемы, темы, сбор и обработка данных, получение нового продукта, результата проектной деятельности за счет выполнения определенных действий, интерпретации результатов, возможно графическое представление результатов, оформление документации.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Из истории  возникновения  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Правила игры 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Подбор заданий к игре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Проведение  игры для одноклассников 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164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4. Аналитический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 - сравнение планируемых и реальных результатов, обобщение, выводы.</a:t>
                      </a: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Время проведения игры затянулось, интерес пропадает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164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5. </a:t>
                      </a: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Контрольно-корректировочный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 - анализ успехов и ошибок, поиск способов коррекции ошибок, исправление проекта в соответствии с реальным состоянием дел.</a:t>
                      </a: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Изменение  количества клеток поля с математическими заданиями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164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6.Заключительный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 - защита проекта.</a:t>
                      </a: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Демонстрация продукта на защите 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928670"/>
            <a:ext cx="7967690" cy="227173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310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/>
            </a:r>
            <a:br>
              <a:rPr lang="ru-RU" sz="310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ru-RU" sz="310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/>
            </a:r>
            <a:br>
              <a:rPr lang="ru-RU" sz="310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ru-RU" sz="310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/>
            </a:r>
            <a:br>
              <a:rPr lang="ru-RU" sz="310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ru-RU" sz="310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/>
            </a:r>
            <a:br>
              <a:rPr lang="ru-RU" sz="310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ru-RU" sz="3100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Творческий проект</a:t>
            </a:r>
            <a:br>
              <a:rPr lang="ru-RU" sz="3100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ru-RU" sz="3100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по математике</a:t>
            </a:r>
            <a:r>
              <a:rPr lang="ru-RU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ru-RU" sz="3100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на тему</a:t>
            </a:r>
            <a:br>
              <a:rPr lang="ru-RU" sz="3100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ru-RU" sz="3100" i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Игра «Математический бой»</a:t>
            </a:r>
            <a:r>
              <a:rPr lang="ru-RU" sz="3100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sz="3100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sz="310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7554" y="4214818"/>
            <a:ext cx="5114778" cy="2246590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Автор проекта: </a:t>
            </a:r>
            <a:endParaRPr lang="ru-RU" dirty="0" smtClean="0"/>
          </a:p>
          <a:p>
            <a:r>
              <a:rPr lang="ru-RU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Р.</a:t>
            </a:r>
            <a:r>
              <a:rPr lang="ru-RU" dirty="0" smtClean="0"/>
              <a:t> Арсений,</a:t>
            </a:r>
          </a:p>
          <a:p>
            <a:r>
              <a:rPr lang="ru-RU" dirty="0" smtClean="0"/>
              <a:t>ученик 5А класса</a:t>
            </a:r>
          </a:p>
          <a:p>
            <a:r>
              <a:rPr lang="ru-RU" dirty="0" smtClean="0"/>
              <a:t>МАОУ СОШ № 147</a:t>
            </a:r>
          </a:p>
          <a:p>
            <a:r>
              <a:rPr lang="ru-RU" dirty="0" smtClean="0"/>
              <a:t> </a:t>
            </a:r>
          </a:p>
          <a:p>
            <a:r>
              <a:rPr lang="ru-RU" b="1" dirty="0" smtClean="0"/>
              <a:t>Наставник:</a:t>
            </a:r>
            <a:endParaRPr lang="ru-RU" dirty="0" smtClean="0"/>
          </a:p>
          <a:p>
            <a:r>
              <a:rPr lang="ru-RU" dirty="0" smtClean="0"/>
              <a:t>Токарева Татьяна  Николаевна,</a:t>
            </a:r>
          </a:p>
          <a:p>
            <a:r>
              <a:rPr lang="ru-RU" dirty="0" smtClean="0"/>
              <a:t>учитель математики</a:t>
            </a:r>
          </a:p>
          <a:p>
            <a:endParaRPr lang="ru-RU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214282" y="6215082"/>
            <a:ext cx="2428892" cy="460664"/>
          </a:xfrm>
          <a:prstGeom prst="rect">
            <a:avLst/>
          </a:prstGeom>
        </p:spPr>
        <p:txBody>
          <a:bodyPr vert="horz" lIns="45720" tIns="0" rIns="45720" bIns="0">
            <a:norm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</a:rPr>
              <a:t>г.Челябинск, </a:t>
            </a:r>
            <a:r>
              <a:rPr lang="ru-RU" sz="1600" b="1" dirty="0" smtClean="0">
                <a:solidFill>
                  <a:schemeClr val="bg1"/>
                </a:solidFill>
                <a:latin typeface="+mj-lt"/>
              </a:rPr>
              <a:t>2019г</a:t>
            </a:r>
            <a:r>
              <a:rPr lang="ru-RU" sz="800" b="1" dirty="0">
                <a:solidFill>
                  <a:schemeClr val="bg1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03725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 algn="ctr"/>
            <a:r>
              <a:rPr lang="ru-RU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Цель и задачи проекта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428736"/>
            <a:ext cx="7286676" cy="5027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indent="274320">
              <a:lnSpc>
                <a:spcPct val="170000"/>
              </a:lnSpc>
              <a:buNone/>
            </a:pPr>
            <a:r>
              <a:rPr lang="ru-RU" sz="2900" b="1" dirty="0" smtClean="0"/>
              <a:t>Цель проекта</a:t>
            </a:r>
            <a:r>
              <a:rPr lang="ru-RU" sz="2900" dirty="0" smtClean="0"/>
              <a:t>: придумать и составить игру математический бой для учащихся 5 класса.</a:t>
            </a:r>
          </a:p>
          <a:p>
            <a:pPr algn="ctr">
              <a:buNone/>
            </a:pPr>
            <a:r>
              <a:rPr lang="ru-RU" b="1" dirty="0" smtClean="0"/>
              <a:t>Задачи:</a:t>
            </a:r>
            <a:endParaRPr lang="ru-RU" dirty="0" smtClean="0"/>
          </a:p>
          <a:p>
            <a:pPr lvl="0">
              <a:lnSpc>
                <a:spcPct val="170000"/>
              </a:lnSpc>
            </a:pPr>
            <a:r>
              <a:rPr lang="ru-RU" sz="2900" dirty="0" smtClean="0"/>
              <a:t>Изучить необходимую информацию по теме с использованием различных источников</a:t>
            </a:r>
          </a:p>
          <a:p>
            <a:pPr lvl="0">
              <a:lnSpc>
                <a:spcPct val="170000"/>
              </a:lnSpc>
            </a:pPr>
            <a:r>
              <a:rPr lang="ru-RU" sz="2900" dirty="0" smtClean="0"/>
              <a:t>Проанализировать историю развития математического боя</a:t>
            </a:r>
          </a:p>
          <a:p>
            <a:pPr lvl="0">
              <a:lnSpc>
                <a:spcPct val="170000"/>
              </a:lnSpc>
            </a:pPr>
            <a:r>
              <a:rPr lang="ru-RU" sz="2900" dirty="0" smtClean="0"/>
              <a:t>Изучить план построения математического боя;</a:t>
            </a:r>
          </a:p>
          <a:p>
            <a:pPr lvl="0">
              <a:lnSpc>
                <a:spcPct val="170000"/>
              </a:lnSpc>
            </a:pPr>
            <a:r>
              <a:rPr lang="ru-RU" sz="2900" dirty="0" smtClean="0"/>
              <a:t>Подобрать задачи для этапов боя и подготовить необходимые материалы;</a:t>
            </a:r>
          </a:p>
          <a:p>
            <a:pPr lvl="0">
              <a:lnSpc>
                <a:spcPct val="170000"/>
              </a:lnSpc>
            </a:pPr>
            <a:r>
              <a:rPr lang="ru-RU" sz="2900" dirty="0" smtClean="0"/>
              <a:t>Составить критерии оценивания каждого этапа.</a:t>
            </a:r>
          </a:p>
          <a:p>
            <a:pPr lvl="0">
              <a:lnSpc>
                <a:spcPct val="170000"/>
              </a:lnSpc>
            </a:pPr>
            <a:r>
              <a:rPr lang="ru-RU" sz="2900" dirty="0" smtClean="0"/>
              <a:t>Разработать игру «Математический бой» и в дальнейшем провести её среди учащихся 5 класса.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7239000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 algn="ctr"/>
            <a:r>
              <a:rPr lang="ru-RU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ru-RU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ru-RU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ru-RU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ru-RU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ru-RU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ru-RU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Интересные факты о математике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186634" cy="484632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361950" algn="just">
              <a:buNone/>
            </a:pPr>
            <a:endParaRPr lang="ru-RU" sz="1800" dirty="0" smtClean="0"/>
          </a:p>
          <a:p>
            <a:pPr marL="0" indent="361950" algn="just">
              <a:lnSpc>
                <a:spcPct val="150000"/>
              </a:lnSpc>
              <a:buNone/>
            </a:pPr>
            <a:r>
              <a:rPr lang="ru-RU" sz="1800" dirty="0" smtClean="0"/>
              <a:t>А можно ли вызвать интерес к математике у 5-тиклассников? Я решил создать игру, которая будет не только интересной, но и полезной.</a:t>
            </a:r>
          </a:p>
          <a:p>
            <a:pPr marL="0" indent="361950" algn="just">
              <a:lnSpc>
                <a:spcPct val="150000"/>
              </a:lnSpc>
              <a:buNone/>
            </a:pPr>
            <a:r>
              <a:rPr lang="ru-RU" sz="1800" dirty="0" smtClean="0"/>
              <a:t>Игра формирует интерес к математике, развивает кругозор у учащихся.</a:t>
            </a:r>
          </a:p>
          <a:p>
            <a:pPr marL="0" indent="361950" algn="just">
              <a:lnSpc>
                <a:spcPct val="150000"/>
              </a:lnSpc>
              <a:buNone/>
            </a:pPr>
            <a:r>
              <a:rPr lang="ru-RU" sz="1800" dirty="0" smtClean="0"/>
              <a:t>За основу я решил взять игру «Морской бой». Но ведь в ней играют только 2 человека. Можно ли сделать игру, в которой будет участвовать весь класс, при этом применяя знания математики?</a:t>
            </a:r>
          </a:p>
          <a:p>
            <a:pPr marL="0" indent="361950" algn="ctr">
              <a:lnSpc>
                <a:spcPct val="150000"/>
              </a:lnSpc>
              <a:buNone/>
            </a:pPr>
            <a:r>
              <a:rPr lang="ru-RU" sz="1800" b="1" dirty="0" smtClean="0"/>
              <a:t>Давайте попробуем!</a:t>
            </a:r>
          </a:p>
          <a:p>
            <a:pPr marL="0" indent="361950" algn="just">
              <a:buNone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7239000" cy="107157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 algn="ctr"/>
            <a:r>
              <a:rPr lang="ru-RU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История происхождения</a:t>
            </a:r>
            <a:br>
              <a:rPr lang="ru-RU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186634" cy="484632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361950" algn="just">
              <a:buNone/>
            </a:pPr>
            <a:endParaRPr lang="ru-RU" sz="1800" dirty="0" smtClean="0"/>
          </a:p>
          <a:p>
            <a:pPr marL="0" indent="361950" algn="just">
              <a:lnSpc>
                <a:spcPct val="150000"/>
              </a:lnSpc>
              <a:buNone/>
            </a:pPr>
            <a:r>
              <a:rPr lang="ru-RU" sz="1800" dirty="0" smtClean="0"/>
              <a:t>Математический бой был изобретён в середине 60-х годов учителем математики школы №30 г. Ленинграда Иосифом Яковлевичем </a:t>
            </a:r>
            <a:r>
              <a:rPr lang="ru-RU" sz="1800" dirty="0" err="1" smtClean="0"/>
              <a:t>Веребейчиком</a:t>
            </a:r>
            <a:r>
              <a:rPr lang="ru-RU" sz="1800" dirty="0" smtClean="0"/>
              <a:t>. </a:t>
            </a:r>
          </a:p>
          <a:p>
            <a:pPr marL="0" indent="361950" algn="just">
              <a:lnSpc>
                <a:spcPct val="150000"/>
              </a:lnSpc>
              <a:buNone/>
            </a:pPr>
            <a:r>
              <a:rPr lang="ru-RU" sz="1800" dirty="0" smtClean="0"/>
              <a:t>Математический бой позволяет понять, что математика не скучная и трудная наука, а интересная, занимательная и всеобъемлющая. </a:t>
            </a:r>
          </a:p>
          <a:p>
            <a:pPr marL="0" indent="361950" algn="just">
              <a:lnSpc>
                <a:spcPct val="150000"/>
              </a:lnSpc>
              <a:buNone/>
            </a:pPr>
            <a:r>
              <a:rPr lang="ru-RU" sz="1800" dirty="0" smtClean="0"/>
              <a:t>Игра морской бой была придумана в 1870 годах  Петром Кондратьевым. На Урале!</a:t>
            </a:r>
          </a:p>
          <a:p>
            <a:pPr marL="0" indent="361950" algn="just">
              <a:lnSpc>
                <a:spcPct val="150000"/>
              </a:lnSpc>
              <a:buNone/>
            </a:pPr>
            <a:r>
              <a:rPr lang="ru-RU" sz="1800" dirty="0" smtClean="0"/>
              <a:t>Сейчас игра популярна во всем мире. В 1931 году американцы запусти настольную версию как коммерческий продукт. </a:t>
            </a:r>
          </a:p>
          <a:p>
            <a:pPr marL="0" indent="361950" algn="just">
              <a:buNone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7239000" cy="71438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 algn="ctr"/>
            <a:r>
              <a:rPr lang="ru-RU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Создание игры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285860"/>
            <a:ext cx="7358114" cy="535785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361950" algn="just">
              <a:buNone/>
            </a:pPr>
            <a:endParaRPr lang="ru-RU" sz="1800" dirty="0" smtClean="0"/>
          </a:p>
          <a:p>
            <a:pPr marL="0" indent="361950">
              <a:buNone/>
            </a:pPr>
            <a:r>
              <a:rPr lang="ru-RU" sz="1600" dirty="0" smtClean="0"/>
              <a:t>В отличие от привычной нам с детства игры «Морской бой» в нашей игре только одно игровое поле – квадрат, состоящий из 10 строк, обозначенных числами от 1 до 10, и 10 столбцов, обозначенных буквами от А до К. Координаты цели определяются именем столбца и строки. </a:t>
            </a:r>
          </a:p>
          <a:p>
            <a:pPr marL="0" indent="361950">
              <a:buNone/>
            </a:pPr>
            <a:r>
              <a:rPr lang="ru-RU" sz="1600" dirty="0" smtClean="0"/>
              <a:t>Всего клеток на поле: </a:t>
            </a:r>
            <a:r>
              <a:rPr lang="ru-RU" sz="1600" b="1" dirty="0" smtClean="0"/>
              <a:t>10х10=100.</a:t>
            </a:r>
            <a:endParaRPr lang="ru-RU" sz="1600" dirty="0" smtClean="0"/>
          </a:p>
          <a:p>
            <a:pPr marL="0" indent="361950" algn="just">
              <a:buNone/>
            </a:pPr>
            <a:endParaRPr lang="ru-RU" sz="1800" dirty="0"/>
          </a:p>
        </p:txBody>
      </p:sp>
      <p:pic>
        <p:nvPicPr>
          <p:cNvPr id="26626" name="Picture 2" descr="E:\250г\3,Арсюха\Проет 5 класс Математика\img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3214686"/>
            <a:ext cx="4381467" cy="3286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7239000" cy="71438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 algn="ctr"/>
            <a:r>
              <a:rPr lang="ru-RU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Создание игры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285860"/>
            <a:ext cx="7358114" cy="535785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361950" algn="just">
              <a:buNone/>
            </a:pPr>
            <a:r>
              <a:rPr lang="ru-RU" sz="1800" dirty="0" smtClean="0"/>
              <a:t>На поле спрятаны 10 кораблей: 1 – четырёхпалубный, </a:t>
            </a:r>
          </a:p>
          <a:p>
            <a:pPr marL="0" indent="361950" algn="just">
              <a:buNone/>
            </a:pPr>
            <a:r>
              <a:rPr lang="ru-RU" sz="1800" dirty="0" smtClean="0"/>
              <a:t>2 – трёхпалубных, 3 – двухпалубных, 4 – однопалубных.</a:t>
            </a:r>
          </a:p>
          <a:p>
            <a:pPr marL="0" indent="361950" algn="just">
              <a:buNone/>
            </a:pPr>
            <a:endParaRPr lang="ru-RU" sz="1600" dirty="0" smtClean="0"/>
          </a:p>
          <a:p>
            <a:pPr marL="0" indent="361950" algn="just">
              <a:buNone/>
            </a:pPr>
            <a:endParaRPr lang="ru-RU" sz="1600" dirty="0" smtClean="0"/>
          </a:p>
          <a:p>
            <a:pPr marL="0" indent="361950" algn="just">
              <a:buNone/>
            </a:pPr>
            <a:endParaRPr lang="ru-RU" sz="1600" dirty="0" smtClean="0"/>
          </a:p>
          <a:p>
            <a:pPr marL="0" indent="361950" algn="just">
              <a:buNone/>
            </a:pPr>
            <a:endParaRPr lang="ru-RU" sz="1600" dirty="0" smtClean="0"/>
          </a:p>
          <a:p>
            <a:pPr marL="0" indent="361950" algn="just">
              <a:buNone/>
            </a:pPr>
            <a:r>
              <a:rPr lang="ru-RU" sz="1800" dirty="0" smtClean="0"/>
              <a:t>Таким образом, корабли занимают </a:t>
            </a:r>
            <a:r>
              <a:rPr lang="ru-RU" sz="1800" b="1" dirty="0" smtClean="0"/>
              <a:t>4+2х3+3х2+4=20</a:t>
            </a:r>
            <a:r>
              <a:rPr lang="ru-RU" sz="1800" dirty="0" smtClean="0"/>
              <a:t> клеток.</a:t>
            </a:r>
          </a:p>
          <a:p>
            <a:pPr marL="0" indent="361950" algn="just">
              <a:buNone/>
            </a:pPr>
            <a:r>
              <a:rPr lang="ru-RU" sz="1800" dirty="0" smtClean="0"/>
              <a:t>Расположены корабли могут быть любым образом, но между кораблями должна быть свободна хотя бы одна клетка. </a:t>
            </a:r>
          </a:p>
          <a:p>
            <a:pPr marL="0" indent="361950" algn="just">
              <a:buNone/>
            </a:pPr>
            <a:r>
              <a:rPr lang="ru-RU" sz="1800" dirty="0" smtClean="0"/>
              <a:t>Кроме кораблей на поле займем 20 клеток, означающих переход хода, при попадании по которым команда передает право хода соперникам.</a:t>
            </a:r>
          </a:p>
          <a:p>
            <a:pPr>
              <a:buNone/>
            </a:pPr>
            <a:endParaRPr lang="ru-RU" sz="1600" dirty="0" smtClean="0"/>
          </a:p>
          <a:p>
            <a:pPr marL="0" indent="361950" algn="just">
              <a:buNone/>
            </a:pPr>
            <a:endParaRPr lang="ru-RU" sz="1800" dirty="0"/>
          </a:p>
        </p:txBody>
      </p:sp>
      <p:pic>
        <p:nvPicPr>
          <p:cNvPr id="27650" name="Picture 2" descr="E:\250г\3,Арсюха\Проет 5 класс Математика\проект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2071678"/>
            <a:ext cx="6715172" cy="1110406"/>
          </a:xfrm>
          <a:prstGeom prst="rect">
            <a:avLst/>
          </a:prstGeom>
          <a:noFill/>
        </p:spPr>
      </p:pic>
      <p:pic>
        <p:nvPicPr>
          <p:cNvPr id="27652" name="Picture 4" descr="E:\250г\3,Арсюха\Проет 5 класс Математика\проект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71736" y="5715016"/>
            <a:ext cx="3143272" cy="6972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7239000" cy="71438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 algn="ctr"/>
            <a:r>
              <a:rPr lang="ru-RU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Создание игры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285860"/>
            <a:ext cx="7358114" cy="535785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1800" dirty="0" smtClean="0"/>
              <a:t>Итак, у нас остается </a:t>
            </a:r>
            <a:r>
              <a:rPr lang="ru-RU" sz="1800" b="1" dirty="0" smtClean="0"/>
              <a:t>100 – 20 - 20= 60</a:t>
            </a:r>
            <a:r>
              <a:rPr lang="ru-RU" sz="1800" dirty="0" smtClean="0"/>
              <a:t> клеток.  Их мы займем клетками с заданиями, по 6 заданий различного вида. </a:t>
            </a:r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r>
              <a:rPr lang="ru-RU" sz="1800" b="1" dirty="0" smtClean="0"/>
              <a:t>Например, </a:t>
            </a:r>
            <a:endParaRPr lang="ru-RU" sz="1800" dirty="0" smtClean="0"/>
          </a:p>
          <a:p>
            <a:r>
              <a:rPr lang="ru-RU" sz="1800" b="1" dirty="0" smtClean="0"/>
              <a:t>1</a:t>
            </a:r>
            <a:r>
              <a:rPr lang="ru-RU" sz="1800" dirty="0" smtClean="0"/>
              <a:t> – </a:t>
            </a:r>
            <a:r>
              <a:rPr lang="ru-RU" sz="1800" b="1" dirty="0" smtClean="0"/>
              <a:t>Сложение десятичных дробей</a:t>
            </a:r>
            <a:endParaRPr lang="ru-RU" sz="1800" dirty="0" smtClean="0"/>
          </a:p>
          <a:p>
            <a:r>
              <a:rPr lang="ru-RU" sz="1800" b="1" dirty="0" smtClean="0"/>
              <a:t>2</a:t>
            </a:r>
            <a:r>
              <a:rPr lang="ru-RU" sz="1800" dirty="0" smtClean="0"/>
              <a:t> – </a:t>
            </a:r>
            <a:r>
              <a:rPr lang="ru-RU" sz="1800" b="1" dirty="0" smtClean="0"/>
              <a:t>Вычитание десятичных дробей</a:t>
            </a:r>
            <a:endParaRPr lang="ru-RU" sz="1800" dirty="0" smtClean="0"/>
          </a:p>
          <a:p>
            <a:r>
              <a:rPr lang="ru-RU" sz="1800" b="1" dirty="0" smtClean="0"/>
              <a:t>3– Умножение десятичных дробей</a:t>
            </a:r>
            <a:endParaRPr lang="ru-RU" sz="1800" dirty="0" smtClean="0"/>
          </a:p>
          <a:p>
            <a:r>
              <a:rPr lang="ru-RU" sz="1800" b="1" dirty="0" smtClean="0"/>
              <a:t>4– Деление десятичных дробей</a:t>
            </a:r>
            <a:endParaRPr lang="ru-RU" sz="1800" dirty="0" smtClean="0"/>
          </a:p>
          <a:p>
            <a:r>
              <a:rPr lang="ru-RU" sz="1800" b="1" dirty="0" smtClean="0"/>
              <a:t>5 – Округление чисел</a:t>
            </a:r>
            <a:endParaRPr lang="ru-RU" sz="1800" dirty="0" smtClean="0"/>
          </a:p>
          <a:p>
            <a:r>
              <a:rPr lang="ru-RU" sz="1800" b="1" dirty="0" smtClean="0"/>
              <a:t>6 – Уравнения</a:t>
            </a:r>
            <a:endParaRPr lang="ru-RU" sz="1800" dirty="0" smtClean="0"/>
          </a:p>
          <a:p>
            <a:r>
              <a:rPr lang="ru-RU" sz="1800" b="1" dirty="0" smtClean="0"/>
              <a:t>7 – Текстовые  задачи</a:t>
            </a:r>
            <a:endParaRPr lang="ru-RU" sz="1800" dirty="0" smtClean="0"/>
          </a:p>
          <a:p>
            <a:r>
              <a:rPr lang="ru-RU" sz="1800" b="1" dirty="0" smtClean="0"/>
              <a:t>8 – Задачи на движение</a:t>
            </a:r>
            <a:endParaRPr lang="ru-RU" sz="1800" dirty="0" smtClean="0"/>
          </a:p>
          <a:p>
            <a:r>
              <a:rPr lang="ru-RU" sz="1800" b="1" dirty="0" smtClean="0"/>
              <a:t>9 – Математические законы и правила</a:t>
            </a:r>
            <a:endParaRPr lang="ru-RU" sz="1800" dirty="0" smtClean="0"/>
          </a:p>
          <a:p>
            <a:r>
              <a:rPr lang="ru-RU" sz="1800" b="1" dirty="0" smtClean="0"/>
              <a:t>10 – Математические определения</a:t>
            </a:r>
            <a:endParaRPr lang="ru-RU" sz="1800" dirty="0" smtClean="0"/>
          </a:p>
          <a:p>
            <a:pPr>
              <a:buNone/>
            </a:pPr>
            <a:endParaRPr lang="ru-RU" sz="1600" dirty="0" smtClean="0"/>
          </a:p>
          <a:p>
            <a:pPr marL="0" indent="361950" algn="just">
              <a:buNone/>
            </a:pPr>
            <a:endParaRPr lang="ru-RU" sz="1800" dirty="0"/>
          </a:p>
        </p:txBody>
      </p:sp>
      <p:pic>
        <p:nvPicPr>
          <p:cNvPr id="32770" name="Picture 2" descr="E:\250г\3,Арсюха\Проет 5 класс Математика\проект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6050" y="2000240"/>
            <a:ext cx="2357454" cy="7111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91</TotalTime>
  <Words>910</Words>
  <Application>Microsoft Office PowerPoint</Application>
  <PresentationFormat>Экран (4:3)</PresentationFormat>
  <Paragraphs>101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Изящная</vt:lpstr>
      <vt:lpstr>Математическая игра «Морской бой» как проектный продукт учебного проекта обучающегося</vt:lpstr>
      <vt:lpstr>Презентация PowerPoint</vt:lpstr>
      <vt:lpstr>    Творческий проект по математике на тему Игра «Математический бой» </vt:lpstr>
      <vt:lpstr>Цель и задачи проекта </vt:lpstr>
      <vt:lpstr>      Интересные факты о математике</vt:lpstr>
      <vt:lpstr>История происхождения </vt:lpstr>
      <vt:lpstr>Создание игры</vt:lpstr>
      <vt:lpstr>Создание игры</vt:lpstr>
      <vt:lpstr>Создание игры</vt:lpstr>
      <vt:lpstr>Правила игры</vt:lpstr>
      <vt:lpstr>Правила игры</vt:lpstr>
      <vt:lpstr>Правила игры</vt:lpstr>
      <vt:lpstr>Заключение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Творческий проект по математике на тему Игра «Математический бой»</dc:title>
  <dc:creator>Татьяна</dc:creator>
  <cp:lastModifiedBy>user</cp:lastModifiedBy>
  <cp:revision>19</cp:revision>
  <dcterms:created xsi:type="dcterms:W3CDTF">2019-04-25T17:39:22Z</dcterms:created>
  <dcterms:modified xsi:type="dcterms:W3CDTF">2021-02-17T04:26:15Z</dcterms:modified>
</cp:coreProperties>
</file>