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76" r:id="rId3"/>
    <p:sldId id="278" r:id="rId4"/>
    <p:sldId id="275" r:id="rId5"/>
    <p:sldId id="277" r:id="rId6"/>
  </p:sldIdLst>
  <p:sldSz cx="9144000" cy="6858000" type="screen4x3"/>
  <p:notesSz cx="9947275" cy="6858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1" autoAdjust="0"/>
    <p:restoredTop sz="86397" autoAdjust="0"/>
  </p:normalViewPr>
  <p:slideViewPr>
    <p:cSldViewPr>
      <p:cViewPr varScale="1">
        <p:scale>
          <a:sx n="100" d="100"/>
          <a:sy n="100" d="100"/>
        </p:scale>
        <p:origin x="-19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orient="horz" pos="2160"/>
        <p:guide pos="2160"/>
        <p:guide pos="31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4487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4487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4487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59138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728" y="3257550"/>
            <a:ext cx="795782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4487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6517232" cy="1368152"/>
          </a:xfr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51520" y="45855"/>
            <a:ext cx="8712968" cy="1078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5855"/>
            <a:ext cx="8712968" cy="1078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412776"/>
            <a:ext cx="864096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20000"/>
              <a:lumOff val="8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book\Desktop\&#1043;&#1086;&#1088;&#1086;&#1076;&#1089;&#1082;&#1086;&#1081;%20&#1089;&#1077;&#1084;&#1080;&#1085;&#1072;&#1088;%20&#1055;&#1056;&#1054;&#1045;&#1050;&#1058;&#1067;\!!!!!\&#1055;&#1088;&#1072;&#1074;&#1080;&#1083;&#1072;%20&#1086;&#1092;&#1086;&#1088;&#1084;&#1083;&#1077;&#1085;&#1080;&#1103;%20&#1089;&#1087;&#1080;&#1089;&#1082;&#1072;%20&#1083;&#1080;&#1090;&#1077;&#1088;&#1072;&#1090;&#1091;&#1088;&#1099;.docx" TargetMode="External"/><Relationship Id="rId3" Type="http://schemas.openxmlformats.org/officeDocument/2006/relationships/hyperlink" Target="file:///C:\Users\book\Desktop\&#1043;&#1086;&#1088;&#1086;&#1076;&#1089;&#1082;&#1086;&#1081;%20&#1089;&#1077;&#1084;&#1080;&#1085;&#1072;&#1088;%20&#1055;&#1056;&#1054;&#1045;&#1050;&#1058;&#1067;\!!!!!\&#1087;&#1072;&#1084;&#1103;&#1090;&#1082;&#1072;%20&#1087;&#1086;%20&#1074;&#1099;&#1087;&#1086;&#1083;&#1085;&#1077;&#1085;&#1080;&#1102;%20&#1087;&#1088;&#1086;&#1077;&#1082;&#1090;&#1072;.doc" TargetMode="External"/><Relationship Id="rId7" Type="http://schemas.openxmlformats.org/officeDocument/2006/relationships/hyperlink" Target="file:///C:\Users\book\Desktop\&#1043;&#1086;&#1088;&#1086;&#1076;&#1089;&#1082;&#1086;&#1081;%20&#1089;&#1077;&#1084;&#1080;&#1085;&#1072;&#1088;%20&#1055;&#1056;&#1054;&#1045;&#1050;&#1058;&#1067;\!!!!!\Screenshot1.jpg" TargetMode="External"/><Relationship Id="rId2" Type="http://schemas.openxmlformats.org/officeDocument/2006/relationships/hyperlink" Target="file:///C:\Users\book\Desktop\&#1043;&#1086;&#1088;&#1086;&#1076;&#1089;&#1082;&#1086;&#1081;%20&#1089;&#1077;&#1084;&#1080;&#1085;&#1072;&#1088;%20&#1055;&#1056;&#1054;&#1045;&#1050;&#1058;&#1067;\!!!!!\&#1076;&#1086;&#1088;&#1086;&#1078;&#1085;&#1072;&#1103;%20&#1082;&#1072;&#1088;&#1090;&#1072;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book\Desktop\&#1043;&#1086;&#1088;&#1086;&#1076;&#1089;&#1082;&#1086;&#1081;%20&#1089;&#1077;&#1084;&#1080;&#1085;&#1072;&#1088;%20&#1055;&#1056;&#1054;&#1045;&#1050;&#1058;&#1067;\!!!!!\&#1055;&#1040;&#1057;&#1055;&#1054;&#1056;&#1058;%20&#1055;&#1056;&#1054;&#1045;&#1050;&#1058;&#1053;&#1054;&#1049;%20&#1056;&#1040;&#1041;&#1054;&#1058;&#1067;.doc" TargetMode="External"/><Relationship Id="rId11" Type="http://schemas.openxmlformats.org/officeDocument/2006/relationships/hyperlink" Target="file:///C:\Users\book\Desktop\&#1043;&#1086;&#1088;&#1086;&#1076;&#1089;&#1082;&#1086;&#1081;%20&#1089;&#1077;&#1084;&#1080;&#1085;&#1072;&#1088;%20&#1055;&#1056;&#1054;&#1045;&#1050;&#1058;&#1067;\!!!!!\&#1087;&#1088;&#1086;&#1090;&#1086;&#1082;&#1086;&#1083;%209&#1072;%20&#1082;&#1083;&#1072;&#1089;&#1089;.docx" TargetMode="External"/><Relationship Id="rId5" Type="http://schemas.openxmlformats.org/officeDocument/2006/relationships/hyperlink" Target="file:///C:\Users\book\Desktop\&#1043;&#1086;&#1088;&#1086;&#1076;&#1089;&#1082;&#1086;&#1081;%20&#1089;&#1077;&#1084;&#1080;&#1085;&#1072;&#1088;%20&#1055;&#1056;&#1054;&#1045;&#1050;&#1058;&#1067;\!!!!!\&#1057;&#1086;&#1076;&#1077;&#1088;&#1078;&#1072;&#1085;&#1080;&#1077;.docx" TargetMode="External"/><Relationship Id="rId10" Type="http://schemas.openxmlformats.org/officeDocument/2006/relationships/hyperlink" Target="file:///C:\Users\book\Desktop\&#1043;&#1086;&#1088;&#1086;&#1076;&#1089;&#1082;&#1086;&#1081;%20&#1089;&#1077;&#1084;&#1080;&#1085;&#1072;&#1088;%20&#1055;&#1056;&#1054;&#1045;&#1050;&#1058;&#1067;\!!!!!\8&#1072;%20&#1087;&#1088;&#1086;&#1090;&#1086;&#1082;&#1086;&#1083;%20&#1090;&#1077;&#1093;&#1085;&#1080;&#1095;&#1077;&#1089;&#1082;&#1086;&#1081;%20&#1101;&#1082;&#1089;&#1087;&#1077;&#1088;&#1090;&#1080;&#1079;&#1099;.docx" TargetMode="External"/><Relationship Id="rId4" Type="http://schemas.openxmlformats.org/officeDocument/2006/relationships/hyperlink" Target="file:///C:\Users\book\Desktop\&#1043;&#1086;&#1088;&#1086;&#1076;&#1089;&#1082;&#1086;&#1081;%20&#1089;&#1077;&#1084;&#1080;&#1085;&#1072;&#1088;%20&#1055;&#1056;&#1054;&#1045;&#1050;&#1058;&#1067;\!!!!!\&#1062;&#1077;&#1083;&#1080;,&#1075;&#1080;&#1087;&#1086;&#1090;&#1077;&#1079;&#1072;.docx" TargetMode="External"/><Relationship Id="rId9" Type="http://schemas.openxmlformats.org/officeDocument/2006/relationships/hyperlink" Target="file:///C:\Users\book\Desktop\&#1043;&#1086;&#1088;&#1086;&#1076;&#1089;&#1082;&#1086;&#1081;%20&#1089;&#1077;&#1084;&#1080;&#1085;&#1072;&#1088;%20&#1055;&#1056;&#1054;&#1045;&#1050;&#1058;&#1067;\!!!!!\&#1088;&#1077;&#1092;&#1077;&#1088;&#1072;&#1090;%20(1).doc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dirty="0">
                <a:solidFill>
                  <a:schemeClr val="tx1"/>
                </a:solidFill>
              </a:rPr>
              <a:t>«Дорожная карта» как средство работы наставника учебного проекта обучающегося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E9973EA-B570-45EC-AFF4-55E3A55C042F}"/>
              </a:ext>
            </a:extLst>
          </p:cNvPr>
          <p:cNvSpPr txBox="1"/>
          <p:nvPr/>
        </p:nvSpPr>
        <p:spPr>
          <a:xfrm>
            <a:off x="3923928" y="3668832"/>
            <a:ext cx="568863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Тарасова Елена Алексеевна,</a:t>
            </a:r>
          </a:p>
          <a:p>
            <a:r>
              <a:rPr lang="ru-RU" sz="2400" b="1" dirty="0"/>
              <a:t>учитель высшей категории</a:t>
            </a:r>
          </a:p>
          <a:p>
            <a:r>
              <a:rPr lang="ru-RU" sz="2400" b="1" dirty="0"/>
              <a:t>МБОУ «Гимназия№10 </a:t>
            </a:r>
            <a:r>
              <a:rPr lang="ru-RU" sz="2400" b="1" dirty="0" err="1"/>
              <a:t>г.Челябинска</a:t>
            </a:r>
            <a:r>
              <a:rPr lang="ru-RU" sz="2400" b="1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16917B-C841-489B-9F54-0B7EE0A2E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5855"/>
            <a:ext cx="8712968" cy="3383145"/>
          </a:xfrm>
        </p:spPr>
        <p:txBody>
          <a:bodyPr>
            <a:normAutofit fontScale="90000"/>
          </a:bodyPr>
          <a:lstStyle/>
          <a:p>
            <a:r>
              <a:rPr lang="ru-RU" sz="4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Дорожная</a:t>
            </a:r>
            <a:r>
              <a:rPr lang="ru-RU" sz="4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4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</a:t>
            </a:r>
            <a:r>
              <a:rPr lang="ru-RU" sz="4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в сфере </a:t>
            </a:r>
            <a:r>
              <a:rPr lang="ru-RU" sz="4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образования</a:t>
            </a:r>
            <a:r>
              <a:rPr lang="ru-RU" sz="4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– новый термин, </a:t>
            </a:r>
            <a:r>
              <a:rPr lang="ru-RU" sz="4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означающий план, разработанный в целях улучшения качества образовательной сферы</a:t>
            </a:r>
            <a:r>
              <a:rPr lang="ru-RU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A61C83D-E994-4251-A227-EECF6CDA9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996952"/>
            <a:ext cx="8640960" cy="386104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Дорожная карта» – это наглядное представление пошагового сценария развития определённого объекта, некоторой технологии и даже плана достижения различных целей.</a:t>
            </a:r>
            <a:endParaRPr lang="ru-RU" sz="2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учащихся «Дорожная карта» является своеобразным стимулом самообразования, так как позволяет видеть им изучаемую тему целостно через свои действия и самостоятельно организовывать учебно-познавательную деятельность в соответствии со своими возможностями</a:t>
            </a:r>
            <a:endParaRPr lang="ru-RU" sz="2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536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7A55AF-4214-4597-BE67-77BBA703D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5855"/>
            <a:ext cx="8712968" cy="1510937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Отличия «Дорожной карты» от простого планирования</a:t>
            </a:r>
            <a:r>
              <a:rPr lang="ru-RU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002CAB0-4B0B-4926-952A-6E23B4C96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544616"/>
          </a:xfrm>
        </p:spPr>
        <p:txBody>
          <a:bodyPr>
            <a:normAutofit/>
          </a:bodyPr>
          <a:lstStyle/>
          <a:p>
            <a:pPr algn="just"/>
            <a:r>
              <a:rPr lang="ru-RU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«Дорожная карта» является индивидуальным маршрутом, отвечающим требованиям учителя в конкретной образовательной организации в конкретных временных и прочих условиях</a:t>
            </a:r>
            <a:endParaRPr lang="ru-RU" sz="3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«Дорожная карта» представляет собой многовариантный маршрут, выбор направлений в котором зависит как от учителя, так и от ученика</a:t>
            </a:r>
            <a:endParaRPr lang="ru-RU" sz="3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Роль учителя при составлении «Дорожной карты» смещается с контролирующей функции в сторону функции консультационной</a:t>
            </a:r>
            <a:endParaRPr lang="ru-RU" sz="3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891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208536-7693-4E2E-B6FB-4210A2DF9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hlinkClick r:id="rId2" action="ppaction://hlinkfile"/>
              </a:rPr>
              <a:t>Дорожная карта </a:t>
            </a:r>
            <a:r>
              <a:rPr lang="ru-RU" sz="3200" dirty="0"/>
              <a:t>учебного проекта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5D9D0243-36BE-4658-9ABE-6153BDDD34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4565418"/>
              </p:ext>
            </p:extLst>
          </p:nvPr>
        </p:nvGraphicFramePr>
        <p:xfrm>
          <a:off x="35496" y="1412776"/>
          <a:ext cx="8857679" cy="55829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48872">
                  <a:extLst>
                    <a:ext uri="{9D8B030D-6E8A-4147-A177-3AD203B41FA5}">
                      <a16:colId xmlns:a16="http://schemas.microsoft.com/office/drawing/2014/main" xmlns="" val="3266008088"/>
                    </a:ext>
                  </a:extLst>
                </a:gridCol>
                <a:gridCol w="1008807">
                  <a:extLst>
                    <a:ext uri="{9D8B030D-6E8A-4147-A177-3AD203B41FA5}">
                      <a16:colId xmlns:a16="http://schemas.microsoft.com/office/drawing/2014/main" xmlns="" val="2359215805"/>
                    </a:ext>
                  </a:extLst>
                </a:gridCol>
              </a:tblGrid>
              <a:tr h="64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hlinkClick r:id="rId3" action="ppaction://hlinkfi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Постановка проблемы</a:t>
                      </a:r>
                      <a:endParaRPr lang="ru-RU" sz="2400" b="1" kern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8427210"/>
                  </a:ext>
                </a:extLst>
              </a:tr>
              <a:tr h="640094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hlinkClick r:id="rId4" action="ppaction://hlinkfi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Выдвижение гипотез </a:t>
                      </a:r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</a:rPr>
                        <a:t>- путей решения проблемы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730986"/>
                  </a:ext>
                </a:extLst>
              </a:tr>
              <a:tr h="914420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hlinkClick r:id="rId5" action="ppaction://hlinkfi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Планирование деятельности по реализации проекта.</a:t>
                      </a:r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hlinkClick r:id="rId6" action="ppaction://hlinkfi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Выбор форм продукта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2137074"/>
                  </a:ext>
                </a:extLst>
              </a:tr>
              <a:tr h="914420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hlinkClick r:id="rId7" action="ppaction://hlinkfi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Сбор</a:t>
                      </a:r>
                      <a:endParaRPr lang="ru-RU" sz="2400" b="1" kern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hlinkClick r:id="rId8" action="ppaction://hlinkfi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информации</a:t>
                      </a:r>
                      <a:endParaRPr lang="ru-RU" sz="2400" b="1" kern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6213675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 action="ppaction://hlinkfi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Структурирование информации</a:t>
                      </a:r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Изготовление продукта 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7259835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 action="ppaction://hlinkfi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Подготовка проектной папки  к технической экспертизе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19119617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 action="ppaction://hlinkfi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Защита проекта.</a:t>
                      </a:r>
                      <a:endParaRPr lang="ru-RU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0856464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69941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8184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2F79DF-8C64-48DB-9EE3-956309A94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AE8FC40-B51E-464E-978A-60EEACA33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9600" b="1" i="1" dirty="0">
                <a:solidFill>
                  <a:schemeClr val="tx1"/>
                </a:solidFill>
              </a:rPr>
              <a:t>СПАСИБО!</a:t>
            </a:r>
          </a:p>
        </p:txBody>
      </p:sp>
    </p:spTree>
    <p:extLst>
      <p:ext uri="{BB962C8B-B14F-4D97-AF65-F5344CB8AC3E}">
        <p14:creationId xmlns:p14="http://schemas.microsoft.com/office/powerpoint/2010/main" val="317433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4ec8cf97891c8663c311acafbfc5f8f7376614"/>
</p:tagLst>
</file>

<file path=ppt/theme/theme1.xml><?xml version="1.0" encoding="utf-8"?>
<a:theme xmlns:a="http://schemas.openxmlformats.org/drawingml/2006/main" name="Тема Office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2612</TotalTime>
  <Words>201</Words>
  <Application>Microsoft Office PowerPoint</Application>
  <PresentationFormat>Экран (4:3)</PresentationFormat>
  <Paragraphs>24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«Дорожная карта» как средство работы наставника учебного проекта обучающегося</vt:lpstr>
      <vt:lpstr>Дорожная карта в сфере образования – новый термин, означающий план, разработанный в целях улучшения качества образовательной сферы </vt:lpstr>
      <vt:lpstr>Отличия «Дорожной карты» от простого планирования </vt:lpstr>
      <vt:lpstr>Дорожная карта учебного проекта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Роскошный золотой фон</dc:title>
  <dc:creator>obstinate</dc:creator>
  <dc:description>Шаблон презентации с сайта https://presentation-creation.ru/</dc:description>
  <cp:lastModifiedBy>user</cp:lastModifiedBy>
  <cp:revision>1039</cp:revision>
  <cp:lastPrinted>2021-02-13T03:47:09Z</cp:lastPrinted>
  <dcterms:created xsi:type="dcterms:W3CDTF">2018-02-25T09:09:03Z</dcterms:created>
  <dcterms:modified xsi:type="dcterms:W3CDTF">2021-02-17T04:23:29Z</dcterms:modified>
</cp:coreProperties>
</file>