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Default Extension="wdp" ContentType="image/vnd.ms-photo"/>
  <Override PartName="/ppt/notesSlides/notesSlide6.xml" ContentType="application/vnd.openxmlformats-officedocument.presentationml.notes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</p:sldMasterIdLst>
  <p:notesMasterIdLst>
    <p:notesMasterId r:id="rId8"/>
  </p:notesMasterIdLst>
  <p:sldIdLst>
    <p:sldId id="374" r:id="rId2"/>
    <p:sldId id="314" r:id="rId3"/>
    <p:sldId id="261" r:id="rId4"/>
    <p:sldId id="370" r:id="rId5"/>
    <p:sldId id="373" r:id="rId6"/>
    <p:sldId id="371" r:id="rId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6A35C8"/>
    <a:srgbClr val="323AC1"/>
    <a:srgbClr val="3DB7E7"/>
    <a:srgbClr val="2D3746"/>
    <a:srgbClr val="CAE9FA"/>
    <a:srgbClr val="FF576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153EA85E-7DBC-4C7C-A933-2E9C9C00B155}">
  <a:tblStyle styleId="{153EA85E-7DBC-4C7C-A933-2E9C9C00B15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10"/>
    <p:restoredTop sz="90148" autoAdjust="0"/>
  </p:normalViewPr>
  <p:slideViewPr>
    <p:cSldViewPr snapToGrid="0" snapToObjects="1">
      <p:cViewPr varScale="1">
        <p:scale>
          <a:sx n="70" d="100"/>
          <a:sy n="70" d="100"/>
        </p:scale>
        <p:origin x="-85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ED7AD-EB3D-EA4B-A5B9-0897A7A69A8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8055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xmlns="" val="2222505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8ED7AD-EB3D-EA4B-A5B9-0897A7A69A86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8055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8ED7AD-EB3D-EA4B-A5B9-0897A7A69A8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3936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" name="Google Shape;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2" name="Google Shape;82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ru-RU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t>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373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 и горизонтальное изображения" preserve="1">
  <p:cSld name="1_текст и горизонтальное изображения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body" idx="1"/>
          </p:nvPr>
        </p:nvSpPr>
        <p:spPr>
          <a:xfrm>
            <a:off x="550863" y="706665"/>
            <a:ext cx="11090275" cy="507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2800"/>
              <a:buNone/>
              <a:defRPr sz="2800" i="0" u="none" strike="noStrike" cap="none">
                <a:solidFill>
                  <a:srgbClr val="2E3847"/>
                </a:solidFill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2800"/>
              <a:buChar char="•"/>
              <a:defRPr sz="2800" i="0" u="none" strike="noStrike" cap="none">
                <a:solidFill>
                  <a:srgbClr val="2E3847"/>
                </a:solidFill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2800"/>
              <a:buChar char="•"/>
              <a:defRPr sz="2800" i="0" u="none" strike="noStrike" cap="none">
                <a:solidFill>
                  <a:srgbClr val="2E3847"/>
                </a:solidFill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2800"/>
              <a:buChar char="•"/>
              <a:defRPr sz="2800" i="0" u="none" strike="noStrike" cap="none">
                <a:solidFill>
                  <a:srgbClr val="2E3847"/>
                </a:solidFill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2800"/>
              <a:buChar char="•"/>
              <a:defRPr sz="2800" i="0" u="none" strike="noStrike" cap="none">
                <a:solidFill>
                  <a:srgbClr val="2E3847"/>
                </a:solidFill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9pPr>
          </a:lstStyle>
          <a:p>
            <a:endParaRPr dirty="0"/>
          </a:p>
        </p:txBody>
      </p:sp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 t="6925" b="6934"/>
          <a:stretch/>
        </p:blipFill>
        <p:spPr>
          <a:xfrm>
            <a:off x="550862" y="259806"/>
            <a:ext cx="1243595" cy="189786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body" idx="2"/>
          </p:nvPr>
        </p:nvSpPr>
        <p:spPr>
          <a:xfrm>
            <a:off x="550863" y="1520825"/>
            <a:ext cx="11090275" cy="73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0" marR="0" lvl="0" indent="0" algn="l" rtl="0">
              <a:lnSpc>
                <a:spcPct val="136666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None/>
              <a:defRPr sz="1800" i="0" u="none" strike="noStrike" cap="none">
                <a:solidFill>
                  <a:srgbClr val="2E3847"/>
                </a:solidFill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3896874619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95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екст и вертикальное изображение">
  <p:cSld name="текст и вертикальное изображение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body" idx="1"/>
          </p:nvPr>
        </p:nvSpPr>
        <p:spPr>
          <a:xfrm>
            <a:off x="456268" y="706665"/>
            <a:ext cx="5855631" cy="985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41666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2800"/>
              <a:buNone/>
              <a:defRPr sz="2800" i="0" u="none" strike="noStrike" cap="none">
                <a:solidFill>
                  <a:srgbClr val="2E3847"/>
                </a:solidFill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2800"/>
              <a:buChar char="•"/>
              <a:defRPr sz="2800" i="0" u="none" strike="noStrike" cap="none">
                <a:solidFill>
                  <a:srgbClr val="2E3847"/>
                </a:solidFill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2800"/>
              <a:buChar char="•"/>
              <a:defRPr sz="2800" i="0" u="none" strike="noStrike" cap="none">
                <a:solidFill>
                  <a:srgbClr val="2E3847"/>
                </a:solidFill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2800"/>
              <a:buChar char="•"/>
              <a:defRPr sz="2800" i="0" u="none" strike="noStrike" cap="none">
                <a:solidFill>
                  <a:srgbClr val="2E3847"/>
                </a:solidFill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2800"/>
              <a:buChar char="•"/>
              <a:defRPr sz="2800" i="0" u="none" strike="noStrike" cap="none">
                <a:solidFill>
                  <a:srgbClr val="2E3847"/>
                </a:solidFill>
              </a:defRPr>
            </a:lvl5pPr>
            <a:lvl6pPr marL="2743200" marR="0" lvl="5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2800"/>
              <a:buChar char="•"/>
              <a:defRPr sz="2800" i="0" u="none" strike="noStrike" cap="none">
                <a:solidFill>
                  <a:srgbClr val="2E3847"/>
                </a:solidFill>
              </a:defRPr>
            </a:lvl6pPr>
            <a:lvl7pPr marL="3200400" marR="0" lvl="6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2800"/>
              <a:buChar char="•"/>
              <a:defRPr sz="2800" i="0" u="none" strike="noStrike" cap="none">
                <a:solidFill>
                  <a:srgbClr val="2E3847"/>
                </a:solidFill>
              </a:defRPr>
            </a:lvl7pPr>
            <a:lvl8pPr marL="3657600" marR="0" lvl="7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2800"/>
              <a:buChar char="•"/>
              <a:defRPr sz="2800" i="0" u="none" strike="noStrike" cap="none">
                <a:solidFill>
                  <a:srgbClr val="2E3847"/>
                </a:solidFill>
              </a:defRPr>
            </a:lvl8pPr>
            <a:lvl9pPr marL="4114800" marR="0" lvl="8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2800"/>
              <a:buChar char="•"/>
              <a:defRPr sz="2800" i="0" u="none" strike="noStrike" cap="none">
                <a:solidFill>
                  <a:srgbClr val="2E3847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2"/>
          <p:cNvSpPr txBox="1">
            <a:spLocks noGrp="1"/>
          </p:cNvSpPr>
          <p:nvPr>
            <p:ph type="body" idx="2"/>
          </p:nvPr>
        </p:nvSpPr>
        <p:spPr>
          <a:xfrm>
            <a:off x="456268" y="1949687"/>
            <a:ext cx="5855631" cy="30636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38888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None/>
              <a:defRPr sz="1800" i="0" u="none" strike="noStrike" cap="none">
                <a:solidFill>
                  <a:srgbClr val="2E3847"/>
                </a:solidFill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Char char="•"/>
              <a:defRPr sz="1800" i="0" u="none" strike="noStrike" cap="none">
                <a:solidFill>
                  <a:srgbClr val="2E3847"/>
                </a:solidFill>
              </a:defRPr>
            </a:lvl9pPr>
          </a:lstStyle>
          <a:p>
            <a:endParaRPr/>
          </a:p>
        </p:txBody>
      </p:sp>
      <p:pic>
        <p:nvPicPr>
          <p:cNvPr id="56" name="Google Shape;56;p12"/>
          <p:cNvPicPr preferRelativeResize="0"/>
          <p:nvPr/>
        </p:nvPicPr>
        <p:blipFill rotWithShape="1">
          <a:blip r:embed="rId2">
            <a:alphaModFix/>
          </a:blip>
          <a:srcRect l="149" r="139"/>
          <a:stretch/>
        </p:blipFill>
        <p:spPr>
          <a:xfrm>
            <a:off x="0" y="5263943"/>
            <a:ext cx="2960176" cy="1603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2"/>
          <p:cNvPicPr preferRelativeResize="0"/>
          <p:nvPr/>
        </p:nvPicPr>
        <p:blipFill rotWithShape="1">
          <a:blip r:embed="rId3">
            <a:alphaModFix/>
          </a:blip>
          <a:srcRect t="6925" b="6934"/>
          <a:stretch/>
        </p:blipFill>
        <p:spPr>
          <a:xfrm>
            <a:off x="550862" y="259806"/>
            <a:ext cx="1243595" cy="18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230">
          <p15:clr>
            <a:srgbClr val="FBAE40"/>
          </p15:clr>
        </p15:guide>
        <p15:guide id="2" orient="horz" pos="3158">
          <p15:clr>
            <a:srgbClr val="FBAE40"/>
          </p15:clr>
        </p15:guide>
        <p15:guide id="3" pos="429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лайд спикера">
  <p:cSld name="слайд спикера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048" y="0"/>
            <a:ext cx="121859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1125005" y="706664"/>
            <a:ext cx="9074684" cy="1273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36666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2"/>
          </p:nvPr>
        </p:nvSpPr>
        <p:spPr>
          <a:xfrm>
            <a:off x="4151242" y="3433939"/>
            <a:ext cx="6445321" cy="1728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38888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3"/>
          </p:nvPr>
        </p:nvSpPr>
        <p:spPr>
          <a:xfrm>
            <a:off x="4151242" y="2496679"/>
            <a:ext cx="6445321" cy="8693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5000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65" name="Google Shape;65;p14"/>
          <p:cNvPicPr preferRelativeResize="0"/>
          <p:nvPr/>
        </p:nvPicPr>
        <p:blipFill rotWithShape="1">
          <a:blip r:embed="rId3">
            <a:alphaModFix/>
          </a:blip>
          <a:srcRect t="6925" b="6934"/>
          <a:stretch/>
        </p:blipFill>
        <p:spPr>
          <a:xfrm>
            <a:off x="550862" y="259806"/>
            <a:ext cx="1243595" cy="1897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1570">
          <p15:clr>
            <a:srgbClr val="FBAE40"/>
          </p15:clr>
        </p15:guide>
        <p15:guide id="2" orient="horz" pos="324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заголовок и текст">
  <p:cSld name="10_заголовок и текст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3"/>
          <p:cNvSpPr txBox="1">
            <a:spLocks noGrp="1"/>
          </p:cNvSpPr>
          <p:nvPr>
            <p:ph type="body" idx="1"/>
          </p:nvPr>
        </p:nvSpPr>
        <p:spPr>
          <a:xfrm>
            <a:off x="572128" y="727930"/>
            <a:ext cx="9750857" cy="498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2" name="Google Shape;22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50862" y="259806"/>
            <a:ext cx="1243596" cy="18978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13"/>
          <p:cNvSpPr txBox="1">
            <a:spLocks noGrp="1"/>
          </p:cNvSpPr>
          <p:nvPr>
            <p:ph type="body" idx="2"/>
          </p:nvPr>
        </p:nvSpPr>
        <p:spPr>
          <a:xfrm>
            <a:off x="572128" y="1520825"/>
            <a:ext cx="9750857" cy="34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3888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4" name="Google Shape;24;p13" descr="Изображение выглядит как объект, часы, знак, монитор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l="48211"/>
          <a:stretch/>
        </p:blipFill>
        <p:spPr>
          <a:xfrm>
            <a:off x="8142452" y="4240371"/>
            <a:ext cx="4049548" cy="2627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13" descr="Изображение выглядит как объект, часы, знак, монитор&#10;&#10;Автоматически созданное описание"/>
          <p:cNvPicPr preferRelativeResize="0"/>
          <p:nvPr/>
        </p:nvPicPr>
        <p:blipFill rotWithShape="1">
          <a:blip r:embed="rId3">
            <a:alphaModFix/>
          </a:blip>
          <a:srcRect t="37014" r="55707"/>
          <a:stretch/>
        </p:blipFill>
        <p:spPr>
          <a:xfrm>
            <a:off x="-1554" y="5212856"/>
            <a:ext cx="3463564" cy="1654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13" descr="Изображение выглядит как часы, ноутбук, сидит, экран&#10;&#10;Автоматически созданное описание"/>
          <p:cNvPicPr preferRelativeResize="0"/>
          <p:nvPr/>
        </p:nvPicPr>
        <p:blipFill rotWithShape="1">
          <a:blip r:embed="rId4">
            <a:alphaModFix/>
          </a:blip>
          <a:srcRect l="75836" b="19094"/>
          <a:stretch/>
        </p:blipFill>
        <p:spPr>
          <a:xfrm>
            <a:off x="10302551" y="0"/>
            <a:ext cx="1889449" cy="2125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77711398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CE97A5A9-869D-0F41-A0D0-E9B7CB237A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8830" y="706665"/>
            <a:ext cx="9750857" cy="49859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28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28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28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28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ru-RU" dirty="0"/>
              <a:t>Образец заголовка слайда в одну строку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C3C4BD-16CE-5D4B-A329-BE1214DC13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862" y="259806"/>
            <a:ext cx="1243596" cy="189786"/>
          </a:xfrm>
          <a:prstGeom prst="rect">
            <a:avLst/>
          </a:prstGeom>
        </p:spPr>
      </p:pic>
      <p:sp>
        <p:nvSpPr>
          <p:cNvPr id="11" name="Текст 4">
            <a:extLst>
              <a:ext uri="{FF2B5EF4-FFF2-40B4-BE49-F238E27FC236}">
                <a16:creationId xmlns:a16="http://schemas.microsoft.com/office/drawing/2014/main" xmlns="" id="{89CC17AB-A77F-6444-81DD-0526AAB08DE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48830" y="1520825"/>
            <a:ext cx="9750857" cy="3492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2500"/>
              </a:lnSpc>
              <a:buFont typeface="Arial" panose="020B0604020202020204" pitchFamily="34" charset="0"/>
              <a:buNone/>
              <a:defRPr sz="180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1pPr>
            <a:lvl2pPr>
              <a:defRPr sz="28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2pPr>
            <a:lvl3pPr>
              <a:defRPr sz="28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3pPr>
            <a:lvl4pPr>
              <a:defRPr sz="28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4pPr>
            <a:lvl5pPr>
              <a:defRPr sz="2800"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defRPr>
            </a:lvl5pPr>
          </a:lstStyle>
          <a:p>
            <a:pPr lvl="0"/>
            <a:r>
              <a:rPr lang="ru-RU" dirty="0"/>
              <a:t>Образец текста, слайд без фото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A60A31F0-96FB-FE4F-B882-E1632CE8931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85152" y="4696682"/>
            <a:ext cx="2516576" cy="217340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BF7B47B-AB7E-054A-A48B-A858A37B4D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0" y="5263943"/>
            <a:ext cx="2942375" cy="160378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BFA6DA02-8F39-6249-8CAE-4ED0D214EE0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7713528" y="6550059"/>
            <a:ext cx="593564" cy="31572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685726D-6EE1-DC4E-B6F9-F96D64CA034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10122781" y="-9728"/>
            <a:ext cx="2069219" cy="2132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46881765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1" orient="horz" pos="958">
          <p15:clr>
            <a:srgbClr val="FBAE40"/>
          </p15:clr>
        </p15:guide>
        <p15:guide id="2" orient="horz" pos="315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чист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BC3C4BD-16CE-5D4B-A329-BE1214DC13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0862" y="259806"/>
            <a:ext cx="1243596" cy="18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5962924"/>
      </p:ext>
    </p:extLst>
  </p:cSld>
  <p:clrMapOvr>
    <a:masterClrMapping/>
  </p:clrMapOvr>
  <p:extLst>
    <p:ext uri="{DCECCB84-F9BA-43D5-87BE-67443E8EF086}">
      <p15:sldGuideLst xmlns:p15="http://schemas.microsoft.com/office/powerpoint/2012/main" xmlns="">
        <p15:guide id="3" pos="4294">
          <p15:clr>
            <a:srgbClr val="FBAE40"/>
          </p15:clr>
        </p15:guide>
        <p15:guide id="4" orient="horz" pos="95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58" r:id="rId2"/>
    <p:sldLayoutId id="2147483660" r:id="rId3"/>
    <p:sldLayoutId id="2147483663" r:id="rId4"/>
    <p:sldLayoutId id="2147483664" r:id="rId5"/>
    <p:sldLayoutId id="214748366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1028">
          <p15:clr>
            <a:srgbClr val="F26B43"/>
          </p15:clr>
        </p15:guide>
        <p15:guide id="2" pos="1277">
          <p15:clr>
            <a:srgbClr val="F26B43"/>
          </p15:clr>
        </p15:guide>
        <p15:guide id="3" pos="1912">
          <p15:clr>
            <a:srgbClr val="F26B43"/>
          </p15:clr>
        </p15:guide>
        <p15:guide id="4" pos="2162">
          <p15:clr>
            <a:srgbClr val="F26B43"/>
          </p15:clr>
        </p15:guide>
        <p15:guide id="5" pos="2819">
          <p15:clr>
            <a:srgbClr val="F26B43"/>
          </p15:clr>
        </p15:guide>
        <p15:guide id="6" pos="3069">
          <p15:clr>
            <a:srgbClr val="F26B43"/>
          </p15:clr>
        </p15:guide>
        <p15:guide id="7" pos="4634">
          <p15:clr>
            <a:srgbClr val="F26B43"/>
          </p15:clr>
        </p15:guide>
        <p15:guide id="8" pos="347">
          <p15:clr>
            <a:srgbClr val="F26B43"/>
          </p15:clr>
        </p15:guide>
        <p15:guide id="9" pos="4883">
          <p15:clr>
            <a:srgbClr val="F26B43"/>
          </p15:clr>
        </p15:guide>
        <p15:guide id="10" pos="5541">
          <p15:clr>
            <a:srgbClr val="F26B43"/>
          </p15:clr>
        </p15:guide>
        <p15:guide id="11" pos="5768">
          <p15:clr>
            <a:srgbClr val="F26B43"/>
          </p15:clr>
        </p15:guide>
        <p15:guide id="12" pos="6425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pos="6675">
          <p15:clr>
            <a:srgbClr val="F26B43"/>
          </p15:clr>
        </p15:guide>
        <p15:guide id="15" pos="7333">
          <p15:clr>
            <a:srgbClr val="F26B43"/>
          </p15:clr>
        </p15:guide>
        <p15:guide id="16" pos="3727">
          <p15:clr>
            <a:srgbClr val="F26B43"/>
          </p15:clr>
        </p15:guide>
        <p15:guide id="17" pos="39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svg"/><Relationship Id="rId5" Type="http://schemas.openxmlformats.org/officeDocument/2006/relationships/image" Target="../media/image19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40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678B834-BDED-4744-AA4F-4FF04EEA8102}"/>
              </a:ext>
            </a:extLst>
          </p:cNvPr>
          <p:cNvSpPr/>
          <p:nvPr/>
        </p:nvSpPr>
        <p:spPr>
          <a:xfrm>
            <a:off x="151500" y="1"/>
            <a:ext cx="2657014" cy="954108"/>
          </a:xfrm>
          <a:prstGeom prst="rect">
            <a:avLst/>
          </a:prstGeom>
          <a:solidFill>
            <a:srgbClr val="5F4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53BDC"/>
              </a:solidFill>
            </a:endParaRPr>
          </a:p>
        </p:txBody>
      </p:sp>
      <p:pic>
        <p:nvPicPr>
          <p:cNvPr id="9" name="Google Shape;100;p24">
            <a:extLst>
              <a:ext uri="{FF2B5EF4-FFF2-40B4-BE49-F238E27FC236}">
                <a16:creationId xmlns:a16="http://schemas.microsoft.com/office/drawing/2014/main" xmlns="" id="{8D98D8CF-156F-9243-AAB4-804C7D3830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420" y="6224568"/>
            <a:ext cx="2242094" cy="33631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09BC773-0306-E54B-BFCD-CF468F5FFAC7}"/>
              </a:ext>
            </a:extLst>
          </p:cNvPr>
          <p:cNvSpPr/>
          <p:nvPr/>
        </p:nvSpPr>
        <p:spPr>
          <a:xfrm>
            <a:off x="5867089" y="2363569"/>
            <a:ext cx="5997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763" lvl="0">
              <a:buSzPts val="3000"/>
            </a:pPr>
            <a:r>
              <a:rPr lang="ru-RU" sz="3600" b="1" dirty="0">
                <a:solidFill>
                  <a:schemeClr val="lt1"/>
                </a:solidFill>
                <a:latin typeface="Noto Sans" panose="020B0502040504020204" pitchFamily="34" charset="0"/>
                <a:ea typeface="Noto Sans" panose="020B0502040504020204" pitchFamily="34" charset="0"/>
              </a:rPr>
              <a:t>Кубок </a:t>
            </a:r>
            <a:r>
              <a:rPr lang="ru-RU" sz="3600" b="1" dirty="0" err="1">
                <a:solidFill>
                  <a:schemeClr val="lt1"/>
                </a:solidFill>
                <a:latin typeface="Noto Sans" panose="020B0502040504020204" pitchFamily="34" charset="0"/>
                <a:ea typeface="Noto Sans" panose="020B0502040504020204" pitchFamily="34" charset="0"/>
              </a:rPr>
              <a:t>Учи.ру</a:t>
            </a:r>
            <a:r>
              <a:rPr lang="ru-RU" sz="3600" b="1" dirty="0">
                <a:solidFill>
                  <a:schemeClr val="lt1"/>
                </a:solidFill>
                <a:latin typeface="Noto Sans" panose="020B0502040504020204" pitchFamily="34" charset="0"/>
                <a:ea typeface="Noto Sans" panose="020B0502040504020204" pitchFamily="34" charset="0"/>
              </a:rPr>
              <a:t> по математике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219B27-134E-4210-A536-5D274B7EFD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5000" r="9197"/>
          <a:stretch/>
        </p:blipFill>
        <p:spPr>
          <a:xfrm>
            <a:off x="-107950" y="1"/>
            <a:ext cx="5698800" cy="685799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32CF6F1-8A1D-4003-BC55-44B9626D7CC4}"/>
              </a:ext>
            </a:extLst>
          </p:cNvPr>
          <p:cNvSpPr/>
          <p:nvPr/>
        </p:nvSpPr>
        <p:spPr>
          <a:xfrm>
            <a:off x="5867089" y="3803571"/>
            <a:ext cx="599788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763" lvl="0">
              <a:buSzPts val="3000"/>
            </a:pPr>
            <a:r>
              <a:rPr lang="ru-RU" sz="2700" dirty="0">
                <a:solidFill>
                  <a:schemeClr val="lt1"/>
                </a:solidFill>
                <a:latin typeface="Noto Sans" panose="020B0502040504020204" pitchFamily="34" charset="0"/>
                <a:ea typeface="Noto Sans" panose="020B0502040504020204" pitchFamily="34" charset="0"/>
              </a:rPr>
              <a:t>Масштабное онлайн-соревнование для учеников 1–11 классов</a:t>
            </a:r>
          </a:p>
        </p:txBody>
      </p:sp>
    </p:spTree>
    <p:extLst>
      <p:ext uri="{BB962C8B-B14F-4D97-AF65-F5344CB8AC3E}">
        <p14:creationId xmlns:p14="http://schemas.microsoft.com/office/powerpoint/2010/main" xmlns="" val="42522884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448830" y="706665"/>
            <a:ext cx="11090275" cy="507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00000"/>
              </a:lnSpc>
              <a:spcBef>
                <a:spcPts val="0"/>
              </a:spcBef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Кубок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Учи.ру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по математике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9059AF2-72D7-4249-AEE9-E692C0BB4A76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536696" y="2046204"/>
            <a:ext cx="4998594" cy="8669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1600" dirty="0"/>
              <a:t>Повышение мотивации и интереса школьников к изучению одного из базовых предметов – математики</a:t>
            </a:r>
          </a:p>
        </p:txBody>
      </p:sp>
      <p:sp>
        <p:nvSpPr>
          <p:cNvPr id="13" name="Текст 3">
            <a:extLst>
              <a:ext uri="{FF2B5EF4-FFF2-40B4-BE49-F238E27FC236}">
                <a16:creationId xmlns:a16="http://schemas.microsoft.com/office/drawing/2014/main" xmlns="" id="{294A0CDC-1864-7548-9203-5FFD60F4A8A9}"/>
              </a:ext>
            </a:extLst>
          </p:cNvPr>
          <p:cNvSpPr txBox="1">
            <a:spLocks/>
          </p:cNvSpPr>
          <p:nvPr/>
        </p:nvSpPr>
        <p:spPr>
          <a:xfrm>
            <a:off x="7540642" y="2021210"/>
            <a:ext cx="4266414" cy="866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38888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1600" dirty="0"/>
              <a:t>Ежедневно ученики решают интерактивные задания по математике на платформе </a:t>
            </a:r>
            <a:r>
              <a:rPr lang="ru-RU" sz="1600" dirty="0" err="1"/>
              <a:t>Учи.ру</a:t>
            </a:r>
            <a:endParaRPr lang="ru-RU" sz="1600" dirty="0"/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xmlns="" id="{EA8F408F-C167-5B48-AFE0-85E69A1FC059}"/>
              </a:ext>
            </a:extLst>
          </p:cNvPr>
          <p:cNvSpPr txBox="1">
            <a:spLocks/>
          </p:cNvSpPr>
          <p:nvPr/>
        </p:nvSpPr>
        <p:spPr>
          <a:xfrm>
            <a:off x="1631950" y="3024823"/>
            <a:ext cx="1476376" cy="51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38888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/>
              <a:t>Задачи:</a:t>
            </a:r>
          </a:p>
        </p:txBody>
      </p:sp>
      <p:sp>
        <p:nvSpPr>
          <p:cNvPr id="15" name="Текст 3">
            <a:extLst>
              <a:ext uri="{FF2B5EF4-FFF2-40B4-BE49-F238E27FC236}">
                <a16:creationId xmlns:a16="http://schemas.microsoft.com/office/drawing/2014/main" xmlns="" id="{6356DFD2-CC71-A846-808E-FD540A618201}"/>
              </a:ext>
            </a:extLst>
          </p:cNvPr>
          <p:cNvSpPr txBox="1">
            <a:spLocks/>
          </p:cNvSpPr>
          <p:nvPr/>
        </p:nvSpPr>
        <p:spPr>
          <a:xfrm>
            <a:off x="1595632" y="3615860"/>
            <a:ext cx="5050418" cy="272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38888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z="1600" dirty="0"/>
              <a:t>Повышение успеваемости учеников за счет</a:t>
            </a:r>
            <a:br>
              <a:rPr lang="ru-RU" sz="1600" dirty="0"/>
            </a:br>
            <a:r>
              <a:rPr lang="ru-RU" sz="1600" dirty="0"/>
              <a:t>построения индивидуальной </a:t>
            </a:r>
            <a:br>
              <a:rPr lang="ru-RU" sz="1600" dirty="0"/>
            </a:br>
            <a:r>
              <a:rPr lang="ru-RU" sz="1600" dirty="0"/>
              <a:t>программы обучения; 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z="1600" dirty="0"/>
              <a:t>Возможность прогнозировать результаты </a:t>
            </a:r>
            <a:br>
              <a:rPr lang="ru-RU" sz="1600" dirty="0"/>
            </a:br>
            <a:r>
              <a:rPr lang="ru-RU" sz="1600" dirty="0"/>
              <a:t>ученика в любой момент времени </a:t>
            </a:r>
            <a:br>
              <a:rPr lang="ru-RU" sz="1600" dirty="0"/>
            </a:br>
            <a:r>
              <a:rPr lang="ru-RU" sz="1600" dirty="0"/>
              <a:t>(например, на экзамене);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z="1600" dirty="0"/>
              <a:t>Популяризация математического </a:t>
            </a:r>
            <a:br>
              <a:rPr lang="ru-RU" sz="1600" dirty="0"/>
            </a:br>
            <a:r>
              <a:rPr lang="ru-RU" sz="1600" dirty="0"/>
              <a:t>знания среди школьников;</a:t>
            </a:r>
          </a:p>
          <a:p>
            <a:pPr marL="342900" indent="-342900">
              <a:lnSpc>
                <a:spcPct val="100000"/>
              </a:lnSpc>
              <a:buFont typeface="+mj-lt"/>
              <a:buAutoNum type="arabicPeriod"/>
            </a:pPr>
            <a:r>
              <a:rPr lang="ru-RU" sz="1600" dirty="0"/>
              <a:t>Развитие олимпиадного движения.</a:t>
            </a:r>
          </a:p>
        </p:txBody>
      </p:sp>
      <p:pic>
        <p:nvPicPr>
          <p:cNvPr id="6" name="Рисунок 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3D27FA36-0FEB-E446-A4C5-EE6E360F8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830" y="1852955"/>
            <a:ext cx="781058" cy="781058"/>
          </a:xfrm>
          <a:prstGeom prst="rect">
            <a:avLst/>
          </a:prstGeom>
        </p:spPr>
      </p:pic>
      <p:sp>
        <p:nvSpPr>
          <p:cNvPr id="23" name="Текст 3">
            <a:extLst>
              <a:ext uri="{FF2B5EF4-FFF2-40B4-BE49-F238E27FC236}">
                <a16:creationId xmlns:a16="http://schemas.microsoft.com/office/drawing/2014/main" xmlns="" id="{E2205930-BE03-6F40-82B0-0BD542030511}"/>
              </a:ext>
            </a:extLst>
          </p:cNvPr>
          <p:cNvSpPr txBox="1">
            <a:spLocks/>
          </p:cNvSpPr>
          <p:nvPr/>
        </p:nvSpPr>
        <p:spPr>
          <a:xfrm>
            <a:off x="1536696" y="1755150"/>
            <a:ext cx="1476376" cy="40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38888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ru-RU" b="1" dirty="0"/>
              <a:t>Цель: </a:t>
            </a:r>
          </a:p>
        </p:txBody>
      </p:sp>
      <p:sp>
        <p:nvSpPr>
          <p:cNvPr id="30" name="Текст 3">
            <a:extLst>
              <a:ext uri="{FF2B5EF4-FFF2-40B4-BE49-F238E27FC236}">
                <a16:creationId xmlns:a16="http://schemas.microsoft.com/office/drawing/2014/main" xmlns="" id="{8365C8DB-F143-C944-AD7F-72F5B8617DFB}"/>
              </a:ext>
            </a:extLst>
          </p:cNvPr>
          <p:cNvSpPr txBox="1">
            <a:spLocks/>
          </p:cNvSpPr>
          <p:nvPr/>
        </p:nvSpPr>
        <p:spPr>
          <a:xfrm>
            <a:off x="7540642" y="1760160"/>
            <a:ext cx="1476376" cy="40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38888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00000"/>
              </a:lnSpc>
            </a:pPr>
            <a:r>
              <a:rPr lang="ru-RU" b="1" dirty="0"/>
              <a:t>Формат: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0C04AAB-C15B-0743-9BE7-95605782A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1406" y="1841785"/>
            <a:ext cx="831966" cy="831966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ECA2B932-C260-514F-A2DB-6EA63B0A5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556" y="3227908"/>
            <a:ext cx="781057" cy="781057"/>
          </a:xfrm>
          <a:prstGeom prst="rect">
            <a:avLst/>
          </a:prstGeom>
        </p:spPr>
      </p:pic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E99AFE45-BB22-034A-B9EE-94EAE0911289}"/>
              </a:ext>
            </a:extLst>
          </p:cNvPr>
          <p:cNvCxnSpPr>
            <a:cxnSpLocks/>
          </p:cNvCxnSpPr>
          <p:nvPr/>
        </p:nvCxnSpPr>
        <p:spPr>
          <a:xfrm>
            <a:off x="550863" y="3024823"/>
            <a:ext cx="1109027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>
            <a:extLst>
              <a:ext uri="{FF2B5EF4-FFF2-40B4-BE49-F238E27FC236}">
                <a16:creationId xmlns:a16="http://schemas.microsoft.com/office/drawing/2014/main" xmlns="" id="{3C7EE5E0-64B9-E844-907E-2F047835D965}"/>
              </a:ext>
            </a:extLst>
          </p:cNvPr>
          <p:cNvCxnSpPr>
            <a:cxnSpLocks/>
          </p:cNvCxnSpPr>
          <p:nvPr/>
        </p:nvCxnSpPr>
        <p:spPr>
          <a:xfrm>
            <a:off x="6414154" y="1615766"/>
            <a:ext cx="0" cy="140905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xmlns="" id="{D3A2A315-C632-3B47-AC41-3B1C134D9C2F}"/>
              </a:ext>
            </a:extLst>
          </p:cNvPr>
          <p:cNvCxnSpPr>
            <a:cxnSpLocks/>
          </p:cNvCxnSpPr>
          <p:nvPr/>
        </p:nvCxnSpPr>
        <p:spPr>
          <a:xfrm>
            <a:off x="550863" y="1522343"/>
            <a:ext cx="11090275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xmlns="" id="{D8C70C99-8DFC-4073-A772-5418A7F7BD49}"/>
              </a:ext>
            </a:extLst>
          </p:cNvPr>
          <p:cNvCxnSpPr>
            <a:cxnSpLocks/>
          </p:cNvCxnSpPr>
          <p:nvPr/>
        </p:nvCxnSpPr>
        <p:spPr>
          <a:xfrm>
            <a:off x="6414154" y="2888114"/>
            <a:ext cx="0" cy="3969886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Текст 3">
            <a:extLst>
              <a:ext uri="{FF2B5EF4-FFF2-40B4-BE49-F238E27FC236}">
                <a16:creationId xmlns:a16="http://schemas.microsoft.com/office/drawing/2014/main" xmlns="" id="{7A9912C1-2F1F-433F-A646-AFD3343EC4E7}"/>
              </a:ext>
            </a:extLst>
          </p:cNvPr>
          <p:cNvSpPr txBox="1">
            <a:spLocks/>
          </p:cNvSpPr>
          <p:nvPr/>
        </p:nvSpPr>
        <p:spPr>
          <a:xfrm>
            <a:off x="6618286" y="3035100"/>
            <a:ext cx="1622565" cy="513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l" rtl="0">
              <a:lnSpc>
                <a:spcPct val="138888"/>
              </a:lnSpc>
              <a:spcBef>
                <a:spcPts val="10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E3847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2E3847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ru-RU" b="1" dirty="0"/>
              <a:t>Номинации:</a:t>
            </a:r>
          </a:p>
        </p:txBody>
      </p:sp>
      <p:sp>
        <p:nvSpPr>
          <p:cNvPr id="38" name="Google Shape;153;p5">
            <a:extLst>
              <a:ext uri="{FF2B5EF4-FFF2-40B4-BE49-F238E27FC236}">
                <a16:creationId xmlns:a16="http://schemas.microsoft.com/office/drawing/2014/main" xmlns="" id="{AD030EEA-9CC2-4D0C-ACF9-0D6E4B0B4C40}"/>
              </a:ext>
            </a:extLst>
          </p:cNvPr>
          <p:cNvSpPr txBox="1"/>
          <p:nvPr/>
        </p:nvSpPr>
        <p:spPr>
          <a:xfrm>
            <a:off x="7312634" y="3684496"/>
            <a:ext cx="415193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rgbClr val="6A35C8"/>
                </a:solidFill>
                <a:latin typeface="Arial"/>
                <a:ea typeface="Arial"/>
                <a:cs typeface="Arial"/>
                <a:sym typeface="Arial"/>
              </a:rPr>
              <a:t>Самая активная школа</a:t>
            </a:r>
            <a:endParaRPr sz="1050" dirty="0"/>
          </a:p>
        </p:txBody>
      </p:sp>
      <p:sp>
        <p:nvSpPr>
          <p:cNvPr id="39" name="Google Shape;158;p5">
            <a:extLst>
              <a:ext uri="{FF2B5EF4-FFF2-40B4-BE49-F238E27FC236}">
                <a16:creationId xmlns:a16="http://schemas.microsoft.com/office/drawing/2014/main" xmlns="" id="{E827168F-3DF2-4230-9B6B-484BAEBDC33D}"/>
              </a:ext>
            </a:extLst>
          </p:cNvPr>
          <p:cNvSpPr txBox="1"/>
          <p:nvPr/>
        </p:nvSpPr>
        <p:spPr>
          <a:xfrm>
            <a:off x="7316347" y="4047248"/>
            <a:ext cx="53809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Три</a:t>
            </a: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самые активные школы муниципалитета</a:t>
            </a:r>
            <a:endParaRPr sz="1200" dirty="0"/>
          </a:p>
        </p:txBody>
      </p:sp>
      <p:pic>
        <p:nvPicPr>
          <p:cNvPr id="42" name="Рисунок 41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085A85C0-0646-4188-829B-6E48AE4182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4786" y="3615860"/>
            <a:ext cx="781057" cy="781057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BCF9E13E-9C8C-4E17-BA3C-7DCD5FA92D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0073" y="4554600"/>
            <a:ext cx="781057" cy="7810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xmlns="" id="{8D53F560-DCB7-403E-9278-93B2CC767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290" y="5559570"/>
            <a:ext cx="781057" cy="781057"/>
          </a:xfrm>
          <a:prstGeom prst="rect">
            <a:avLst/>
          </a:prstGeom>
        </p:spPr>
      </p:pic>
      <p:sp>
        <p:nvSpPr>
          <p:cNvPr id="45" name="Google Shape;155;p5">
            <a:extLst>
              <a:ext uri="{FF2B5EF4-FFF2-40B4-BE49-F238E27FC236}">
                <a16:creationId xmlns:a16="http://schemas.microsoft.com/office/drawing/2014/main" xmlns="" id="{E0B002C1-D8BB-4109-BA8B-7754F9227B33}"/>
              </a:ext>
            </a:extLst>
          </p:cNvPr>
          <p:cNvSpPr txBox="1"/>
          <p:nvPr/>
        </p:nvSpPr>
        <p:spPr>
          <a:xfrm>
            <a:off x="7299435" y="4527978"/>
            <a:ext cx="401761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rgbClr val="6A35C8"/>
                </a:solidFill>
                <a:latin typeface="Arial"/>
                <a:ea typeface="Arial"/>
                <a:cs typeface="Arial"/>
                <a:sym typeface="Arial"/>
              </a:rPr>
              <a:t>Самый дружный класс</a:t>
            </a:r>
            <a:endParaRPr sz="1050" dirty="0"/>
          </a:p>
        </p:txBody>
      </p:sp>
      <p:sp>
        <p:nvSpPr>
          <p:cNvPr id="47" name="Google Shape;159;p5">
            <a:extLst>
              <a:ext uri="{FF2B5EF4-FFF2-40B4-BE49-F238E27FC236}">
                <a16:creationId xmlns:a16="http://schemas.microsoft.com/office/drawing/2014/main" xmlns="" id="{CAD4F3E3-03E7-4D8F-A9A1-6E1560BB0508}"/>
              </a:ext>
            </a:extLst>
          </p:cNvPr>
          <p:cNvSpPr txBox="1"/>
          <p:nvPr/>
        </p:nvSpPr>
        <p:spPr>
          <a:xfrm>
            <a:off x="7301130" y="4871839"/>
            <a:ext cx="548628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/>
              <a:t>Три</a:t>
            </a: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класса из каждой ступени образования (начальной, средней и старшей)</a:t>
            </a:r>
            <a:endParaRPr lang="ru-RU" sz="1600" dirty="0"/>
          </a:p>
        </p:txBody>
      </p:sp>
      <p:sp>
        <p:nvSpPr>
          <p:cNvPr id="48" name="Google Shape;156;p5">
            <a:extLst>
              <a:ext uri="{FF2B5EF4-FFF2-40B4-BE49-F238E27FC236}">
                <a16:creationId xmlns:a16="http://schemas.microsoft.com/office/drawing/2014/main" xmlns="" id="{C976B0ED-73C0-43E5-AF0D-F7F8DD4F6C52}"/>
              </a:ext>
            </a:extLst>
          </p:cNvPr>
          <p:cNvSpPr txBox="1"/>
          <p:nvPr/>
        </p:nvSpPr>
        <p:spPr>
          <a:xfrm>
            <a:off x="7316347" y="5588508"/>
            <a:ext cx="31908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i="0" u="none" strike="noStrike" cap="none" dirty="0">
                <a:solidFill>
                  <a:srgbClr val="6A35C8"/>
                </a:solidFill>
                <a:latin typeface="Arial"/>
                <a:ea typeface="Arial"/>
                <a:cs typeface="Arial"/>
                <a:sym typeface="Arial"/>
              </a:rPr>
              <a:t>Ни дня без заданий</a:t>
            </a:r>
            <a:endParaRPr sz="1050" dirty="0"/>
          </a:p>
        </p:txBody>
      </p:sp>
      <p:sp>
        <p:nvSpPr>
          <p:cNvPr id="49" name="Google Shape;160;p5">
            <a:extLst>
              <a:ext uri="{FF2B5EF4-FFF2-40B4-BE49-F238E27FC236}">
                <a16:creationId xmlns:a16="http://schemas.microsoft.com/office/drawing/2014/main" xmlns="" id="{39BDDF1D-0716-462A-9D3B-B759EBFE4B70}"/>
              </a:ext>
            </a:extLst>
          </p:cNvPr>
          <p:cNvSpPr txBox="1"/>
          <p:nvPr/>
        </p:nvSpPr>
        <p:spPr>
          <a:xfrm>
            <a:off x="7276367" y="5951260"/>
            <a:ext cx="565397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 самых активных учеников муниципалитета </a:t>
            </a:r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xmlns="" val="18162679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5"/>
          <p:cNvSpPr txBox="1"/>
          <p:nvPr/>
        </p:nvSpPr>
        <p:spPr>
          <a:xfrm>
            <a:off x="448830" y="438298"/>
            <a:ext cx="11090275" cy="5077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Кубок Учи.ру по математике. </a:t>
            </a:r>
            <a:r>
              <a:rPr lang="ru-RU" sz="2800" b="0" i="0" u="none" strike="noStrike" cap="none" dirty="0">
                <a:solidFill>
                  <a:srgbClr val="6A35C8"/>
                </a:solidFill>
                <a:latin typeface="Arial"/>
                <a:ea typeface="Arial"/>
                <a:cs typeface="Arial"/>
                <a:sym typeface="Arial"/>
              </a:rPr>
              <a:t>Топ неактивных школ</a:t>
            </a:r>
            <a:endParaRPr dirty="0"/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1EC95950-3851-440D-AC36-BB9650B4DA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6262483"/>
              </p:ext>
            </p:extLst>
          </p:nvPr>
        </p:nvGraphicFramePr>
        <p:xfrm>
          <a:off x="652894" y="1114006"/>
          <a:ext cx="5443106" cy="5676416"/>
        </p:xfrm>
        <a:graphic>
          <a:graphicData uri="http://schemas.openxmlformats.org/drawingml/2006/table">
            <a:tbl>
              <a:tblPr firstRow="1" bandRow="1">
                <a:tableStyleId>{153EA85E-7DBC-4C7C-A933-2E9C9C00B155}</a:tableStyleId>
              </a:tblPr>
              <a:tblGrid>
                <a:gridCol w="2721553">
                  <a:extLst>
                    <a:ext uri="{9D8B030D-6E8A-4147-A177-3AD203B41FA5}">
                      <a16:colId xmlns:a16="http://schemas.microsoft.com/office/drawing/2014/main" xmlns="" val="1514782157"/>
                    </a:ext>
                  </a:extLst>
                </a:gridCol>
                <a:gridCol w="2721553">
                  <a:extLst>
                    <a:ext uri="{9D8B030D-6E8A-4147-A177-3AD203B41FA5}">
                      <a16:colId xmlns:a16="http://schemas.microsoft.com/office/drawing/2014/main" xmlns="" val="2771198781"/>
                    </a:ext>
                  </a:extLst>
                </a:gridCol>
              </a:tblGrid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32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ОЦ № 3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9290401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145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Гимназия № 63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8801390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105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Лицей № 88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1495601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103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14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6792698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137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С(К)ОШИ № 12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93383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Школа-интернат № 10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№4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5931273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155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99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172643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62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24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784560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6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146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776104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74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56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0478097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21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25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2837443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112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28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8250154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140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Гимназия № 23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186950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138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С(К)ОШ № 57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9921602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118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98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9086375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С(К)ОШ № 119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150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8801763"/>
                  </a:ext>
                </a:extLst>
              </a:tr>
            </a:tbl>
          </a:graphicData>
        </a:graphic>
      </p:graphicFrame>
      <p:graphicFrame>
        <p:nvGraphicFramePr>
          <p:cNvPr id="18" name="Таблица 2">
            <a:extLst>
              <a:ext uri="{FF2B5EF4-FFF2-40B4-BE49-F238E27FC236}">
                <a16:creationId xmlns:a16="http://schemas.microsoft.com/office/drawing/2014/main" xmlns="" id="{9F034246-39F5-48DE-A95E-2B81E5850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53425154"/>
              </p:ext>
            </p:extLst>
          </p:nvPr>
        </p:nvGraphicFramePr>
        <p:xfrm>
          <a:off x="6311900" y="1098022"/>
          <a:ext cx="5443106" cy="5676416"/>
        </p:xfrm>
        <a:graphic>
          <a:graphicData uri="http://schemas.openxmlformats.org/drawingml/2006/table">
            <a:tbl>
              <a:tblPr firstRow="1" bandRow="1">
                <a:tableStyleId>{153EA85E-7DBC-4C7C-A933-2E9C9C00B155}</a:tableStyleId>
              </a:tblPr>
              <a:tblGrid>
                <a:gridCol w="2721553">
                  <a:extLst>
                    <a:ext uri="{9D8B030D-6E8A-4147-A177-3AD203B41FA5}">
                      <a16:colId xmlns:a16="http://schemas.microsoft.com/office/drawing/2014/main" xmlns="" val="1514782157"/>
                    </a:ext>
                  </a:extLst>
                </a:gridCol>
                <a:gridCol w="2721553">
                  <a:extLst>
                    <a:ext uri="{9D8B030D-6E8A-4147-A177-3AD203B41FA5}">
                      <a16:colId xmlns:a16="http://schemas.microsoft.com/office/drawing/2014/main" xmlns="" val="2771198781"/>
                    </a:ext>
                  </a:extLst>
                </a:gridCol>
              </a:tblGrid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Лицей № 97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106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9290401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78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46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38801390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86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Гимназия № 10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41495601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33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108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46792698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54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Академический лицей № 95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14093383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Лицей № 120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70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5931273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ОЦ № 1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131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5172643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141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12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7784560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84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45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7776104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81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115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50478097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116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71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2837443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36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Лицей № 67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38250154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50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89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2186950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15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Лицей № 35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19921602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42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55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9086375"/>
                  </a:ext>
                </a:extLst>
              </a:tr>
              <a:tr h="35477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МБОУ СОШ № 68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МАОУ СОШ № 8 </a:t>
                      </a:r>
                    </a:p>
                  </a:txBody>
                  <a:tcPr marL="6350" marR="6350" marT="6350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1880176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F40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678B834-BDED-4744-AA4F-4FF04EEA8102}"/>
              </a:ext>
            </a:extLst>
          </p:cNvPr>
          <p:cNvSpPr/>
          <p:nvPr/>
        </p:nvSpPr>
        <p:spPr>
          <a:xfrm>
            <a:off x="151500" y="1"/>
            <a:ext cx="2657014" cy="954108"/>
          </a:xfrm>
          <a:prstGeom prst="rect">
            <a:avLst/>
          </a:prstGeom>
          <a:solidFill>
            <a:srgbClr val="5F40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753BDC"/>
              </a:solidFill>
            </a:endParaRPr>
          </a:p>
        </p:txBody>
      </p:sp>
      <p:pic>
        <p:nvPicPr>
          <p:cNvPr id="9" name="Google Shape;100;p24">
            <a:extLst>
              <a:ext uri="{FF2B5EF4-FFF2-40B4-BE49-F238E27FC236}">
                <a16:creationId xmlns:a16="http://schemas.microsoft.com/office/drawing/2014/main" xmlns="" id="{8D98D8CF-156F-9243-AAB4-804C7D38309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6420" y="6224568"/>
            <a:ext cx="2242094" cy="33631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09BC773-0306-E54B-BFCD-CF468F5FFAC7}"/>
              </a:ext>
            </a:extLst>
          </p:cNvPr>
          <p:cNvSpPr/>
          <p:nvPr/>
        </p:nvSpPr>
        <p:spPr>
          <a:xfrm>
            <a:off x="352114" y="2110040"/>
            <a:ext cx="59978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763" lvl="0">
              <a:buSzPts val="3000"/>
            </a:pPr>
            <a:r>
              <a:rPr lang="ru-RU" sz="3600" b="1" dirty="0">
                <a:solidFill>
                  <a:schemeClr val="lt1"/>
                </a:solidFill>
                <a:latin typeface="Noto Sans" panose="020B0502040504020204" pitchFamily="34" charset="0"/>
                <a:ea typeface="Noto Sans" panose="020B0502040504020204" pitchFamily="34" charset="0"/>
              </a:rPr>
              <a:t>Цифровая школа </a:t>
            </a:r>
            <a:r>
              <a:rPr lang="ru-RU" sz="3600" b="1" dirty="0" err="1">
                <a:solidFill>
                  <a:schemeClr val="lt1"/>
                </a:solidFill>
                <a:latin typeface="Noto Sans" panose="020B0502040504020204" pitchFamily="34" charset="0"/>
                <a:ea typeface="Noto Sans" panose="020B0502040504020204" pitchFamily="34" charset="0"/>
              </a:rPr>
              <a:t>Учи.ру</a:t>
            </a:r>
            <a:r>
              <a:rPr lang="ru-RU" sz="3600" b="1" dirty="0">
                <a:solidFill>
                  <a:schemeClr val="lt1"/>
                </a:solidFill>
                <a:latin typeface="Noto Sans" panose="020B0502040504020204" pitchFamily="34" charset="0"/>
                <a:ea typeface="Noto Sans" panose="020B0502040504020204" pitchFamily="34" charset="0"/>
              </a:rPr>
              <a:t> по математике</a:t>
            </a:r>
          </a:p>
        </p:txBody>
      </p:sp>
      <p:pic>
        <p:nvPicPr>
          <p:cNvPr id="10" name="Рисунок 9" descr="Изображение выглядит как человек, внутренний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xmlns="" id="{AF532097-BDA4-E74B-89EE-E8501340C03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3" r="44884"/>
          <a:stretch/>
        </p:blipFill>
        <p:spPr>
          <a:xfrm>
            <a:off x="6831071" y="-79443"/>
            <a:ext cx="5403969" cy="7058064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4402825-168D-42BD-B87F-2C41E2E8889C}"/>
              </a:ext>
            </a:extLst>
          </p:cNvPr>
          <p:cNvSpPr/>
          <p:nvPr/>
        </p:nvSpPr>
        <p:spPr>
          <a:xfrm>
            <a:off x="352114" y="3547632"/>
            <a:ext cx="59978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5763" lvl="0">
              <a:buSzPts val="3000"/>
            </a:pPr>
            <a:r>
              <a:rPr lang="ru-RU" sz="2800" dirty="0">
                <a:solidFill>
                  <a:schemeClr val="lt1"/>
                </a:solidFill>
                <a:latin typeface="Noto Sans" panose="020B0502040504020204" pitchFamily="34" charset="0"/>
                <a:ea typeface="Noto Sans" panose="020B0502040504020204" pitchFamily="34" charset="0"/>
              </a:rPr>
              <a:t>Модель реализации цифровой образовательной среды</a:t>
            </a:r>
          </a:p>
        </p:txBody>
      </p:sp>
    </p:spTree>
    <p:extLst>
      <p:ext uri="{BB962C8B-B14F-4D97-AF65-F5344CB8AC3E}">
        <p14:creationId xmlns:p14="http://schemas.microsoft.com/office/powerpoint/2010/main" xmlns="" val="755124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D3A443B1-25A8-354C-BF07-A148B53620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3400"/>
              </a:lnSpc>
            </a:pPr>
            <a:r>
              <a:rPr lang="ru-RU" dirty="0">
                <a:sym typeface="Arial"/>
              </a:rPr>
              <a:t>Что дает «Цифровая школа Учи.ру»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3B85A06C-1B9E-B647-990F-5899456DE258}"/>
              </a:ext>
            </a:extLst>
          </p:cNvPr>
          <p:cNvSpPr/>
          <p:nvPr/>
        </p:nvSpPr>
        <p:spPr>
          <a:xfrm>
            <a:off x="3035299" y="1806423"/>
            <a:ext cx="7566025" cy="3758310"/>
          </a:xfrm>
          <a:prstGeom prst="rect">
            <a:avLst/>
          </a:prstGeom>
        </p:spPr>
        <p:txBody>
          <a:bodyPr anchor="t"/>
          <a:lstStyle/>
          <a:p>
            <a:pPr>
              <a:lnSpc>
                <a:spcPts val="2260"/>
              </a:lnSpc>
              <a:spcBef>
                <a:spcPts val="1800"/>
              </a:spcBef>
              <a:buClr>
                <a:srgbClr val="3B4690"/>
              </a:buClr>
              <a:buSzPct val="160000"/>
            </a:pPr>
            <a:r>
              <a:rPr lang="ru-RU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Готовая эффективная модель применения инструментов</a:t>
            </a:r>
            <a:br>
              <a:rPr lang="ru-RU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</a:br>
            <a:r>
              <a:rPr lang="ru-RU" sz="1600" b="1" dirty="0">
                <a:solidFill>
                  <a:srgbClr val="6A35C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цифровой образовательной среды</a:t>
            </a:r>
            <a:r>
              <a:rPr lang="ru-RU" sz="1600" dirty="0">
                <a:solidFill>
                  <a:srgbClr val="6A35C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 </a:t>
            </a:r>
            <a:r>
              <a:rPr lang="ru-RU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в школе</a:t>
            </a:r>
          </a:p>
          <a:p>
            <a:pPr>
              <a:lnSpc>
                <a:spcPts val="2260"/>
              </a:lnSpc>
              <a:spcBef>
                <a:spcPts val="1800"/>
              </a:spcBef>
              <a:buClr>
                <a:srgbClr val="3B4690"/>
              </a:buClr>
              <a:buSzPct val="160000"/>
            </a:pPr>
            <a:r>
              <a:rPr lang="ru-RU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Методика проведения уроков с учетом технических возможностей школы и использованием образовательного ресурса Учи.ру</a:t>
            </a:r>
          </a:p>
          <a:p>
            <a:pPr>
              <a:lnSpc>
                <a:spcPts val="2260"/>
              </a:lnSpc>
              <a:spcBef>
                <a:spcPts val="1800"/>
              </a:spcBef>
              <a:buClr>
                <a:srgbClr val="3B4690"/>
              </a:buClr>
              <a:buSzPct val="160000"/>
            </a:pPr>
            <a:r>
              <a:rPr lang="ru-RU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Модель ориентирована на достижение высоких образовательных результатов учеников и </a:t>
            </a:r>
            <a:r>
              <a:rPr lang="ru-RU" sz="1600" b="1" dirty="0">
                <a:solidFill>
                  <a:srgbClr val="6A35C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развитие цифровых компетенций</a:t>
            </a:r>
            <a:r>
              <a:rPr lang="ru-RU" sz="1600" dirty="0">
                <a:solidFill>
                  <a:srgbClr val="6A35C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 </a:t>
            </a:r>
            <a:r>
              <a:rPr lang="ru-RU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педагогов</a:t>
            </a:r>
          </a:p>
          <a:p>
            <a:pPr>
              <a:lnSpc>
                <a:spcPts val="2260"/>
              </a:lnSpc>
              <a:spcBef>
                <a:spcPts val="1800"/>
              </a:spcBef>
              <a:buClr>
                <a:srgbClr val="3B4690"/>
              </a:buClr>
              <a:buSzPct val="160000"/>
            </a:pPr>
            <a:r>
              <a:rPr lang="ru-RU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Непрерывный сбор и мониторинг активности в режиме реального времени, анализ образовательных результатов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F896BB9B-1DFE-3447-9F25-CB5FB234B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39077" y="1921005"/>
            <a:ext cx="554717" cy="41331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7A26E97B-3E5D-C644-BE40-1C4C5C262E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371210" y="2758545"/>
            <a:ext cx="489457" cy="42419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13C9CC28-748A-E145-B753-8CFD823B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448869" y="3618809"/>
            <a:ext cx="424196" cy="456826"/>
          </a:xfrm>
          <a:prstGeom prst="rect">
            <a:avLst/>
          </a:prstGeom>
        </p:spPr>
      </p:pic>
      <p:grpSp>
        <p:nvGrpSpPr>
          <p:cNvPr id="43" name="Группа 42">
            <a:extLst>
              <a:ext uri="{FF2B5EF4-FFF2-40B4-BE49-F238E27FC236}">
                <a16:creationId xmlns:a16="http://schemas.microsoft.com/office/drawing/2014/main" xmlns="" id="{C235A25B-451A-A549-AE95-658AFE009C04}"/>
              </a:ext>
            </a:extLst>
          </p:cNvPr>
          <p:cNvGrpSpPr/>
          <p:nvPr/>
        </p:nvGrpSpPr>
        <p:grpSpPr>
          <a:xfrm>
            <a:off x="2560764" y="4370831"/>
            <a:ext cx="318024" cy="381378"/>
            <a:chOff x="2456926" y="4717997"/>
            <a:chExt cx="318024" cy="381378"/>
          </a:xfrm>
          <a:solidFill>
            <a:srgbClr val="6A35C8"/>
          </a:solidFill>
        </p:grpSpPr>
        <p:sp>
          <p:nvSpPr>
            <p:cNvPr id="28" name="Скругленный прямоугольник 27">
              <a:extLst>
                <a:ext uri="{FF2B5EF4-FFF2-40B4-BE49-F238E27FC236}">
                  <a16:creationId xmlns:a16="http://schemas.microsoft.com/office/drawing/2014/main" xmlns="" id="{5A69ED98-5144-874D-9900-6C8B14C26684}"/>
                </a:ext>
              </a:extLst>
            </p:cNvPr>
            <p:cNvSpPr/>
            <p:nvPr/>
          </p:nvSpPr>
          <p:spPr>
            <a:xfrm>
              <a:off x="2701370" y="4802521"/>
              <a:ext cx="73580" cy="296854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030A0"/>
                </a:solidFill>
              </a:endParaRPr>
            </a:p>
          </p:txBody>
        </p:sp>
        <p:sp>
          <p:nvSpPr>
            <p:cNvPr id="29" name="Скругленный прямоугольник 28">
              <a:extLst>
                <a:ext uri="{FF2B5EF4-FFF2-40B4-BE49-F238E27FC236}">
                  <a16:creationId xmlns:a16="http://schemas.microsoft.com/office/drawing/2014/main" xmlns="" id="{9FB598A9-AF65-A04A-8E45-03D7A837FD0F}"/>
                </a:ext>
              </a:extLst>
            </p:cNvPr>
            <p:cNvSpPr/>
            <p:nvPr/>
          </p:nvSpPr>
          <p:spPr>
            <a:xfrm>
              <a:off x="2579148" y="4717997"/>
              <a:ext cx="73580" cy="38137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030A0"/>
                </a:solidFill>
              </a:endParaRPr>
            </a:p>
          </p:txBody>
        </p:sp>
        <p:sp>
          <p:nvSpPr>
            <p:cNvPr id="30" name="Скругленный прямоугольник 29">
              <a:extLst>
                <a:ext uri="{FF2B5EF4-FFF2-40B4-BE49-F238E27FC236}">
                  <a16:creationId xmlns:a16="http://schemas.microsoft.com/office/drawing/2014/main" xmlns="" id="{8F53F4FA-0C08-9A4E-8A58-43952A88481B}"/>
                </a:ext>
              </a:extLst>
            </p:cNvPr>
            <p:cNvSpPr/>
            <p:nvPr/>
          </p:nvSpPr>
          <p:spPr>
            <a:xfrm>
              <a:off x="2456926" y="4906255"/>
              <a:ext cx="73580" cy="193120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rgbClr val="7030A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1824330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7"/>
          <p:cNvSpPr txBox="1"/>
          <p:nvPr/>
        </p:nvSpPr>
        <p:spPr>
          <a:xfrm>
            <a:off x="8429105" y="10093317"/>
            <a:ext cx="184800" cy="3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9900" tIns="44933" rIns="89900" bIns="44933" anchor="t" anchorCtr="0">
            <a:noAutofit/>
          </a:bodyPr>
          <a:lstStyle/>
          <a:p>
            <a:pPr>
              <a:buClr>
                <a:srgbClr val="000000"/>
              </a:buClr>
              <a:buSzPts val="1300"/>
            </a:pPr>
            <a:endParaRPr sz="1733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E4D762A-217F-9845-B8BA-13276F724C5C}"/>
              </a:ext>
            </a:extLst>
          </p:cNvPr>
          <p:cNvSpPr/>
          <p:nvPr/>
        </p:nvSpPr>
        <p:spPr>
          <a:xfrm>
            <a:off x="6311900" y="691232"/>
            <a:ext cx="4742543" cy="483066"/>
          </a:xfrm>
          <a:prstGeom prst="rect">
            <a:avLst/>
          </a:prstGeom>
        </p:spPr>
        <p:txBody>
          <a:bodyPr/>
          <a:lstStyle/>
          <a:p>
            <a:pPr>
              <a:lnSpc>
                <a:spcPts val="3280"/>
              </a:lnSpc>
              <a:spcBef>
                <a:spcPts val="1000"/>
              </a:spcBef>
            </a:pPr>
            <a:r>
              <a:rPr lang="ru-RU" sz="2400" b="1" dirty="0">
                <a:solidFill>
                  <a:srgbClr val="6A35C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«Цифровая школа Учи.ру»</a:t>
            </a:r>
            <a:r>
              <a:rPr lang="en-US" sz="2400" b="1" dirty="0">
                <a:solidFill>
                  <a:srgbClr val="6A35C8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 </a:t>
            </a:r>
            <a:r>
              <a:rPr lang="ru-RU" sz="24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по математике</a:t>
            </a:r>
          </a:p>
        </p:txBody>
      </p:sp>
      <p:pic>
        <p:nvPicPr>
          <p:cNvPr id="8" name="Рисунок 7" descr="Изображение выглядит как фотография, смотрит, мужчина, часы&#10;&#10;Автоматически созданное описание">
            <a:extLst>
              <a:ext uri="{FF2B5EF4-FFF2-40B4-BE49-F238E27FC236}">
                <a16:creationId xmlns:a16="http://schemas.microsoft.com/office/drawing/2014/main" xmlns="" id="{377C625F-09A2-9148-9DAC-68113AFA9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73" y="692149"/>
            <a:ext cx="5297040" cy="5640918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1E7BFB5-1153-BF4E-9A13-DAF3E5BDED09}"/>
              </a:ext>
            </a:extLst>
          </p:cNvPr>
          <p:cNvSpPr/>
          <p:nvPr/>
        </p:nvSpPr>
        <p:spPr>
          <a:xfrm>
            <a:off x="6506664" y="1766358"/>
            <a:ext cx="4742543" cy="3796242"/>
          </a:xfrm>
          <a:prstGeom prst="rect">
            <a:avLst/>
          </a:prstGeom>
        </p:spPr>
        <p:txBody>
          <a:bodyPr anchor="ctr"/>
          <a:lstStyle/>
          <a:p>
            <a:pPr marL="285750" indent="-285750">
              <a:lnSpc>
                <a:spcPts val="2460"/>
              </a:lnSpc>
              <a:spcBef>
                <a:spcPts val="1200"/>
              </a:spcBef>
              <a:buClr>
                <a:srgbClr val="6A35C8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Один урок в неделю</a:t>
            </a:r>
            <a:r>
              <a:rPr lang="en-US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en-US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в компьютерном/мобильном классе </a:t>
            </a:r>
          </a:p>
          <a:p>
            <a:pPr marL="285750" indent="-285750">
              <a:lnSpc>
                <a:spcPts val="2460"/>
              </a:lnSpc>
              <a:spcBef>
                <a:spcPts val="1200"/>
              </a:spcBef>
              <a:buClr>
                <a:srgbClr val="6A35C8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Обычные уроки в рамках программы с использованием образовательного ресурса Учи.ру</a:t>
            </a:r>
          </a:p>
          <a:p>
            <a:pPr marL="285750" indent="-285750">
              <a:lnSpc>
                <a:spcPts val="2460"/>
              </a:lnSpc>
              <a:spcBef>
                <a:spcPts val="1200"/>
              </a:spcBef>
              <a:buClr>
                <a:srgbClr val="6A35C8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Регулярно в течение всего</a:t>
            </a:r>
            <a:r>
              <a:rPr lang="en-US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/>
            </a:r>
            <a:br>
              <a:rPr lang="en-US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</a:br>
            <a:r>
              <a:rPr lang="ru-RU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</a:rPr>
              <a:t>учебного года</a:t>
            </a:r>
          </a:p>
          <a:p>
            <a:pPr marL="285750" indent="-285750">
              <a:lnSpc>
                <a:spcPts val="2460"/>
              </a:lnSpc>
              <a:spcBef>
                <a:spcPts val="1200"/>
              </a:spcBef>
              <a:buClr>
                <a:srgbClr val="6A35C8"/>
              </a:buClr>
              <a:buSzPct val="160000"/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rgbClr val="2E3847"/>
                </a:solidFill>
                <a:latin typeface="Noto Sans" panose="020B0502040504020204" pitchFamily="34" charset="0"/>
                <a:ea typeface="Noto Sans" panose="020B0502040504020204" pitchFamily="34" charset="0"/>
                <a:cs typeface="Noto Sans" panose="020B0502040504020204" pitchFamily="34" charset="0"/>
                <a:sym typeface="Arial"/>
              </a:rPr>
              <a:t>Поддержка учителей на всех этапах проекта</a:t>
            </a:r>
          </a:p>
        </p:txBody>
      </p:sp>
    </p:spTree>
    <p:extLst>
      <p:ext uri="{BB962C8B-B14F-4D97-AF65-F5344CB8AC3E}">
        <p14:creationId xmlns:p14="http://schemas.microsoft.com/office/powerpoint/2010/main" xmlns="" val="157437099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2051</TotalTime>
  <Words>385</Words>
  <Application>Microsoft Office PowerPoint</Application>
  <PresentationFormat>Произвольный</PresentationFormat>
  <Paragraphs>100</Paragraphs>
  <Slides>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Алексена</dc:creator>
  <cp:lastModifiedBy>aspire</cp:lastModifiedBy>
  <cp:revision>86</cp:revision>
  <dcterms:modified xsi:type="dcterms:W3CDTF">2021-02-15T17:03:10Z</dcterms:modified>
</cp:coreProperties>
</file>