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34"/>
  </p:handoutMasterIdLst>
  <p:sldIdLst>
    <p:sldId id="256" r:id="rId2"/>
    <p:sldId id="269" r:id="rId3"/>
    <p:sldId id="270" r:id="rId4"/>
    <p:sldId id="273" r:id="rId5"/>
    <p:sldId id="271" r:id="rId6"/>
    <p:sldId id="277" r:id="rId7"/>
    <p:sldId id="278" r:id="rId8"/>
    <p:sldId id="279" r:id="rId9"/>
    <p:sldId id="272" r:id="rId10"/>
    <p:sldId id="285" r:id="rId11"/>
    <p:sldId id="286" r:id="rId12"/>
    <p:sldId id="257" r:id="rId13"/>
    <p:sldId id="287" r:id="rId14"/>
    <p:sldId id="294" r:id="rId15"/>
    <p:sldId id="274" r:id="rId16"/>
    <p:sldId id="276" r:id="rId17"/>
    <p:sldId id="275" r:id="rId18"/>
    <p:sldId id="292" r:id="rId19"/>
    <p:sldId id="281" r:id="rId20"/>
    <p:sldId id="283" r:id="rId21"/>
    <p:sldId id="284" r:id="rId22"/>
    <p:sldId id="280" r:id="rId23"/>
    <p:sldId id="282" r:id="rId24"/>
    <p:sldId id="291" r:id="rId25"/>
    <p:sldId id="293" r:id="rId26"/>
    <p:sldId id="267" r:id="rId27"/>
    <p:sldId id="263" r:id="rId28"/>
    <p:sldId id="264" r:id="rId29"/>
    <p:sldId id="265" r:id="rId30"/>
    <p:sldId id="266" r:id="rId31"/>
    <p:sldId id="289" r:id="rId32"/>
    <p:sldId id="290" r:id="rId3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395B9-2861-4C0D-BC38-AD60C496D8C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EC982-B5EB-4331-9657-FDB165D5E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1D3F-767C-47CB-BEE8-32776073D3B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94CF-A3A4-44CD-9414-2057A0B48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8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1D3F-767C-47CB-BEE8-32776073D3B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94CF-A3A4-44CD-9414-2057A0B48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5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1D3F-767C-47CB-BEE8-32776073D3B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94CF-A3A4-44CD-9414-2057A0B48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4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1D3F-767C-47CB-BEE8-32776073D3B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94CF-A3A4-44CD-9414-2057A0B48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1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1D3F-767C-47CB-BEE8-32776073D3B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94CF-A3A4-44CD-9414-2057A0B48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1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1D3F-767C-47CB-BEE8-32776073D3B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94CF-A3A4-44CD-9414-2057A0B48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6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1D3F-767C-47CB-BEE8-32776073D3B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94CF-A3A4-44CD-9414-2057A0B48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2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1D3F-767C-47CB-BEE8-32776073D3B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94CF-A3A4-44CD-9414-2057A0B48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3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1D3F-767C-47CB-BEE8-32776073D3B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94CF-A3A4-44CD-9414-2057A0B48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0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1D3F-767C-47CB-BEE8-32776073D3B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94CF-A3A4-44CD-9414-2057A0B48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3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1D3F-767C-47CB-BEE8-32776073D3B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94CF-A3A4-44CD-9414-2057A0B48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7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B1D3F-767C-47CB-BEE8-32776073D3B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294CF-A3A4-44CD-9414-2057A0B48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3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dmin\AppData\Local\Temp\Temp1_&#1052;&#1056;&#1054;&#1054;&#1055;%20&#1054;&#1054;&#1054;.zip\&#1052;&#1056;&#1054;&#1054;&#1055;%20&#1054;&#1054;&#1054;\2.%20&#1057;&#1086;&#1076;&#1077;&#1088;&#1078;&#1072;&#1090;&#1077;&#1083;&#1100;&#1085;&#1099;&#1081;%20&#1088;&#1072;&#1079;&#1076;&#1077;&#1083;\2.2\2.2.2\&#1056;2.2.2.1\&#1058;2.2.2.4.%20&#1055;&#1088;&#1086;&#1075;&#1088;&#1072;&#1084;&#1084;&#1072;_&#1054;&#1089;&#1085;&#1086;&#1074;&#1099;%20&#1087;&#1088;&#1086;&#1077;&#1082;&#1090;&#1085;&#1086;&#1081;%20&#1076;&#1077;&#1103;&#1090;&#1077;&#1083;&#1100;&#1085;&#1086;&#1089;&#1090;&#1080;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70188902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registry/primernaya-osnovnaya-obrazovatelnaya-programma-srednego-obshhego-obrazovaniy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registry/%d0%bf%d0%be%d0%be%d0%bf_%d0%be%d0%be%d0%be_06-02-202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0188902/" TargetMode="External"/><Relationship Id="rId2" Type="http://schemas.openxmlformats.org/officeDocument/2006/relationships/hyperlink" Target="https://base.garant.ru/55170507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registry/%d0%bf%d0%be%d0%be%d0%bf_%d0%be%d0%be%d0%be_06-02-2020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registry/%d0%bf%d0%be%d0%be%d0%bf_%d0%be%d0%be%d0%be_06-02-2020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registry/%d0%bf%d0%be%d0%be%d0%bf_%d0%be%d0%be%d0%be_06-02-202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registry/%d0%bf%d0%be%d0%be%d0%bf_%d0%be%d0%be%d0%be_06-02-202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registry/%d0%bf%d0%be%d0%be%d0%bf_%d0%be%d0%be%d0%be_06-02-202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registry/%d0%bf%d0%be%d0%be%d0%bf_%d0%be%d0%be%d0%be_06-02-202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0192" y="1896169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Нормативные документы, регламентирующие проектную деятельность обучающихся на уровне основного и среднего общего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3393" y="4565717"/>
            <a:ext cx="9849350" cy="1791539"/>
          </a:xfrm>
        </p:spPr>
        <p:txBody>
          <a:bodyPr>
            <a:normAutofit/>
          </a:bodyPr>
          <a:lstStyle/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Чипышева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Л. В.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«Гимназия № 80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30165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072" t="21799" r="19404" b="10053"/>
          <a:stretch/>
        </p:blipFill>
        <p:spPr>
          <a:xfrm>
            <a:off x="788553" y="348343"/>
            <a:ext cx="9850418" cy="634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0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3961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Модельная региональная основная образовательная программа основного общего образования</a:t>
            </a:r>
            <a:r>
              <a:rPr lang="ru-RU" sz="3600" b="1" u="sng" cap="all" dirty="0">
                <a:solidFill>
                  <a:schemeClr val="tx2"/>
                </a:solidFill>
              </a:rPr>
              <a:t/>
            </a:r>
            <a:br>
              <a:rPr lang="ru-RU" sz="3600" b="1" u="sng" cap="all" dirty="0">
                <a:solidFill>
                  <a:schemeClr val="tx2"/>
                </a:solidFill>
              </a:rPr>
            </a:b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1086"/>
            <a:ext cx="10845800" cy="4565877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проведению оценочной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работы групп и проведению проекта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внеурочной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«Основы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проектной деятельности»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70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РИКО. Индивидуальный проект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РИКО ООО ИП в 7-х классах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собой выполнение обучающимися учебного проекта в рамках одного или нескольких учебных предметов, с целью демонстрации своих достижений в  самостоятельном освоении содержания и методов избранных областей знаний и видов деятельности, а также способности проектировать и осуществлять целесообразную и результативную деятельность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проведения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РИКО ООО ИП в 7-х классах: диагностика уровня достижения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обучающихся 7-х классов, осваивающих образовательные программы основного общего образования (индивидуальный проект).</a:t>
            </a:r>
          </a:p>
        </p:txBody>
      </p:sp>
    </p:spTree>
    <p:extLst>
      <p:ext uri="{BB962C8B-B14F-4D97-AF65-F5344CB8AC3E}">
        <p14:creationId xmlns:p14="http://schemas.microsoft.com/office/powerpoint/2010/main" val="34821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РИКО. Индивидуальный проект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904" t="19683" b="5609"/>
          <a:stretch/>
        </p:blipFill>
        <p:spPr>
          <a:xfrm>
            <a:off x="566057" y="1451428"/>
            <a:ext cx="11350171" cy="512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4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12" y="1117600"/>
            <a:ext cx="11320272" cy="5059363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среднего общего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утв.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Министерства образования и науки РФ от 17 мая 2012 г. N 413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 и дополнениями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от:29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2014 г., 31 декабря 2015 г., 29 июня 2017 г., 24 сентября, 11 декабря 2020 г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377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Индивидуальный проект представляет собой особую форму организации деятельности обучающихся (учебное исследование или учебный проект).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 выполняется обучающимся самостоятельно под руководством учителя (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 выбранной теме в рамках одного или нескольких изучаемых учебных предметов, курсов в любой избранной области деятельности (познавательной, практической, учебно-исследовательской, социальной, художественно-творческой, иной).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48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 выполняется обучающимся в течение одного или двух лет в рамках учебного времени, специально отведенного учебным планом, и должен быть представлен в виде завершенного учебного исследования или разработанного проекта: информационного, творческого, социального, прикладного, инновационного, конструкторского, инженерного.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990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567544"/>
            <a:ext cx="11451770" cy="515257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выполнения индивидуального проекта должны отражать:</a:t>
            </a:r>
          </a:p>
          <a:p>
            <a:pPr algn="just">
              <a:lnSpc>
                <a:spcPct val="11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коммуникативной, учебно-исследовательской деятельности, критического мышления;</a:t>
            </a:r>
          </a:p>
          <a:p>
            <a:pPr algn="just"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инновационной, аналитической, творческой, интеллектуальной деятельности;</a:t>
            </a:r>
          </a:p>
          <a:p>
            <a:pPr algn="just">
              <a:lnSpc>
                <a:spcPct val="11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проектной деятельности, а также самостоятельного применения приобретенных знаний и способов действий при решении различных задач, используя знания одного или нескольких учебных предметов или предметных областей;</a:t>
            </a:r>
          </a:p>
          <a:p>
            <a:pPr algn="just"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постановки цели и формулирования гипотезы исследования, планирования работы, отбора и интерпретации необходимой информации, структурирования аргументации результатов исследования на основе собранных данных, презентации результатов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8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cap="al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ПРИМЕРНАЯ ОСНОВНАЯ ОБРАЗОВАТЕЛЬНАЯ ПРОГРАММА СРЕДНЕГО ОБЩЕГО </a:t>
            </a:r>
            <a:r>
              <a:rPr lang="ru-RU" u="sng" cap="all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ОБРАЗОВАНИЯ</a:t>
            </a:r>
            <a:r>
              <a:rPr lang="ru-RU" u="sng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Одобрена решением от 12 мая 2016 года. Протокол 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2/16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678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68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4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ПРИМЕРНАЯ ОСНОВНАЯ ОБРАЗОВАТЕЛЬНАЯ ПРОГРАММА среднего ОБЩЕГО ОБРАЗОВАНИЯ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496" y="1225296"/>
            <a:ext cx="11292840" cy="4951667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индивидуальный проект (учебное исследование) целесообразно оценивать по следующим критериям.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предметных знаний и способов действий, проявляющаяся в умении раскрыть содержание работы, грамотно и обоснованно в соответствии с рассматриваемой проблемой/темой использовать имеющиеся знания и способы действий.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познавательных УУД в части способности к самостоятельному приобретению знаний и решению проблем, проявляющаяся в умении поставить проблему и сформулировать основной вопрос исследования, выбрать адекватные способы ее решения, включая поиск и обработку информации, формулировку выводов и/или обоснование и реализацию/апробацию принятого решения, обоснование и создание модели, прогноза, макета, объекта, творческого решения и т.п. 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регулятивных действий, проявляющаяся в умении самостоятельно планировать и управлять своей познавательной деятельностью во времени; использовать ресурсные возможности для достижения целей; осуществлять выбор конструктивных стратегий в трудных ситуациях.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коммуникативных действий, проявляющаяся в умении ясно изложить и оформить выполненную работу, представить ее результаты, аргументированно ответить на вопросы.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91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12" y="1117600"/>
            <a:ext cx="11320272" cy="505936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273 -ФЗ «Об образовании в Российской Федерации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утв.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Министерства образования и науки РФ от 17 декабря 2010 г. N 1897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и дополнениями 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2014 г., 31 декабря 2015 г., 11 декабря 2020 г.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общего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утв.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приказом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Министерства образования и науки РФ от 17 мая 2012 г. N 413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 и дополнениями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от:29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2014 г., 31 декабря 2015 г., 29 июня 2017 г., 24 сентября, 11 декабря 2020 г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67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57" y="373077"/>
            <a:ext cx="9916799" cy="62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60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8389"/>
          <a:stretch/>
        </p:blipFill>
        <p:spPr>
          <a:xfrm>
            <a:off x="972457" y="819219"/>
            <a:ext cx="10159999" cy="27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7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6837"/>
            <a:ext cx="10515600" cy="1325563"/>
          </a:xfrm>
        </p:spPr>
        <p:txBody>
          <a:bodyPr>
            <a:noAutofit/>
          </a:bodyPr>
          <a:lstStyle/>
          <a:p>
            <a:r>
              <a:rPr lang="ru-RU" sz="31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ПРИМЕРНАЯ ОСНОВНАЯ ОБРАЗОВАТЕЛЬНАЯ ПРОГРАММА среднего ОБЩЕГО ОБРАЗОВАНИЯ</a:t>
            </a:r>
            <a:r>
              <a:rPr lang="ru-RU" sz="31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u="sng" cap="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496" y="1672400"/>
            <a:ext cx="11292840" cy="4504563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процедурой итоговой оценки достижения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является защита итогового индивидуального проекта или учебного исследования.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 или учебное исследование может выполняться по любому из следующих направлений: социальное; бизнес-проектирование; исследовательское; инженерно-конструкторское; информационное; творческое.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258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16" y="216208"/>
            <a:ext cx="10515600" cy="1325563"/>
          </a:xfrm>
        </p:spPr>
        <p:txBody>
          <a:bodyPr>
            <a:noAutofit/>
          </a:bodyPr>
          <a:lstStyle/>
          <a:p>
            <a:r>
              <a:rPr lang="ru-RU" sz="31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ПРИМЕРНАЯ ОСНОВНАЯ ОБРАЗОВАТЕЛЬНАЯ ПРОГРАММА среднего ОБЩЕГО ОБРАЗОВАНИЯ</a:t>
            </a:r>
            <a:r>
              <a:rPr lang="ru-RU" sz="31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u="sng" cap="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81" y="1541771"/>
            <a:ext cx="11292840" cy="49516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 осуществляется в процессе специально организованной деятельности комиссии образовательной организации или на школьной конференции. Результаты выполнения проекта оцениваются по итогам рассмотрения комиссией представленного продукта с краткой пояснительной запиской, презентации обучающегося и отзыва руководителя.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отметка по предметам и междисциплинарным программам фиксируется в документе об уровне образования установленного образца – аттестате о среднем общем образовании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688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6837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5 октября 2020 г. № 546 "Об утверждении Порядка заполнения, учета и выдачи аттестатов об основном общем и среднем общем образовании и их дубликатов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668" y="1944914"/>
            <a:ext cx="11292840" cy="467915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В левой части лицевой стороны бланка приложения указываются следующие сведения: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после строки, содержащей надпись "Дополнительные сведения", на отдельных строках с выравниванием по левому краю (размер шрифта может быть уменьшен не более чем до 9 п) - наименования учебных предметов, курсов, дисциплин (модулей), изученных выпускником в объеме менее 64 часов за два учебных года, в том числе в рамках платных дополнительных образовательных услуг, оказываемых организацией, осуществляющей образовательную деятельность.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разделе указывается также отметка за выполнение обучающимся индивидуального проекта, выполнение которого является обязательным требованием к результатам освоения основной образовательной программы на уровне среднего общего образования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22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u="sng" cap="all" dirty="0" smtClean="0">
              <a:solidFill>
                <a:schemeClr val="tx2"/>
              </a:solidFill>
            </a:endParaRPr>
          </a:p>
          <a:p>
            <a:r>
              <a:rPr lang="ru-RU" u="sng" cap="all" dirty="0" smtClean="0">
                <a:solidFill>
                  <a:schemeClr val="tx2"/>
                </a:solidFill>
              </a:rPr>
              <a:t>Модельная региональная основная образовательная программа среднего общего образования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590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764" t="18482" r="16854" b="10834"/>
          <a:stretch/>
        </p:blipFill>
        <p:spPr>
          <a:xfrm>
            <a:off x="1564395" y="319489"/>
            <a:ext cx="8967731" cy="605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1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892" y="505722"/>
            <a:ext cx="11697421" cy="637410"/>
          </a:xfrm>
        </p:spPr>
        <p:txBody>
          <a:bodyPr>
            <a:noAutofit/>
          </a:bodyPr>
          <a:lstStyle/>
          <a:p>
            <a:pPr algn="ctr"/>
            <a:r>
              <a:rPr lang="ru-RU" sz="32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Модельная региональная основная образовательная программа среднего общего образования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71" y="1553029"/>
            <a:ext cx="10515600" cy="504047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Р1.3.2.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материалы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проекту / учебному исследованию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целеполагания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планирования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самооценки № 1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самооценки № 2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экспертного листа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самооценки № 3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экспертов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наблюдений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для обработки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4209030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408" y="530380"/>
            <a:ext cx="10515600" cy="637410"/>
          </a:xfrm>
        </p:spPr>
        <p:txBody>
          <a:bodyPr>
            <a:noAutofit/>
          </a:bodyPr>
          <a:lstStyle/>
          <a:p>
            <a:pPr algn="ctr"/>
            <a:r>
              <a:rPr lang="ru-RU" sz="32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Модельная региональная основная образовательная программа среднего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408" y="1617473"/>
            <a:ext cx="10515600" cy="5174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универсальных учебных действий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среднего общего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Описание особенностей учебно-исследовательской и проектной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Р2.1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универсальных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действий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модернизации технологий обучения,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проектных и учебно-исследовательских.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17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722" y="505723"/>
            <a:ext cx="10515600" cy="637410"/>
          </a:xfrm>
        </p:spPr>
        <p:txBody>
          <a:bodyPr>
            <a:noAutofit/>
          </a:bodyPr>
          <a:lstStyle/>
          <a:p>
            <a:pPr algn="ctr"/>
            <a:r>
              <a:rPr lang="ru-RU" sz="32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Модельная региональная основная образовательная программа среднего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72" y="1607505"/>
            <a:ext cx="10515600" cy="5174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Т2.2.16 Проектные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технологии_индивидуальный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курса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технологии жизненного самоопределения»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96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6" y="159026"/>
            <a:ext cx="9875520" cy="6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Модельная региональная основная образовательная программа среднего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предусматривает выполнение обучающимися индивидуального проекта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учебн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изучаемых на углубленном уровне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проектной деятельности количество часов для преподавания учебн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на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550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12" y="36512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локальной нормативной базы, регламентирующей организацию проектной деятельности в ОО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762" t="19683" r="31072" b="24656"/>
          <a:stretch/>
        </p:blipFill>
        <p:spPr>
          <a:xfrm>
            <a:off x="1233712" y="1690687"/>
            <a:ext cx="9231088" cy="48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91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локальной нормативной базы, регламентирующей организацию проектной деятельности в ОО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881" t="25820" r="32381" b="17460"/>
          <a:stretch/>
        </p:blipFill>
        <p:spPr>
          <a:xfrm>
            <a:off x="1204685" y="1770742"/>
            <a:ext cx="8998857" cy="49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5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основного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971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 Достижение предметных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освоения основной образовательной программы основного общего образования, необходимых для продолжения образования, является предметом итоговой оценки освоения обучающимися основной образовательной программы основного общего образования.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итоговом оценивании результатов освоения обучающимися основной образовательной программы основного общего образования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учитываться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выполнения проектной деятельности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способность к решению учебно-практических и учебно-познавательных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7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ru-RU" u="sng" cap="al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ПРИМЕРНАЯ ОСНОВНАЯ ОБРАЗОВАТЕЛЬНАЯ ПРОГРАММА ОСНОВНОГО ОБЩЕГО </a:t>
            </a:r>
            <a:r>
              <a:rPr lang="ru-RU" u="sng" cap="all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ОБРАЗОВАНИЯ</a:t>
            </a:r>
            <a:r>
              <a:rPr lang="ru-RU" u="sng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Одобрена решением от 08.04.2015, протокол №1/15 (в редакции протокола № 1/20 от 04.02.2020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1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288780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ru-RU" sz="31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ПРИМЕРНАЯ ОСНОВНАЯ ОБРАЗОВАТЕЛЬНАЯ ПРОГРАММА ОСНОВНОГО ОБЩЕГО </a:t>
            </a:r>
            <a:r>
              <a:rPr lang="ru-RU" sz="3100" b="1" u="sng" cap="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ОБРАЗОВАНИЯ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954" y="1614343"/>
            <a:ext cx="11292840" cy="49516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1.3.2 Особенности оценки личностных,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предметных результатов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процедурой итоговой оценки достижения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является защита итогового индивидуального проекта.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проект представляет собой учебный проект, выполняемый обучающимся в рамках одного или нескольких учебных предметов с целью продемонстрировать свои достижения в самостоятельном освоении содержания избранных областей знаний и/или видов деятельности и способность проектировать и осуществлять целесообразную и результативную деятельность (учебно-познавательную, конструкторскую, социальную, художественно-творческую, иную).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3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6837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31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ПРИМЕРНАЯ ОСНОВНАЯ ОБРАЗОВАТЕЛЬНАЯ ПРОГРАММА ОСНОВНОГО ОБЩЕГО ОБРАЗОВАНИЯ</a:t>
            </a:r>
            <a:r>
              <a:rPr lang="ru-RU" sz="31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u="sng" cap="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496" y="1225296"/>
            <a:ext cx="11292840" cy="495166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1.3.2 Особенности оценки личностных,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предметных результатов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(продуктом) проектной деятельности может быть любая из следующих работ: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 письменная работа (эссе, реферат, аналитические материалы, обзорные материалы, отчеты о проведенных исследованиях, стендовый доклад и др.);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 художественная творческая работа (в области литературы, музыки, изобразительного искусства, экранных искусств), представленная в виде прозаического или стихотворного произведения, инсценировки, художественной декламации, исполнения музыкального произведения, компьютерной анимации и др.;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материальный объект, макет, иное конструкторское изделие;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отчетные материалы по социальному проекту, которые могут включать как тексты, так и мультимедийные продукты.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0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6837"/>
            <a:ext cx="10515600" cy="1325563"/>
          </a:xfrm>
        </p:spPr>
        <p:txBody>
          <a:bodyPr>
            <a:noAutofit/>
          </a:bodyPr>
          <a:lstStyle/>
          <a:p>
            <a:r>
              <a:rPr lang="ru-RU" sz="31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ПРИМЕРНАЯ ОСНОВНАЯ ОБРАЗОВАТЕЛЬНАЯ ПРОГРАММА ОСНОВНОГО ОБЩЕГО ОБРАЗОВАНИЯ</a:t>
            </a:r>
            <a:r>
              <a:rPr lang="ru-RU" sz="31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u="sng" cap="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580" y="1515582"/>
            <a:ext cx="11292840" cy="49516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1.3.2 Особенности оценки личностных,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предметных результатов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проектной деятельности, к содержанию и направленности проекта, а также критерии оценки проектной работы разрабатываются с учетом целей и задач проектной деятельности на данном этапе образования и в соответствии с особенностями образовательной организации.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 осуществляется в процессе специально организованной деятельности комиссии образовательной организации или на школьной конференции.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выполнения проекта оцениваются по итогам рассмотрения комиссией представленного продукта с краткой пояснительной запиской, презентации обучающегося и отзыва руководителя.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32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cap="all" dirty="0" smtClean="0">
                <a:solidFill>
                  <a:schemeClr val="tx2"/>
                </a:solidFill>
              </a:rPr>
              <a:t>Модельная региональная основная образовательная программа основного общего образования</a:t>
            </a:r>
          </a:p>
          <a:p>
            <a:pPr marL="0" indent="0">
              <a:buNone/>
            </a:pPr>
            <a:endParaRPr lang="ru-RU" u="sng" cap="all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830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1217</Words>
  <Application>Microsoft Office PowerPoint</Application>
  <PresentationFormat>Широкоэкранный</PresentationFormat>
  <Paragraphs>101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Нормативные документы, регламентирующие проектную деятельность обучающихся на уровне основного и среднего общего образования</vt:lpstr>
      <vt:lpstr>Нормативные документы</vt:lpstr>
      <vt:lpstr>Презентация PowerPoint</vt:lpstr>
      <vt:lpstr>Федеральный государственный образовательный стандарт основного общего образования</vt:lpstr>
      <vt:lpstr>Нормативные документы</vt:lpstr>
      <vt:lpstr>ПРИМЕРНАЯ ОСНОВНАЯ ОБРАЗОВАТЕЛЬНАЯ ПРОГРАММА ОСНОВНОГО ОБЩЕГО ОБРАЗОВАНИЯ</vt:lpstr>
      <vt:lpstr>ПРИМЕРНАЯ ОСНОВНАЯ ОБРАЗОВАТЕЛЬНАЯ ПРОГРАММА ОСНОВНОГО ОБЩЕГО ОБРАЗОВАНИЯ </vt:lpstr>
      <vt:lpstr>ПРИМЕРНАЯ ОСНОВНАЯ ОБРАЗОВАТЕЛЬНАЯ ПРОГРАММА ОСНОВНОГО ОБЩЕГО ОБРАЗОВАНИЯ </vt:lpstr>
      <vt:lpstr>Презентация PowerPoint</vt:lpstr>
      <vt:lpstr>Презентация PowerPoint</vt:lpstr>
      <vt:lpstr>Модельная региональная основная образовательная программа основного общего образования </vt:lpstr>
      <vt:lpstr>РИКО. Индивидуальный проект</vt:lpstr>
      <vt:lpstr>РИКО. Индивидуальный проект</vt:lpstr>
      <vt:lpstr>Нормативные документы</vt:lpstr>
      <vt:lpstr>Федеральный государственный образовательный стандарт среднего общего образования</vt:lpstr>
      <vt:lpstr>Федеральный государственный образовательный стандарт среднего общего образования</vt:lpstr>
      <vt:lpstr>Федеральный государственный образовательный стандарт среднего общего образования</vt:lpstr>
      <vt:lpstr>Нормативные документы</vt:lpstr>
      <vt:lpstr>ПРИМЕРНАЯ ОСНОВНАЯ ОБРАЗОВАТЕЛЬНАЯ ПРОГРАММА среднего ОБЩЕГО ОБРАЗОВАНИЯ </vt:lpstr>
      <vt:lpstr>Презентация PowerPoint</vt:lpstr>
      <vt:lpstr>Презентация PowerPoint</vt:lpstr>
      <vt:lpstr>ПРИМЕРНАЯ ОСНОВНАЯ ОБРАЗОВАТЕЛЬНАЯ ПРОГРАММА среднего ОБЩЕГО ОБРАЗОВАНИЯ </vt:lpstr>
      <vt:lpstr>ПРИМЕРНАЯ ОСНОВНАЯ ОБРАЗОВАТЕЛЬНАЯ ПРОГРАММА среднего ОБЩЕГО ОБРАЗОВАНИЯ </vt:lpstr>
      <vt:lpstr>Приказ Министерства просвещения РФ от 5 октября 2020 г. № 546 "Об утверждении Порядка заполнения, учета и выдачи аттестатов об основном общем и среднем общем образовании и их дубликатов"</vt:lpstr>
      <vt:lpstr>Презентация PowerPoint</vt:lpstr>
      <vt:lpstr>Презентация PowerPoint</vt:lpstr>
      <vt:lpstr>Модельная региональная основная образовательная программа среднего общего образования</vt:lpstr>
      <vt:lpstr>Модельная региональная основная образовательная программа среднего общего образования</vt:lpstr>
      <vt:lpstr>Модельная региональная основная образовательная программа среднего общего образования</vt:lpstr>
      <vt:lpstr>Модельная региональная основная образовательная программа среднего общего образования</vt:lpstr>
      <vt:lpstr>Варианты локальной нормативной базы, регламентирующей организацию проектной деятельности в ОО</vt:lpstr>
      <vt:lpstr>Варианты локальной нормативной базы, регламентирующей организацию проектной деятельности в ОО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Нормативные документы, регламентирующие проектную деятельность обучающихся на уровне основного и среднего общего образования</dc:title>
  <dc:creator>Пользователь Windows</dc:creator>
  <cp:lastModifiedBy>НиколаеваВВ</cp:lastModifiedBy>
  <cp:revision>34</cp:revision>
  <cp:lastPrinted>2021-02-16T04:21:25Z</cp:lastPrinted>
  <dcterms:created xsi:type="dcterms:W3CDTF">2021-02-14T13:59:00Z</dcterms:created>
  <dcterms:modified xsi:type="dcterms:W3CDTF">2021-02-16T08:20:54Z</dcterms:modified>
</cp:coreProperties>
</file>