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0" r:id="rId3"/>
    <p:sldId id="269" r:id="rId4"/>
    <p:sldId id="259" r:id="rId5"/>
    <p:sldId id="272" r:id="rId6"/>
    <p:sldId id="273" r:id="rId7"/>
    <p:sldId id="274" r:id="rId8"/>
    <p:sldId id="271" r:id="rId9"/>
    <p:sldId id="275" r:id="rId10"/>
    <p:sldId id="276" r:id="rId11"/>
    <p:sldId id="278" r:id="rId12"/>
    <p:sldId id="277" r:id="rId13"/>
    <p:sldId id="279" r:id="rId14"/>
    <p:sldId id="285" r:id="rId15"/>
    <p:sldId id="288" r:id="rId16"/>
    <p:sldId id="289" r:id="rId17"/>
    <p:sldId id="291" r:id="rId18"/>
    <p:sldId id="292" r:id="rId19"/>
    <p:sldId id="294" r:id="rId20"/>
    <p:sldId id="293" r:id="rId21"/>
    <p:sldId id="295" r:id="rId22"/>
    <p:sldId id="281" r:id="rId23"/>
    <p:sldId id="286" r:id="rId24"/>
    <p:sldId id="282" r:id="rId25"/>
    <p:sldId id="283" r:id="rId26"/>
    <p:sldId id="260" r:id="rId27"/>
    <p:sldId id="263" r:id="rId28"/>
    <p:sldId id="257" r:id="rId29"/>
    <p:sldId id="284" r:id="rId30"/>
    <p:sldId id="287" r:id="rId31"/>
    <p:sldId id="267" r:id="rId32"/>
    <p:sldId id="296" r:id="rId3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8" d="100"/>
          <a:sy n="118" d="100"/>
        </p:scale>
        <p:origin x="-31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BD103-697B-4A85-B11B-517616153D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D1D86-17B0-46D0-8CDF-B737F939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21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005D6-A51C-46A6-AB18-7C554D49395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B953D-FE4F-4F76-A24A-107C7F868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0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mc-yurga.kuz-edu.ru/files/imc-yurga/%D0%9F%D0%B8%D1%81%D1%8C%D0%BC%D0%BE%20%D0%9C%D0%9F%20%D0%A0%D0%A4%20%D0%9E%D0%B1%20%D0%BE%D0%B1%D0%B5%D1%81%D0%BF%D0%B5%D1%87%D0%B5%D0%BD%D0%B8%D0%B8%20%D1%83%D1%87%D0%B5%D0%B1%D0%BD%D1%8B%D0%BC%D0%B8%20%D0%B8%D0%B7%D0%B4%D0%B0%D0%BD%D0%B8%D1%8F%D0%BC%D0%B8%20%D0%B2%202022-23%20%D1%83%D1%87%D0%B5%D0%B1%D0%BD%D0%BE%D0%BC%20%D0%B3%D0%BE%D0%B4%D1%83.doc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733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03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13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55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67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3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27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7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01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70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1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соответствии с новыми стандартами изучение математики в</a:t>
            </a:r>
            <a:r>
              <a:rPr lang="ru-RU" baseline="0" dirty="0" smtClean="0"/>
              <a:t> основной школе предполагается на базовом или углубленном уровне.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Концепции развития математического образования в Российской Федерации определены три уровня изучения математики:</a:t>
            </a:r>
          </a:p>
          <a:p>
            <a:r>
              <a:rPr lang="ru-RU" dirty="0" smtClean="0"/>
              <a:t>Математика для жизни</a:t>
            </a:r>
          </a:p>
          <a:p>
            <a:r>
              <a:rPr lang="ru-RU" dirty="0" smtClean="0"/>
              <a:t>Математика для прикладного применения в профессии</a:t>
            </a:r>
          </a:p>
          <a:p>
            <a:r>
              <a:rPr lang="ru-RU" dirty="0" smtClean="0"/>
              <a:t>Творческая математика</a:t>
            </a:r>
          </a:p>
          <a:p>
            <a:r>
              <a:rPr lang="ru-RU" dirty="0" smtClean="0"/>
              <a:t>Идея</a:t>
            </a:r>
            <a:r>
              <a:rPr lang="ru-RU" baseline="0" dirty="0" smtClean="0"/>
              <a:t> введения курса углубленного изучения математики не является новой.</a:t>
            </a:r>
          </a:p>
          <a:p>
            <a:r>
              <a:rPr lang="ru-RU" baseline="0" dirty="0" smtClean="0"/>
              <a:t>В Российском математическом образовании были программы углубленного изучения математики, углубленные курсы были обеспечены учебниками (например, учебник </a:t>
            </a:r>
            <a:r>
              <a:rPr lang="ru-RU" baseline="0" dirty="0" err="1" smtClean="0"/>
              <a:t>Виленкина</a:t>
            </a:r>
            <a:r>
              <a:rPr lang="ru-RU" baseline="0" dirty="0" smtClean="0"/>
              <a:t>). Такие программы были ориентированы на учащихся, планирующих профессиональное занятие математикой, программа была ориентирована на Творческую математику.</a:t>
            </a:r>
          </a:p>
          <a:p>
            <a:r>
              <a:rPr lang="ru-RU" baseline="0" dirty="0" smtClean="0"/>
              <a:t>Новые стандарты ориентируют нас на то, что программа углубленного изучения математики будет ориентирована на математику для прикладного применения в профессии и творческую математику.</a:t>
            </a:r>
          </a:p>
          <a:p>
            <a:r>
              <a:rPr lang="ru-RU" baseline="0" dirty="0" smtClean="0"/>
              <a:t>Программа изучения математики на базовом уровне ориентирована на Математику для жизни.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61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15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36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примерных</a:t>
            </a:r>
            <a:r>
              <a:rPr lang="ru-RU" baseline="0" dirty="0" smtClean="0"/>
              <a:t> программ курсов указано следующее: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38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02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1 сентября 2022 года вводятся обновленные федеральные государственные образовательные стандарты начального общего и основного общего образования.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соответствии с </a:t>
            </a:r>
            <a:r>
              <a:rPr lang="ru-RU" dirty="0" smtClean="0">
                <a:hlinkClick r:id="rId3"/>
              </a:rPr>
              <a:t>письмом Министерства просвещения Российской Федерации от 11.11.2021 года № 03-1899 «Об обеспечении учебными изданиями (учебниками и учебными пособиями) обучающихся в 2022/23 учебном году»</a:t>
            </a:r>
            <a:r>
              <a:rPr lang="ru-RU" dirty="0" smtClean="0"/>
              <a:t> информируем Вас, что в период перехода на обновленные ФГОС 2021 могут быть использованы любые учебно-методические комплекты, включенные в федеральный перечень учебников. При этом особое внимание должно быть уделено изменению методики преподавания учебных предметов при одновременном использовании дополнительных учебных, дидактических материалов, ориентированных на формирование предметных,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личностных результатов.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настоящее время действует Федеральный перечень учебников, утвержденный приказом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 от 20 мая 2020 года № 254 и приказом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 от 23 декабря 2020 года № 766, который не содержит учебников, прошедших экспертизу на соответствие требованиям обновленных ФГОС 2021.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Минпросвещения</a:t>
            </a:r>
            <a:r>
              <a:rPr lang="ru-RU" dirty="0" smtClean="0"/>
              <a:t> России ведет работу по формированию обновленного федерального перечня учебников, включающего в себя учебники, соответствующие требованиям обновленных ФГОС 2021.</a:t>
            </a:r>
          </a:p>
          <a:p>
            <a:r>
              <a:rPr lang="ru-RU" dirty="0" smtClean="0"/>
              <a:t>Из этого следует, что </a:t>
            </a:r>
            <a:r>
              <a:rPr lang="ru-RU" b="1" dirty="0" smtClean="0"/>
              <a:t>заказ учебников на 2022/23 учебный год будет осуществляться по действующему ФПУ,</a:t>
            </a:r>
            <a:r>
              <a:rPr lang="ru-RU" dirty="0" smtClean="0"/>
              <a:t> так как</a:t>
            </a:r>
            <a:r>
              <a:rPr lang="ru-RU" b="1" dirty="0" smtClean="0"/>
              <a:t> </a:t>
            </a:r>
            <a:r>
              <a:rPr lang="ru-RU" dirty="0" smtClean="0"/>
              <a:t>обновленный ФПУ ожидается позже.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39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2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40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43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51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3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В настоящий момент готова и утверждена Примерная рабочая программа по математике (базовый уровень). Как любая из рабочих программ она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требованиям федеральных государственных образовательных стандартов общего образования и обеспечивают: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доступ к качественному образованию;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условиям организации образовательного процесса;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оценке образовательных результатов.</a:t>
            </a:r>
          </a:p>
          <a:p>
            <a:r>
              <a:rPr lang="ru-RU" dirty="0" smtClean="0"/>
              <a:t>Необходимо заметить, что примерных рабочих программ по отдельным предметам во вторых стандартах не было. </a:t>
            </a:r>
          </a:p>
          <a:p>
            <a:r>
              <a:rPr lang="ru-RU" dirty="0" smtClean="0"/>
              <a:t>Были лишь Примерные</a:t>
            </a:r>
            <a:r>
              <a:rPr lang="ru-RU" baseline="0" dirty="0" smtClean="0"/>
              <a:t> основные образовательные программы НОО, ООО, СОО.</a:t>
            </a:r>
            <a:endParaRPr lang="ru-RU" dirty="0" smtClean="0"/>
          </a:p>
          <a:p>
            <a:pPr>
              <a:lnSpc>
                <a:spcPct val="100000"/>
              </a:lnSpc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25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37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5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разработки Примерной рабочей программы по математике стали ФГОС третьего поколения, Универсальный кодификатор для процедур оценки качества образования, поручение Президента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«обеспечить совершенствование преподавания предметов «математика» и «информатика» в общеобразовательных организациях, установив их приоритет в учебном плане и скорректировав содержание примерных основных образовательных программ общего образования»</a:t>
            </a:r>
          </a:p>
          <a:p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слайде два главных документа, с которыми должен познакомиться каждый учитель.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ФИПИ («Федеральный институт педагогических измерений») опубликованы универсальные кодификаторы распределённых по классам проверяемых элементов содержания и требований к результатам освоения основной образовательной программы основного общего образования для проведения процедур оценки качества образования.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1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структуру Примерной рабочей программы.</a:t>
            </a:r>
          </a:p>
          <a:p>
            <a:r>
              <a:rPr lang="ru-RU" dirty="0" smtClean="0"/>
              <a:t>В Пояснительной записке дана общая характеристика предмета, </a:t>
            </a:r>
          </a:p>
          <a:p>
            <a:r>
              <a:rPr lang="ru-RU" dirty="0" smtClean="0"/>
              <a:t>сформулированы цели изучения математики: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- формирование центральных математических понятий, обеспечивающих преемственность и перспективность математического образования обучающихся;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подведение обучающихся на доступном для них уровне к осознанию взаимосвязи математики и окружающего мира, понимание математики как части общей культуры человечества;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развитие интеллектуальных и творческих способностей обучающихся, познавательной активности, исследовательских умений, критического мышления, интереса к изучению математики;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 формирование функциональной математической грамотности.</a:t>
            </a:r>
          </a:p>
          <a:p>
            <a:r>
              <a:rPr lang="ru-RU" baseline="0" dirty="0" smtClean="0"/>
              <a:t>В учебном плане: в 5 – 6 классах – курс Математика</a:t>
            </a:r>
          </a:p>
          <a:p>
            <a:r>
              <a:rPr lang="ru-RU" baseline="0" dirty="0" smtClean="0"/>
              <a:t>В 7 – 9 классах – 3 отдельных курса: Алгебра, Геометрия, Вероятность и статистика.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4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Более</a:t>
            </a:r>
            <a:r>
              <a:rPr lang="ru-RU" baseline="0" dirty="0" smtClean="0"/>
              <a:t> глубоко проработаны Личностные результаты освоения предмета «Математика», ориентированы на предмет.</a:t>
            </a:r>
          </a:p>
          <a:p>
            <a:r>
              <a:rPr lang="ru-RU" baseline="0" dirty="0" smtClean="0"/>
              <a:t>Например, </a:t>
            </a:r>
          </a:p>
          <a:p>
            <a:r>
              <a:rPr lang="ru-RU" baseline="0" dirty="0" smtClean="0"/>
              <a:t>Эстетическое воспитание: Личностные результаты характеризуются способностью к эмоциональному и эстетическому восприятию математических объектов, задач решений, рассуждений; умению видеть математические закономерности в искусстве.</a:t>
            </a:r>
          </a:p>
          <a:p>
            <a:r>
              <a:rPr lang="ru-RU" baseline="0" dirty="0" smtClean="0"/>
              <a:t>Детализированы и структурированы в соответствии с предметом </a:t>
            </a:r>
            <a:r>
              <a:rPr lang="ru-RU" baseline="0" dirty="0" err="1" smtClean="0"/>
              <a:t>метапредметные</a:t>
            </a:r>
            <a:r>
              <a:rPr lang="ru-RU" baseline="0" dirty="0" smtClean="0"/>
              <a:t> результаты:</a:t>
            </a:r>
          </a:p>
          <a:p>
            <a:r>
              <a:rPr lang="ru-RU" baseline="0" dirty="0" smtClean="0"/>
              <a:t>Например, Регулятивные действия</a:t>
            </a:r>
          </a:p>
          <a:p>
            <a:r>
              <a:rPr lang="ru-RU" baseline="0" dirty="0" smtClean="0"/>
              <a:t>Самоорганизация: самостоятельно  составлять план, алгоритм решения задачи (или его часть), выбирать способ решения с учетом имеющихся ресурсов и собственных возможностей, аргументировать и корректировать варианты решений с учетом новой информации.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1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Программы четырех</a:t>
            </a:r>
            <a:r>
              <a:rPr lang="ru-RU" baseline="0" dirty="0" smtClean="0"/>
              <a:t> курсов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3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5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953D-FE4F-4F76-A24A-107C7F8680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4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9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2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4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9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1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3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8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0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3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4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94871-470D-4EEB-BEE7-4F302D360AA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5A577-F351-4B46-8CDC-FA6739F12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https://obrnadzor.admhmao.ru/upload/medialibrary/72c/Pismo_-Minprosveshcheniya-Rossii-ot-11.11.2021-_-03_1899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dsoo.ru/Funkcionalnaya_gramotnost.htm" TargetMode="External"/><Relationship Id="rId3" Type="http://schemas.openxmlformats.org/officeDocument/2006/relationships/hyperlink" Target="https://edsoo.ru/" TargetMode="External"/><Relationship Id="rId7" Type="http://schemas.openxmlformats.org/officeDocument/2006/relationships/hyperlink" Target="https://content.edsoo.ru/case/subject/6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tent.edsoo.ru/lab/subject/3/" TargetMode="External"/><Relationship Id="rId5" Type="http://schemas.openxmlformats.org/officeDocument/2006/relationships/hyperlink" Target="https://edsoo.ru/Predmet_Matematika.htm" TargetMode="External"/><Relationship Id="rId4" Type="http://schemas.openxmlformats.org/officeDocument/2006/relationships/hyperlink" Target="https://edsoo.ru/Primernaya_osnovnaya_obrazovatelnaya_programma_osnovnogo_obschego_obrazovaniya.htm" TargetMode="External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edsoo.ru/Metodicheskie_rekomendacii_po_organizacii_uchebnoi_proektno_issledovatelskoi_deyatelnosti_v_obrazovatelnih_organizaciyah.htm" TargetMode="External"/><Relationship Id="rId7" Type="http://schemas.openxmlformats.org/officeDocument/2006/relationships/hyperlink" Target="https://edsoo.ru/Polozhenie_o_vnutrennej_sisteme_ocenki_kachestva_obrazovaniya.h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oo.ru/Polozhenie_o_poryadke_vedeniya_tetradei_po_predmetam.htm" TargetMode="External"/><Relationship Id="rId5" Type="http://schemas.openxmlformats.org/officeDocument/2006/relationships/hyperlink" Target="https://edsoo.ru/Polozhenie_o_edinih_trebovaniyah_k_ustnoj_i_pismennoj_rechi_obuchayuschihsya.htm" TargetMode="External"/><Relationship Id="rId4" Type="http://schemas.openxmlformats.org/officeDocument/2006/relationships/hyperlink" Target="https://edsoo.ru/Polozhenie_ob_organizacii_fakultativov_elektivnih_uchebnih_kursov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eminar_po_voprosam_provedeniya_aprobacii_Primernoj_rabochej_programmi_osnovnogo_obschego_obrazovaniya_po_predmetu_Matematika_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edsoo.ru/Matematika.htm" TargetMode="External"/><Relationship Id="rId4" Type="http://schemas.openxmlformats.org/officeDocument/2006/relationships/hyperlink" Target="https://www.youtube.com/watch?v=8mpJYxteiW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eminar_po_voprosam_provedeniya_aprobacii_Primernoj_rabochej_programmi_osnovnogo_obschego_obrazovaniya_po_predmetu_Matematika_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3dCtirSSfX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Primernaya_rabochaya_programma_osnovnogo_obschego_obrazovaniya_predmeta_Matematika_proekt_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tlab.mccme.r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ipi.ru/metodicheskaya-kopilka/univers-kodifikatory-ok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Prikaz_Ministerstva_prosvescheniya_Rossijskoj_Federacii_ot_31_05_2021_287_Ob_utverzhdenii_federalnogo_gosudarstvennogo_obrazovat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pi.ru/metodicheskaya-kopilka/univers-kodifikatory-oko#!/tab/243050673-2" TargetMode="External"/><Relationship Id="rId4" Type="http://schemas.openxmlformats.org/officeDocument/2006/relationships/hyperlink" Target="https://edsoo.ru/Primernaya_osnovnaya_obrazovatelnaya_programma_osnovnogo_obschego_obrazovaniya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464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по математике</a:t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(базовый уровень)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7440" y="4577398"/>
            <a:ext cx="9144000" cy="1655762"/>
          </a:xfrm>
        </p:spPr>
        <p:txBody>
          <a:bodyPr/>
          <a:lstStyle/>
          <a:p>
            <a:pPr algn="r"/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Чипышева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В.,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№ 80 г. Челябинска»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6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 5-6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1412557"/>
            <a:ext cx="11765280" cy="5445443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числа. Действия с натуральными числами (43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геометрия. Линии на плоскости (12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Обыкновенные дроби (48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геометрия. Многоугольники (10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Десятичные дроби (38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геометрия. Тела и фигуры в пространстве (9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 обобщение (10 ч)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числа (30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геометрия. Прямые на плоскости (7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Дроби (32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геометрия. Симметрия (6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с буквами (6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геометрия. Фигуры на плоскости (14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и отрицательные числа (40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данных (6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геометрия. Фигуры в пространстве (9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Повторение, обобщение, систематизация (20 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1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320" y="659765"/>
            <a:ext cx="10515600" cy="5797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7-9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часа в неделю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Всего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 менее 306 часов.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образовательные результаты прописаны по годам по блокам:</a:t>
            </a:r>
            <a:r>
              <a:rPr lang="ru-RU" sz="2700" dirty="0"/>
              <a:t/>
            </a:r>
            <a:br>
              <a:rPr lang="ru-RU" sz="2700" dirty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2720"/>
            <a:ext cx="11109960" cy="5232083"/>
          </a:xfrm>
        </p:spPr>
        <p:txBody>
          <a:bodyPr numCol="3"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Алгебраические выражения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и графики. Функции.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Алгебраические выражения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и неравенства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вычисления: 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Действительные числа. 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Измерения, приближения, оценки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и неравенства: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с одной переменной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уравнений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последовательности: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способы задания числовых последовательностей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Арифметическая и геометрическая прогрессии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0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080" y="202565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7-9 классы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" y="1046480"/>
            <a:ext cx="11765280" cy="5953761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вычисления. Рациональные числа (25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Алгебраические выражения (27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и неравенства (20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и графики. Функции (24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 обобщение (6 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вычисления. Квадратные корни (15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вычисления. Степень с целым показателем (7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Алгебраические выражения. Квадратный трехчлен (5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Алгебраические выражения. Алгебраическая дробь (15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и неравенства. Квадратные уравнения (15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и неравенства. Системы уравнений (13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и неравенства. Неравенства (12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 Основные понятия (5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 Числовые функции (9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 обобщение (6 ч)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вычисления. Действительные числа (9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и неравенства. Уравнения с одной переменной (14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и неравенства. Системы уравнений (14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и неравенства. Неравенства (16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(16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последовательности (15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Повторение, обобщение, систематизация знаний (18 ч)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9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320" y="659765"/>
            <a:ext cx="10515600" cy="5797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7-9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 в неделю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Всего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 менее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1625917"/>
            <a:ext cx="11272520" cy="5232083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геометрические фигуры и их свойства. Измерение геометрических величин (14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(22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Параллельные прямые, сумма углов треугольника (14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и круг. Геометрические построения (14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Повторение, обобщение, систематизация знаний (4 ч)</a:t>
            </a: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Четырехугольники (12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Фалеса о пропорциональных отрезках, подобные треугольники (15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Площадь. Нахождение площадей треугольников и многоугольных фигур. Площади подобных фигур (14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Пифагора и начала тригонометрии (10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Углы в окружности. Вписанные и описанные четырехугольники. Касательная к окружности. Касание окружностей (13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Повторение, обобщение, систематизация знаний (4 ч)</a:t>
            </a: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Тригонометрия. Теоремы косинусов и синусов. Решение треугольников (16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 подобия. Метрические соотношения в окружности (10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 (12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Декартовы координаты на плоскости (9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многоугольники. Длина окружности и площадь круга. Вычисление площадей (8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плоскости (6 ч)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Повторение, обобщение, систематизация знаний (7 ч)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94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31445"/>
            <a:ext cx="12039600" cy="3968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и статистика. Принципы построения курса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880" y="697864"/>
            <a:ext cx="11577320" cy="587565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Первичность статистики: в основе – наблюдение над случайной изменчивостью и закономерностями в случайном.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Некомбинаторный подход: теория вероятностей выступает как математическое описание случайности, а сама вероятность – как мера правдоподобия событий.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направленность: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представлять, описывать и использовать данные;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роли маловероятных событий в природе  и обществе;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закона больших чисел как фундаментального закона природы, имеющего математическое выражение;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3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31" y="478031"/>
            <a:ext cx="8607034" cy="5839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883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8" y="482872"/>
            <a:ext cx="7241371" cy="516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55"/>
          <a:stretch/>
        </p:blipFill>
        <p:spPr bwMode="auto">
          <a:xfrm>
            <a:off x="1178233" y="5652656"/>
            <a:ext cx="7027616" cy="843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57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5"/>
          <a:stretch/>
        </p:blipFill>
        <p:spPr bwMode="auto">
          <a:xfrm>
            <a:off x="1486992" y="522515"/>
            <a:ext cx="7312624" cy="549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08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1" y="1053230"/>
            <a:ext cx="7181994" cy="383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78"/>
          <a:stretch/>
        </p:blipFill>
        <p:spPr bwMode="auto">
          <a:xfrm>
            <a:off x="643845" y="5082638"/>
            <a:ext cx="6778233" cy="926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05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/>
        </p:blipFill>
        <p:spPr bwMode="auto">
          <a:xfrm>
            <a:off x="810099" y="558140"/>
            <a:ext cx="6908862" cy="5343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01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7920"/>
            <a:ext cx="10515600" cy="50390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Концепции развития математического образования в Российской Федерации определены три уровня изучения математики: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для жизни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(Программа – базовый уровень)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для прикладного применения в профессии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математика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(Программа – углубленный уровень) 7-9 классы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5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3" y="458256"/>
            <a:ext cx="6588230" cy="373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02" y="4288254"/>
            <a:ext cx="6398224" cy="1400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80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080" y="324485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и статистика.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7-9 классы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" y="1046480"/>
            <a:ext cx="11765280" cy="5953761"/>
          </a:xfrm>
        </p:spPr>
        <p:txBody>
          <a:bodyPr numCol="3"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ч)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Описательная статистика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ч)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Случайная изменчивость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ч)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теорию графов (4 ч)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и частота событий (4 ч)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Обобщение, контроль (5 ч)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курса 7 класса (4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Описательная статистика. Рассеивание данных (4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случайного события (6ч)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теорию графов (4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Случайные события (8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Обобщение, контроль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ч)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курса 8 класса (4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комбинаторики (4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вероятность (4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Бернулли (6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Случайная величина (6 ч)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Обобщение, контроль (10 ч)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98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0896600" cy="581120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рабочей программы в тематическом планировании должны быть учтены возможности использования электронных (цифровых) образовательных ресурсов,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96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73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рабочей программы может увеличивать или уменьшать число учебных часов на тему, чтобы углубиться в тематику, или направить усилия на преодоление затруднений.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Допустима перестановка элементов содержания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данного класса.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 для тематического и итогового контроля остаются на усмотрение учителя.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может увеличивать или уменьшать число часов на обобщение, повторение, систематизацию знаний обучающихся.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критерием является достижение результатов обучения, указанных в программе.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29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836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обеспечении учебными изданиями обучающихся в 2022/23 учебном году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422400"/>
            <a:ext cx="11638280" cy="5232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письмом Министерства просвещения Российской Федерации от 11.11.2021 года № 03-1899 «Об обеспечении учебными изданиями (учебниками и учебными пособиями) обучающихся в 2022/23 учебном году»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перехода на обновленные ФГОС 2021 могут быть использованы любые учебно-методические комплекты, включенные в федеральный перечень учебников. При этом особое внимание должно быть уделено изменению методики преподавания учебных предметов при одновременном использовании дополнительных учебных, дидактических материалов, ориентированных на формирование предметных,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 результатов.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действует Федеральный перечень учебников, утвержденный приказом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20 мая 2020 года № 254 и приказом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23 декабря 2020 года № 766, который не содержит учебников, прошедших экспертизу на соответствие требованиям обновленных ФГОС 2021.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ведет работу по формированию обновленного федерального перечня учебников, включающего в себя учебники, соответствующие требованиям обновленных ФГОС 2021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75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20" y="283845"/>
            <a:ext cx="10515600" cy="467995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edsoo.ru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50" t="6519" r="5334" b="16000"/>
          <a:stretch/>
        </p:blipFill>
        <p:spPr>
          <a:xfrm>
            <a:off x="401320" y="1152208"/>
            <a:ext cx="11389360" cy="53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17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289685"/>
            <a:ext cx="10515600" cy="79311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</a:t>
            </a:r>
            <a:r>
              <a:rPr lang="en-US" sz="3600" b="1" dirty="0">
                <a:hlinkClick r:id="rId3"/>
              </a:rPr>
              <a:t>https://edsoo.ru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2479040"/>
            <a:ext cx="10515600" cy="4632643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4" tooltip="(Проект) Примерная основная образовательная программа основного общего образования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(Проект) Примерная основная образовательная программа основного общего образования"/>
              </a:rPr>
              <a:t>Проект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(Проект) Примерная основная образовательная программа основного общего образования"/>
              </a:rPr>
              <a:t>) Примерная основная образовательная программа основного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(Проект) Примерная основная образовательная программа основного общего образования"/>
              </a:rPr>
              <a:t>образования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Подборка методических материалов и нормативных документов для учителей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Интерактивные виртуальные лабораторные и практические работы на углубленном уровне основного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образования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Интерактивные методические материалы для методической поддержки образовательных организаций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Функциональная грамотность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610" y="196215"/>
            <a:ext cx="75819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920" y="1096645"/>
            <a:ext cx="11079480" cy="8642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комплект методических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920" y="2326640"/>
            <a:ext cx="10515600" cy="53441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етодические рекомендации по организации учебной проектно-исследовательской деятельности в образовательных организациях"/>
              </a:rPr>
              <a:t>Методические рекомендации по организации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етодические рекомендации по организации учебной проектно-исследовательской деятельности в образовательных организациях"/>
              </a:rPr>
              <a:t>учебнои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етодические рекомендации по организации учебной проектно-исследовательской деятельности в образовательных организациях"/>
              </a:rPr>
              <a:t>̆ проектно-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етодические рекомендации по организации учебной проектно-исследовательской деятельности в образовательных организациях"/>
              </a:rPr>
              <a:t>исследовательскои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етодические рекомендации по организации учебной проектно-исследовательской деятельности в образовательных организациях"/>
              </a:rPr>
              <a:t>̆ деятельности в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етодические рекомендации по организации учебной проектно-исследовательской деятельности в образовательных организациях"/>
              </a:rPr>
              <a:t>организациях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ложение об организации факультативов, элективных учебных курсов"/>
              </a:rPr>
              <a:t>Положение об организации факультативов, элективных учебных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ложение об организации факультативов, элективных учебных курсов"/>
              </a:rPr>
              <a:t>курсов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Положение о единых требованиях к устной и письменной речи обучающихся"/>
              </a:rPr>
              <a:t>Положение о единых требованиях к устной и письменной речи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Положение о единых требованиях к устной и письменной речи обучающихся"/>
              </a:rPr>
              <a:t>обучающихся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ложение о порядке ведения тетрадей по предметам"/>
              </a:rPr>
              <a:t>Положение о порядке ведения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ложение о порядке ведения тетрадей по предметам"/>
              </a:rPr>
              <a:t>тетрадеи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ложение о порядке ведения тетрадей по предметам"/>
              </a:rPr>
              <a:t>̆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ложение о порядке ведения тетрадей по предметам"/>
              </a:rPr>
              <a:t>предметам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Положение о внутренней системе оценки качества образования"/>
              </a:rPr>
              <a:t>Положение о внутренней системе оценки качества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90" y="126365"/>
            <a:ext cx="75819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54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540" y="1005205"/>
            <a:ext cx="10515600" cy="498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 семинары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646237"/>
            <a:ext cx="11191240" cy="52117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Семинар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 вопросам проведения апробации Примерной рабочей программы основного общего образования по предмету «Математика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». Л. О. Рослова, кандидат педагогических наук, заведующий лабораторией математического общего образования и информатики Института стратегии развития образования РАО.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Формирование единой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системы оценки освоения обучающимися ФГОС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ООО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Каким быть уроку математики в современной школе?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hlinkClick r:id="rId3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250" y="-32702"/>
            <a:ext cx="75819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680" y="1168083"/>
            <a:ext cx="10515600" cy="498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 семинары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60" y="965200"/>
            <a:ext cx="11191240" cy="5211763"/>
          </a:xfrm>
        </p:spPr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hlinkClick r:id="rId3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360" y="1869440"/>
            <a:ext cx="110642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Всероссийское просветительское мероприятие «Обновление содержания и методик преподавания предметной области «Математика и информатика»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(27.10.2021):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Рослова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О. О примерной рабочей программе по математике;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Ященко И. В. Об итоговой аттестации;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Высоцкий И. Р. О курсе «Вероятность и статистика»;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 П. В. О курсе геометрии в 7-9 классах;</a:t>
            </a:r>
          </a:p>
          <a:p>
            <a:pPr>
              <a:buFontTx/>
              <a:buChar char="-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Рыдзя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А. О преемственности между начальной и основной школой;</a:t>
            </a:r>
          </a:p>
          <a:p>
            <a:pPr>
              <a:buFontTx/>
              <a:buChar char="-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Эргле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В. Об учебно-методическом обеспечении ФГОС;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Зубкова Е. Д. Формирование личностных результатов на уроках математики и другие.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30" y="195839"/>
            <a:ext cx="75819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840" y="426720"/>
            <a:ext cx="11389360" cy="630904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hlinkClick r:id="rId3" tooltip="Примерная рабочая программа основного общего образования предмета «Математика»"/>
              </a:rPr>
              <a:t>Примерная рабочая программа основного общего образования предмета «Математика</a:t>
            </a:r>
            <a:r>
              <a:rPr lang="ru-RU" sz="3200" dirty="0" smtClean="0">
                <a:hlinkClick r:id="rId3" tooltip="Примерная рабочая программа основного общего образования предмета «Математика»"/>
              </a:rPr>
              <a:t>»</a:t>
            </a:r>
            <a:r>
              <a:rPr lang="ru-RU" sz="3200" dirty="0" smtClean="0"/>
              <a:t> </a:t>
            </a:r>
            <a:r>
              <a:rPr lang="ru-RU" sz="3200" dirty="0"/>
              <a:t>(базовый уровень)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требованиям федеральных государственных образовательных стандартов общего образования и обеспечивают:</a:t>
            </a:r>
          </a:p>
          <a:p>
            <a:pPr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доступ к качественному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условиям организации образовательного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оценке образовательных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07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710565"/>
            <a:ext cx="11211560" cy="60007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главная"/>
              </a:rPr>
              <a:t>РЕЕСТР ПРИМЕРНЫХ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главная"/>
              </a:rPr>
              <a:t>ОСНОВНЫХ ОБЩЕОБРАЗОВАТЕЛЬНЫХ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главная"/>
              </a:rPr>
              <a:t>ПРОГРАММ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https</a:t>
            </a:r>
            <a:r>
              <a:rPr lang="en-US" dirty="0"/>
              <a:t>://fgosreestr.ru/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916" t="6371" r="5833" b="5778"/>
          <a:stretch/>
        </p:blipFill>
        <p:spPr>
          <a:xfrm>
            <a:off x="1198880" y="1788160"/>
            <a:ext cx="9083040" cy="49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5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172721"/>
            <a:ext cx="10515600" cy="74168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в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120" y="4155598"/>
            <a:ext cx="10515600" cy="44091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https://ptlab.mccme.ru/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834" t="6388" r="12083" b="52278"/>
          <a:stretch/>
        </p:blipFill>
        <p:spPr>
          <a:xfrm>
            <a:off x="508000" y="1070928"/>
            <a:ext cx="976376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3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1098962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fipi.ru/metodicheskaya-kopilka/univers-kodifikatory-oko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3594" b="28044"/>
          <a:stretch/>
        </p:blipFill>
        <p:spPr>
          <a:xfrm>
            <a:off x="480456" y="1704356"/>
            <a:ext cx="11231088" cy="488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2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89344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880" y="2072640"/>
            <a:ext cx="11130280" cy="448055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(Зарегистрирован 05.07.2021 № 64101)"/>
              </a:rPr>
              <a:t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(Зарегистрирован 05.07.2021 № 64101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(Зарегистрирован 05.07.2021 № 64101)"/>
              </a:rPr>
              <a:t>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hlinkClick r:id="rId4" tooltip="(Проект) Примерная основная образовательная программа основного общего образования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Универсальные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кодификаторы для процедур оценки качества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образования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9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583" t="21778" r="22666" b="6963"/>
          <a:stretch/>
        </p:blipFill>
        <p:spPr>
          <a:xfrm>
            <a:off x="721360" y="528320"/>
            <a:ext cx="4724400" cy="488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84520" y="395605"/>
            <a:ext cx="5582920" cy="6407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28360" y="1602105"/>
            <a:ext cx="5755640" cy="43513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Общая характеристика предмета «Математика»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Цели и особенности изучения учебного предмета «Математика»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учебного предмета «Математика» в учебном плане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5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583" t="21778" r="22666" b="6963"/>
          <a:stretch/>
        </p:blipFill>
        <p:spPr>
          <a:xfrm>
            <a:off x="721360" y="528320"/>
            <a:ext cx="4724400" cy="488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84520" y="395605"/>
            <a:ext cx="5582920" cy="6407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28360" y="1602105"/>
            <a:ext cx="5755640" cy="43513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предмета «Математика» на уровне ООО: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Личностные результаты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Предметные результаты (по курсам, по годам обучения)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6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583" t="21778" r="22666" b="6963"/>
          <a:stretch/>
        </p:blipFill>
        <p:spPr>
          <a:xfrm>
            <a:off x="721360" y="528320"/>
            <a:ext cx="4724400" cy="488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84520" y="395605"/>
            <a:ext cx="5582920" cy="6407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28360" y="1602105"/>
            <a:ext cx="5755640" cy="43513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курса «Математика». 5-6 классы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курса «Алгебра». 7 – 9 классы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курса «Геометрия». 7- 9 классы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курса «Вероятность и статистика». 7 – 9 классы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1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 курса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4160"/>
            <a:ext cx="10515600" cy="5160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изучения учебного курса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курса в учебном плане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курса (по  годам обучения)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предметные результаты освоения Примерной рабочей программы курса (по годам обучения)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(по годам обучения) с указанием основных видов деятельности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 5-6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4880"/>
            <a:ext cx="11109960" cy="52320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часов в неделю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 менее 340 часов.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образовательные результаты прописаны по годам по блокам: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текстовых задач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геометрия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и буквенные выражения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текстовых задач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геометрия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113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2128</Words>
  <Application>Microsoft Office PowerPoint</Application>
  <PresentationFormat>Произвольный</PresentationFormat>
  <Paragraphs>327</Paragraphs>
  <Slides>32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Примерная рабочая программа по математике (базовый уровень)</vt:lpstr>
      <vt:lpstr>Презентация PowerPoint</vt:lpstr>
      <vt:lpstr>Презентация PowerPoint</vt:lpstr>
      <vt:lpstr>Нормативные документы</vt:lpstr>
      <vt:lpstr>Структура </vt:lpstr>
      <vt:lpstr>Структура </vt:lpstr>
      <vt:lpstr>Структура </vt:lpstr>
      <vt:lpstr>Структура программы курса</vt:lpstr>
      <vt:lpstr>Математика.  5-6 классы</vt:lpstr>
      <vt:lpstr>Математика.  5-6 классы Тематическое планирование</vt:lpstr>
      <vt:lpstr>Алгебра. 7-9 классы 3 часа в неделю. Всего: не менее 306 часов. Предметные образовательные результаты прописаны по годам по блокам: </vt:lpstr>
      <vt:lpstr>Алгебра. 7-9 классы Тематическое планирование</vt:lpstr>
      <vt:lpstr>Геометрия. 7-9 классы 2 часа в неделю. Всего: не менее 204 часов. Тематическое планирование</vt:lpstr>
      <vt:lpstr>Вероятность и статистика. Принципы построения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Вероятность и статистика. 7-9 классы Тематическое планирование</vt:lpstr>
      <vt:lpstr>Презентация PowerPoint</vt:lpstr>
      <vt:lpstr>Тематическое планирование</vt:lpstr>
      <vt:lpstr>Об обеспечении учебными изданиями обучающихся в 2022/23 учебном году </vt:lpstr>
      <vt:lpstr>https://edsoo.ru</vt:lpstr>
      <vt:lpstr>Методические материалы https://edsoo.ru</vt:lpstr>
      <vt:lpstr>Типовой комплект методических документов</vt:lpstr>
      <vt:lpstr>Методические  семинары</vt:lpstr>
      <vt:lpstr>Методические  семинары</vt:lpstr>
      <vt:lpstr>РЕЕСТР ПРИМЕРНЫХ ОСНОВНЫХ ОБЩЕОБРАЗОВАТЕЛЬНЫХ ПРОГРАММ https://fgosreestr.ru/</vt:lpstr>
      <vt:lpstr>Вероятность в школе</vt:lpstr>
      <vt:lpstr>https://fipi.ru/metodicheskaya-kopilka/univers-kodifikatory-oko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Примерная рабочая программа по математике</dc:title>
  <dc:creator>Пользователь Windows</dc:creator>
  <cp:lastModifiedBy>user</cp:lastModifiedBy>
  <cp:revision>46</cp:revision>
  <cp:lastPrinted>2022-02-01T06:37:47Z</cp:lastPrinted>
  <dcterms:created xsi:type="dcterms:W3CDTF">2022-01-30T17:02:12Z</dcterms:created>
  <dcterms:modified xsi:type="dcterms:W3CDTF">2022-02-10T05:02:13Z</dcterms:modified>
</cp:coreProperties>
</file>