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334" r:id="rId3"/>
    <p:sldId id="335" r:id="rId4"/>
    <p:sldId id="336" r:id="rId5"/>
    <p:sldId id="337" r:id="rId6"/>
    <p:sldId id="338" r:id="rId7"/>
    <p:sldId id="317" r:id="rId8"/>
    <p:sldId id="318" r:id="rId9"/>
    <p:sldId id="319" r:id="rId10"/>
    <p:sldId id="339" r:id="rId11"/>
    <p:sldId id="340" r:id="rId12"/>
    <p:sldId id="327" r:id="rId13"/>
    <p:sldId id="328" r:id="rId14"/>
    <p:sldId id="329" r:id="rId15"/>
    <p:sldId id="330" r:id="rId16"/>
    <p:sldId id="331" r:id="rId17"/>
    <p:sldId id="321" r:id="rId18"/>
    <p:sldId id="322" r:id="rId19"/>
    <p:sldId id="348" r:id="rId20"/>
    <p:sldId id="347" r:id="rId21"/>
    <p:sldId id="342" r:id="rId22"/>
    <p:sldId id="345" r:id="rId23"/>
    <p:sldId id="343" r:id="rId24"/>
    <p:sldId id="344" r:id="rId25"/>
    <p:sldId id="346" r:id="rId26"/>
    <p:sldId id="349" r:id="rId27"/>
    <p:sldId id="350" r:id="rId28"/>
    <p:sldId id="351" r:id="rId29"/>
    <p:sldId id="352" r:id="rId30"/>
    <p:sldId id="324" r:id="rId31"/>
    <p:sldId id="323" r:id="rId32"/>
    <p:sldId id="353" r:id="rId33"/>
    <p:sldId id="354" r:id="rId34"/>
    <p:sldId id="355" r:id="rId35"/>
    <p:sldId id="356" r:id="rId36"/>
    <p:sldId id="357" r:id="rId37"/>
    <p:sldId id="358" r:id="rId38"/>
    <p:sldId id="359" r:id="rId39"/>
    <p:sldId id="325" r:id="rId40"/>
    <p:sldId id="333" r:id="rId41"/>
    <p:sldId id="326" r:id="rId42"/>
    <p:sldId id="360" r:id="rId4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8" d="100"/>
          <a:sy n="88" d="100"/>
        </p:scale>
        <p:origin x="-57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10/12/2021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10/12/2021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10/12/2021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fioco.ru/Media/Default/Documents/NIKO/COMPET_TEACHER_MATH_part_3.pdf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zhurnalpoznanie.ru/servisy/meropriyatiya/spisok_meropriyatii" TargetMode="External"/><Relationship Id="rId2" Type="http://schemas.openxmlformats.org/officeDocument/2006/relationships/hyperlink" Target="https://www.youtube.com/hashtag/&#1088;&#1086;&#1089;&#1089;&#1080;&#1081;&#1089;&#1082;&#1080;&#1081;&#1091;&#1095;&#1077;&#1073;&#1085;&#1080;&#1082;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3.png"/><Relationship Id="rId4" Type="http://schemas.openxmlformats.org/officeDocument/2006/relationships/hyperlink" Target="https://uchitel.club/" TargetMode="Externa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754FAC2-35FA-43F7-82C0-DA506A0A38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7409" y="802298"/>
            <a:ext cx="10457444" cy="2541431"/>
          </a:xfrm>
        </p:spPr>
        <p:txBody>
          <a:bodyPr>
            <a:normAutofit fontScale="90000"/>
          </a:bodyPr>
          <a:lstStyle/>
          <a:p>
            <a:pPr algn="ctr"/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/>
            </a:r>
            <a:b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/>
            </a:r>
            <a:b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/>
            </a:r>
            <a:b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2700" dirty="0" err="1" smtClean="0"/>
              <a:t>Онлайн</a:t>
            </a:r>
            <a:r>
              <a:rPr lang="ru-RU" sz="2700" dirty="0" smtClean="0"/>
              <a:t> час ГМО учителей математики г. Челябинска 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600" dirty="0" smtClean="0"/>
              <a:t>Профессиональная компетенция учителя как основа повышения качества образования обучающихся.</a:t>
            </a:r>
            <a:endParaRPr lang="ru-RU" sz="36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285092A9-7DB0-4672-80C6-2B2F01DE8B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17781" y="4482180"/>
            <a:ext cx="8637072" cy="977621"/>
          </a:xfrm>
        </p:spPr>
        <p:txBody>
          <a:bodyPr/>
          <a:lstStyle/>
          <a:p>
            <a:pPr algn="r"/>
            <a:r>
              <a:rPr lang="ru-RU" dirty="0"/>
              <a:t>Морозова Елена Владимировна, </a:t>
            </a:r>
            <a:endParaRPr lang="ru-RU" dirty="0" smtClean="0"/>
          </a:p>
          <a:p>
            <a:pPr algn="r"/>
            <a:r>
              <a:rPr lang="ru-RU" dirty="0" smtClean="0"/>
              <a:t>руководитель ГМО, </a:t>
            </a:r>
            <a:r>
              <a:rPr lang="ru-RU" dirty="0" err="1" smtClean="0"/>
              <a:t>к.пед.н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73723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Модель профессиональной компетентности учителя выступает как единство его теоретической и практической готовности. </a:t>
            </a:r>
            <a:endParaRPr lang="ru-RU" dirty="0" smtClean="0"/>
          </a:p>
          <a:p>
            <a:r>
              <a:rPr lang="ru-RU" dirty="0" smtClean="0"/>
              <a:t>Вне </a:t>
            </a:r>
            <a:r>
              <a:rPr lang="ru-RU" dirty="0" smtClean="0"/>
              <a:t>зависимости от уровня обобщенности педагогической задачи законченный цикл ее решения сводится к триаде «мыслить- действовать-мыслить» и совпадает с компонентами педагогической деятельности и соответствующими им умениями.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Профессиональные компетентности учителя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Предметно-методологическая</a:t>
            </a:r>
          </a:p>
          <a:p>
            <a:r>
              <a:rPr lang="ru-RU" dirty="0" smtClean="0"/>
              <a:t>Психолого-педагогическая</a:t>
            </a:r>
          </a:p>
          <a:p>
            <a:r>
              <a:rPr lang="ru-RU" dirty="0" smtClean="0"/>
              <a:t>Коммуникативная</a:t>
            </a:r>
          </a:p>
          <a:p>
            <a:r>
              <a:rPr lang="ru-RU" dirty="0" smtClean="0"/>
              <a:t>Исследовательская</a:t>
            </a:r>
          </a:p>
          <a:p>
            <a:r>
              <a:rPr lang="ru-RU" dirty="0" smtClean="0"/>
              <a:t>Компетентность в сфере трансляции опыта</a:t>
            </a:r>
          </a:p>
          <a:p>
            <a:r>
              <a:rPr lang="ru-RU" dirty="0" err="1" smtClean="0"/>
              <a:t>Акмеологическая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891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894542" y="2024744"/>
            <a:ext cx="5636353" cy="2793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3351" y="554147"/>
            <a:ext cx="9603275" cy="104923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Содержание профессионального стандарта педагога. </a:t>
            </a:r>
            <a:br>
              <a:rPr lang="ru-RU" dirty="0" smtClean="0"/>
            </a:br>
            <a:r>
              <a:rPr lang="ru-RU" dirty="0" smtClean="0"/>
              <a:t>Часть первая: обучение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Демонстрировать знание предмета и программы обучения.</a:t>
            </a:r>
          </a:p>
          <a:p>
            <a:r>
              <a:rPr lang="ru-RU" dirty="0" smtClean="0"/>
              <a:t>Уметь планировать, проводить уроки, анализировать их эффективность (самоанализ урока).</a:t>
            </a:r>
          </a:p>
          <a:p>
            <a:r>
              <a:rPr lang="ru-RU" dirty="0" smtClean="0"/>
              <a:t>Владеть формами и методами обучения, выходящими за рамки уроков.</a:t>
            </a:r>
          </a:p>
          <a:p>
            <a:r>
              <a:rPr lang="ru-RU" dirty="0" smtClean="0"/>
              <a:t>Использовать специальные подходы к обучению, для того чтобы</a:t>
            </a:r>
          </a:p>
          <a:p>
            <a:pPr>
              <a:buNone/>
            </a:pPr>
            <a:r>
              <a:rPr lang="ru-RU" dirty="0" smtClean="0"/>
              <a:t>включить в образовательный процесс всех учеников</a:t>
            </a:r>
          </a:p>
          <a:p>
            <a:r>
              <a:rPr lang="ru-RU" dirty="0" smtClean="0"/>
              <a:t>Уметь объективно оценивать знания учеников, используя разные формы и методы контроля.</a:t>
            </a:r>
          </a:p>
          <a:p>
            <a:r>
              <a:rPr lang="ru-RU" dirty="0" smtClean="0"/>
              <a:t> Владеть </a:t>
            </a:r>
            <a:r>
              <a:rPr lang="ru-RU" dirty="0" err="1" smtClean="0"/>
              <a:t>ИКТ-компетенциями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3351" y="554147"/>
            <a:ext cx="9603275" cy="104923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Содержание профессионального стандарта педагога. </a:t>
            </a:r>
            <a:br>
              <a:rPr lang="ru-RU" dirty="0" smtClean="0"/>
            </a:br>
            <a:r>
              <a:rPr lang="ru-RU" dirty="0" smtClean="0"/>
              <a:t>Часть вторая: воспитательная работа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9857" y="2015732"/>
            <a:ext cx="10564997" cy="345061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1800" dirty="0" smtClean="0"/>
              <a:t>Владеть формами и методами воспитательной работы, используя их как на уроке, так и во внеклассной деятельности.</a:t>
            </a:r>
          </a:p>
          <a:p>
            <a:pPr>
              <a:spcBef>
                <a:spcPts val="0"/>
              </a:spcBef>
            </a:pPr>
            <a:r>
              <a:rPr lang="ru-RU" sz="1800" dirty="0" smtClean="0"/>
              <a:t>Эффективно регулировать поведение учащихся для обеспечения  безопасной образовательной среды.</a:t>
            </a:r>
          </a:p>
          <a:p>
            <a:pPr>
              <a:spcBef>
                <a:spcPts val="0"/>
              </a:spcBef>
            </a:pPr>
            <a:r>
              <a:rPr lang="ru-RU" sz="1800" dirty="0" smtClean="0"/>
              <a:t>Эффективно управлять классами, с целью вовлечения учеников в процесс обучения и воспитания, мотивируя их учебно-познавательную деятельность. </a:t>
            </a:r>
          </a:p>
          <a:p>
            <a:pPr>
              <a:spcBef>
                <a:spcPts val="0"/>
              </a:spcBef>
            </a:pPr>
            <a:r>
              <a:rPr lang="ru-RU" sz="1800" dirty="0" smtClean="0"/>
              <a:t>Устанавливать четкие правила поведения в классе в соответствии со школьным уставом и правилами поведения в образовательной организации.</a:t>
            </a:r>
          </a:p>
          <a:p>
            <a:pPr>
              <a:spcBef>
                <a:spcPts val="0"/>
              </a:spcBef>
            </a:pPr>
            <a:r>
              <a:rPr lang="ru-RU" sz="1800" dirty="0" smtClean="0"/>
              <a:t>Оказывать всестороннюю помощь и поддержку в организации ученических органов самоуправления.</a:t>
            </a:r>
          </a:p>
          <a:p>
            <a:pPr>
              <a:spcBef>
                <a:spcPts val="0"/>
              </a:spcBef>
            </a:pPr>
            <a:r>
              <a:rPr lang="ru-RU" sz="1800" dirty="0" smtClean="0"/>
              <a:t>Уметь общаться с детьми, признавая их достоинство, понимая и принимая их.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3351" y="554147"/>
            <a:ext cx="9603275" cy="104923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Содержание профессионального стандарта педагога. </a:t>
            </a:r>
            <a:br>
              <a:rPr lang="ru-RU" dirty="0" smtClean="0"/>
            </a:br>
            <a:r>
              <a:rPr lang="ru-RU" dirty="0" smtClean="0"/>
              <a:t>Часть вторая: воспитательная работа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5171" y="2015732"/>
            <a:ext cx="10499683" cy="345061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1600" dirty="0" smtClean="0"/>
              <a:t> </a:t>
            </a:r>
            <a:r>
              <a:rPr lang="ru-RU" sz="1400" dirty="0" smtClean="0"/>
              <a:t>Уметь находить ценностный аспект учебного знания и информации и обеспечивать его понимание и переживание учащимися.</a:t>
            </a:r>
          </a:p>
          <a:p>
            <a:pPr>
              <a:spcBef>
                <a:spcPts val="0"/>
              </a:spcBef>
            </a:pPr>
            <a:r>
              <a:rPr lang="ru-RU" sz="1400" dirty="0" smtClean="0"/>
              <a:t>Уметь проектировать и создавать ситуации и события, развивающие эмоционально-ценностную сферу ребенка.</a:t>
            </a:r>
          </a:p>
          <a:p>
            <a:pPr>
              <a:spcBef>
                <a:spcPts val="0"/>
              </a:spcBef>
            </a:pPr>
            <a:r>
              <a:rPr lang="ru-RU" sz="1400" dirty="0" smtClean="0"/>
              <a:t>Уметь обнаруживать и реализовывать воспитательные возможности различных видов деятельности ребенка.</a:t>
            </a:r>
          </a:p>
          <a:p>
            <a:pPr>
              <a:spcBef>
                <a:spcPts val="0"/>
              </a:spcBef>
            </a:pPr>
            <a:r>
              <a:rPr lang="ru-RU" sz="1400" dirty="0" smtClean="0"/>
              <a:t>Уметь строить воспитательную деятельность с учетом культурных различий детей, половозрастных и индивидуальных особенностей.</a:t>
            </a:r>
          </a:p>
          <a:p>
            <a:pPr>
              <a:spcBef>
                <a:spcPts val="0"/>
              </a:spcBef>
            </a:pPr>
            <a:r>
              <a:rPr lang="ru-RU" sz="1400" dirty="0" smtClean="0"/>
              <a:t>Уметь поддерживать конструктивные воспитательные усилия родителей (лиц, их заменяющих) учащихся, привлекать семью к решению вопросов воспитания ребенка.</a:t>
            </a:r>
          </a:p>
          <a:p>
            <a:pPr>
              <a:spcBef>
                <a:spcPts val="0"/>
              </a:spcBef>
            </a:pPr>
            <a:r>
              <a:rPr lang="ru-RU" sz="1400" dirty="0" smtClean="0"/>
              <a:t>Уметь сотрудничать с другими педагогами и специалистами в решении воспитательных задач.</a:t>
            </a:r>
          </a:p>
          <a:p>
            <a:pPr>
              <a:spcBef>
                <a:spcPts val="0"/>
              </a:spcBef>
            </a:pPr>
            <a:r>
              <a:rPr lang="ru-RU" sz="1400" dirty="0" smtClean="0"/>
              <a:t>Уметь анализировать реальное состояние дел в классе, поддерживать в детском коллективе деловую дружелюбную атмосферу.</a:t>
            </a:r>
          </a:p>
          <a:p>
            <a:pPr>
              <a:spcBef>
                <a:spcPts val="0"/>
              </a:spcBef>
            </a:pPr>
            <a:r>
              <a:rPr lang="ru-RU" sz="1400" dirty="0" smtClean="0"/>
              <a:t>Уметь защищать достоинство и интересы учащихся, помогать детям, оказавшимся в конфликтной ситуации и/или неблагоприятных условиях.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3351" y="554147"/>
            <a:ext cx="9603275" cy="104923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Содержание профессионального стандарта педагога. </a:t>
            </a:r>
            <a:br>
              <a:rPr lang="ru-RU" dirty="0" smtClean="0"/>
            </a:br>
            <a:r>
              <a:rPr lang="ru-RU" dirty="0" smtClean="0"/>
              <a:t>Часть третья: развитие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98715" y="2015732"/>
            <a:ext cx="10456140" cy="345061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1600" dirty="0" smtClean="0"/>
              <a:t>Готовность принять разных детей, вне зависимости от их реальных учебных возможностей, особенностей в поведении, состояния психического и физического здоровья. </a:t>
            </a:r>
          </a:p>
          <a:p>
            <a:pPr>
              <a:spcBef>
                <a:spcPts val="0"/>
              </a:spcBef>
            </a:pPr>
            <a:r>
              <a:rPr lang="ru-RU" sz="1600" dirty="0" smtClean="0"/>
              <a:t>Профессиональная установка на оказание помощи любому ребенку.</a:t>
            </a:r>
          </a:p>
          <a:p>
            <a:pPr>
              <a:spcBef>
                <a:spcPts val="0"/>
              </a:spcBef>
            </a:pPr>
            <a:r>
              <a:rPr lang="ru-RU" sz="1600" dirty="0" smtClean="0"/>
              <a:t>Способность в ходе наблюдения выявлять разнообразные проблемы детей, связанные с особенностями их развития и оказать адресную помощь ребенку своими педагогическими приемами.</a:t>
            </a:r>
          </a:p>
          <a:p>
            <a:pPr>
              <a:spcBef>
                <a:spcPts val="0"/>
              </a:spcBef>
            </a:pPr>
            <a:r>
              <a:rPr lang="ru-RU" sz="1600" dirty="0" smtClean="0"/>
              <a:t>Готовность к взаимодействию с другими специалистами в рамках ПМПК.  Умение читать документацию специалистов (психологов, дефектологов, логопедов и т.д.). Умение составлять совместно с другими специалистами программу индивидуального развития ребенка.</a:t>
            </a:r>
          </a:p>
          <a:p>
            <a:pPr>
              <a:spcBef>
                <a:spcPts val="0"/>
              </a:spcBef>
            </a:pPr>
            <a:r>
              <a:rPr lang="ru-RU" sz="1600" dirty="0" smtClean="0"/>
              <a:t> Владение специальными методиками, позволяющими проводить коррекционно-развивающую работу.  Умение отслеживать динамику развития ребенка.  Умение защитить тех, кого в детском коллективе не принимают.</a:t>
            </a:r>
          </a:p>
          <a:p>
            <a:pPr>
              <a:spcBef>
                <a:spcPts val="0"/>
              </a:spcBef>
            </a:pPr>
            <a:r>
              <a:rPr lang="ru-RU" sz="1600" dirty="0" smtClean="0"/>
              <a:t>Умение проектировать психологически безопасную и комфортную образовательную среду, знать и уметь проводить профилактику различных форм насилия в школе.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9807" y="434404"/>
            <a:ext cx="9603275" cy="104923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исследование компетенций учителей русского языка, литературы и математики  2016 год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hlinkClick r:id="rId2"/>
              </a:rPr>
              <a:t>https://fioco.ru/Media/Default/Documents/NIKO/COMPET_TEACHER_MATH_part_3.pdf</a:t>
            </a:r>
            <a:endParaRPr lang="en-US" sz="2800" dirty="0" smtClean="0"/>
          </a:p>
          <a:p>
            <a:r>
              <a:rPr lang="en-US" sz="2800" dirty="0" smtClean="0"/>
              <a:t>https://edu-monitoring.ru/wp-content/uploads/2021/02/</a:t>
            </a:r>
            <a:r>
              <a:rPr lang="ru-RU" sz="2800" dirty="0" err="1" smtClean="0"/>
              <a:t>Демо_Математика</a:t>
            </a:r>
            <a:r>
              <a:rPr lang="ru-RU" sz="2800" dirty="0" smtClean="0"/>
              <a:t>.</a:t>
            </a:r>
            <a:r>
              <a:rPr lang="en-US" sz="2800" dirty="0" err="1" smtClean="0"/>
              <a:t>pdf</a:t>
            </a:r>
            <a:endParaRPr lang="ru-RU" sz="2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3607" y="456176"/>
            <a:ext cx="9603275" cy="104923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Объекты контроля, модели оценки объектов </a:t>
            </a:r>
            <a:r>
              <a:rPr lang="ru-RU" dirty="0" err="1" smtClean="0"/>
              <a:t>контроля,общие</a:t>
            </a:r>
            <a:r>
              <a:rPr lang="ru-RU" dirty="0" smtClean="0"/>
              <a:t> подходы к оцениванию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Основание:  Приказ Министерства труда и социальной защиты Российской Федерации от 18 октября 2013 г. № 544н (с </a:t>
            </a:r>
            <a:r>
              <a:rPr lang="ru-RU" dirty="0" err="1" smtClean="0"/>
              <a:t>изм</a:t>
            </a:r>
            <a:r>
              <a:rPr lang="ru-RU" dirty="0" smtClean="0"/>
              <a:t>. от 25.12.2014) "Об утверждении профессионального стандарта "Педагог (педагогическая деятельность в сфере дошкольного, начального общего, основного общего, среднего общего образования) (воспитатель, учитель).</a:t>
            </a:r>
          </a:p>
          <a:p>
            <a:r>
              <a:rPr lang="ru-RU" dirty="0" smtClean="0"/>
              <a:t>Блок 1. Предметная подготовка</a:t>
            </a:r>
          </a:p>
          <a:p>
            <a:r>
              <a:rPr lang="ru-RU" dirty="0" smtClean="0"/>
              <a:t>Блок 2. Методика преподавания</a:t>
            </a:r>
          </a:p>
          <a:p>
            <a:r>
              <a:rPr lang="ru-RU" dirty="0" smtClean="0"/>
              <a:t>Блок 3. Оценивание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Блок 1. Предметная подготовка</a:t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384078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 smtClean="0"/>
              <a:t>Объекты контроля:</a:t>
            </a:r>
          </a:p>
          <a:p>
            <a:r>
              <a:rPr lang="ru-RU" dirty="0" smtClean="0"/>
              <a:t> знание преподаваемого предмета в пределах требований  ФГОС, истории предмета и его места в мировой культуре и науке.</a:t>
            </a:r>
          </a:p>
          <a:p>
            <a:pPr>
              <a:buNone/>
            </a:pPr>
            <a:r>
              <a:rPr lang="ru-RU" b="1" dirty="0" smtClean="0"/>
              <a:t>Модели оценки объектов контроля:</a:t>
            </a:r>
          </a:p>
          <a:p>
            <a:r>
              <a:rPr lang="ru-RU" dirty="0" smtClean="0"/>
              <a:t>оценка выполнения стандартных для соответствующей предметной области заданий, включая задания с кратким и развернутым ответом.</a:t>
            </a:r>
          </a:p>
          <a:p>
            <a:pPr>
              <a:buNone/>
            </a:pPr>
            <a:r>
              <a:rPr lang="ru-RU" b="1" dirty="0" smtClean="0"/>
              <a:t>Общие подходы к оцениванию:</a:t>
            </a:r>
          </a:p>
          <a:p>
            <a:r>
              <a:rPr lang="ru-RU" dirty="0" smtClean="0"/>
              <a:t> в заданиях с кратким ответом оценивается правильность и полнота ответа;</a:t>
            </a:r>
          </a:p>
          <a:p>
            <a:r>
              <a:rPr lang="ru-RU" dirty="0" smtClean="0"/>
              <a:t>в заданиях с развернутым ответом (решением) оценивается правильность и полнота ответа, соответствие приведенного решения уровню подготовки и познавательным возможностям обучающихся.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Блок 1. Предметная </a:t>
            </a:r>
            <a:r>
              <a:rPr lang="ru-RU" dirty="0" smtClean="0"/>
              <a:t>подготовка</a:t>
            </a:r>
            <a:br>
              <a:rPr lang="ru-RU" dirty="0" smtClean="0"/>
            </a:br>
            <a:r>
              <a:rPr lang="ru-RU" dirty="0" smtClean="0"/>
              <a:t>линия уравнения, неравенства, параметр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169" name="Picture 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7592" y="2024265"/>
            <a:ext cx="3449837" cy="425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6527" y="2570390"/>
            <a:ext cx="3358243" cy="385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10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6163129" y="1875489"/>
            <a:ext cx="5863559" cy="3164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86593" y="3157538"/>
            <a:ext cx="33147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79109" y="4019550"/>
            <a:ext cx="29813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109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7957" y="4792436"/>
            <a:ext cx="55626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0113" y="283709"/>
            <a:ext cx="3687269" cy="2350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73122" y="1817913"/>
            <a:ext cx="3357563" cy="222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40076" y="3744006"/>
            <a:ext cx="3041317" cy="2156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14321" y="2035628"/>
            <a:ext cx="4677679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849405" y="0"/>
            <a:ext cx="3342595" cy="2232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59483" y="237445"/>
            <a:ext cx="3093917" cy="1994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46289" y="2344510"/>
            <a:ext cx="2381250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Блок 1. Предметная </a:t>
            </a:r>
            <a:r>
              <a:rPr lang="ru-RU" dirty="0" smtClean="0"/>
              <a:t>подготовка</a:t>
            </a:r>
            <a:br>
              <a:rPr lang="ru-RU" dirty="0" smtClean="0"/>
            </a:br>
            <a:r>
              <a:rPr lang="ru-RU" dirty="0" smtClean="0"/>
              <a:t>Линия Геометрия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993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6814" y="1951715"/>
            <a:ext cx="6164683" cy="81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27666" y="2896281"/>
            <a:ext cx="6081305" cy="1849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083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58095" y="2050258"/>
            <a:ext cx="5113898" cy="79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08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8592" y="2988810"/>
            <a:ext cx="5398179" cy="1267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Блок 1. Предметная </a:t>
            </a:r>
            <a:r>
              <a:rPr lang="ru-RU" dirty="0" smtClean="0"/>
              <a:t>подготовка</a:t>
            </a:r>
            <a:br>
              <a:rPr lang="ru-RU" dirty="0" smtClean="0"/>
            </a:br>
            <a:r>
              <a:rPr lang="ru-RU" dirty="0" smtClean="0"/>
              <a:t>линия Исследование графиков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1537" y="1596118"/>
            <a:ext cx="6088063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301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1856208"/>
            <a:ext cx="5846423" cy="3031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Блок 1. Предметная </a:t>
            </a:r>
            <a:r>
              <a:rPr lang="ru-RU" dirty="0" smtClean="0"/>
              <a:t>подготовка</a:t>
            </a:r>
            <a:br>
              <a:rPr lang="ru-RU" dirty="0" smtClean="0"/>
            </a:br>
            <a:r>
              <a:rPr lang="ru-RU" dirty="0" smtClean="0"/>
              <a:t>линия Исследование графиков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0645" y="1807710"/>
            <a:ext cx="5796869" cy="4084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03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413500" y="2052947"/>
            <a:ext cx="5714477" cy="1495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Блок 1. Предметная </a:t>
            </a:r>
            <a:r>
              <a:rPr lang="ru-RU" dirty="0" smtClean="0"/>
              <a:t>подготовка</a:t>
            </a:r>
            <a:br>
              <a:rPr lang="ru-RU" dirty="0" smtClean="0"/>
            </a:br>
            <a:r>
              <a:rPr lang="ru-RU" dirty="0" smtClean="0"/>
              <a:t>Линия выбор вариантов по таблице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6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923643" y="1714811"/>
            <a:ext cx="6062062" cy="198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3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1797162"/>
            <a:ext cx="5976298" cy="3166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Блок 1. Предметная </a:t>
            </a:r>
            <a:r>
              <a:rPr lang="ru-RU" dirty="0" smtClean="0"/>
              <a:t>подготовка</a:t>
            </a:r>
            <a:br>
              <a:rPr lang="ru-RU" dirty="0" smtClean="0"/>
            </a:br>
            <a:r>
              <a:rPr lang="ru-RU" dirty="0" smtClean="0"/>
              <a:t>Линия выбор вариантов по таблице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890" y="1896156"/>
            <a:ext cx="6468567" cy="2686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9217" y="304146"/>
            <a:ext cx="9605635" cy="1059305"/>
          </a:xfrm>
        </p:spPr>
        <p:txBody>
          <a:bodyPr>
            <a:normAutofit/>
          </a:bodyPr>
          <a:lstStyle/>
          <a:p>
            <a:r>
              <a:rPr lang="ru-RU" dirty="0" smtClean="0"/>
              <a:t>Блок 1. Предметная </a:t>
            </a:r>
            <a:r>
              <a:rPr lang="ru-RU" dirty="0" smtClean="0"/>
              <a:t>подготовка</a:t>
            </a:r>
            <a:br>
              <a:rPr lang="ru-RU" dirty="0" smtClean="0"/>
            </a:br>
            <a:r>
              <a:rPr lang="ru-RU" dirty="0" smtClean="0"/>
              <a:t>Линия 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505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119586" y="1332646"/>
            <a:ext cx="5723483" cy="1475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9217" y="304146"/>
            <a:ext cx="9605635" cy="1059305"/>
          </a:xfrm>
        </p:spPr>
        <p:txBody>
          <a:bodyPr>
            <a:normAutofit/>
          </a:bodyPr>
          <a:lstStyle/>
          <a:p>
            <a:r>
              <a:rPr lang="ru-RU" dirty="0" smtClean="0"/>
              <a:t>Блок 1. Предметная </a:t>
            </a:r>
            <a:r>
              <a:rPr lang="ru-RU" dirty="0" smtClean="0"/>
              <a:t>подготовка</a:t>
            </a:r>
            <a:br>
              <a:rPr lang="ru-RU" dirty="0" smtClean="0"/>
            </a:br>
            <a:r>
              <a:rPr lang="ru-RU" dirty="0" smtClean="0"/>
              <a:t>Линия теория чисел </a:t>
            </a:r>
            <a:endParaRPr lang="ru-RU" dirty="0"/>
          </a:p>
        </p:txBody>
      </p:sp>
      <p:pic>
        <p:nvPicPr>
          <p:cNvPr id="4813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6829" y="2041210"/>
            <a:ext cx="6757196" cy="1191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Блок 1. Предметная </a:t>
            </a:r>
            <a:r>
              <a:rPr lang="ru-RU" dirty="0" smtClean="0"/>
              <a:t>подготовка</a:t>
            </a:r>
            <a:br>
              <a:rPr lang="ru-RU" dirty="0" smtClean="0"/>
            </a:br>
            <a:r>
              <a:rPr lang="ru-RU" dirty="0" smtClean="0"/>
              <a:t>Линия Теория вероятностей и статистика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99314" y="1628161"/>
            <a:ext cx="6426211" cy="156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2285" y="3160260"/>
            <a:ext cx="6342516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Содержимое 11"/>
          <p:cNvSpPr>
            <a:spLocks noGrp="1"/>
          </p:cNvSpPr>
          <p:nvPr>
            <p:ph sz="half" idx="1"/>
          </p:nvPr>
        </p:nvSpPr>
        <p:spPr>
          <a:xfrm>
            <a:off x="707103" y="1967335"/>
            <a:ext cx="4645152" cy="344859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97299" y="5515656"/>
            <a:ext cx="54387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573837" cy="579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08764" y="0"/>
            <a:ext cx="5300208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06727" y="145595"/>
            <a:ext cx="8438016" cy="2485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06046" y="2641147"/>
            <a:ext cx="8438697" cy="12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0809" y="3845378"/>
            <a:ext cx="8477477" cy="1601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История </a:t>
            </a:r>
            <a:r>
              <a:rPr lang="en-US" dirty="0" err="1" smtClean="0"/>
              <a:t>WorldSkills</a:t>
            </a:r>
            <a:r>
              <a:rPr lang="en-US" dirty="0" smtClean="0"/>
              <a:t> Russia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5541298" cy="3448595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/>
              <a:t>42-й чемпионат мира </a:t>
            </a:r>
            <a:r>
              <a:rPr lang="en-US" b="1" dirty="0" err="1" smtClean="0"/>
              <a:t>WorldSkills</a:t>
            </a:r>
            <a:r>
              <a:rPr lang="en-US" b="1" dirty="0" smtClean="0"/>
              <a:t> Leipzig </a:t>
            </a:r>
            <a:r>
              <a:rPr lang="en-US" b="1" dirty="0" smtClean="0"/>
              <a:t>201</a:t>
            </a:r>
            <a:r>
              <a:rPr lang="ru-RU" b="1" dirty="0" smtClean="0"/>
              <a:t>3</a:t>
            </a:r>
            <a:endParaRPr lang="ru-RU" b="1" dirty="0" smtClean="0"/>
          </a:p>
          <a:p>
            <a:r>
              <a:rPr lang="ru-RU" b="1" dirty="0" smtClean="0"/>
              <a:t>Европейский чемпионат </a:t>
            </a:r>
            <a:r>
              <a:rPr lang="en-US" b="1" dirty="0" err="1" smtClean="0"/>
              <a:t>EuroSkills</a:t>
            </a:r>
            <a:r>
              <a:rPr lang="en-US" b="1" dirty="0" smtClean="0"/>
              <a:t> Lille </a:t>
            </a:r>
            <a:r>
              <a:rPr lang="en-US" b="1" dirty="0" smtClean="0"/>
              <a:t>2014</a:t>
            </a:r>
            <a:endParaRPr lang="ru-RU" b="1" dirty="0" smtClean="0"/>
          </a:p>
          <a:p>
            <a:r>
              <a:rPr lang="ru-RU" b="1" dirty="0" smtClean="0"/>
              <a:t>43-й чемпионат мира </a:t>
            </a:r>
            <a:r>
              <a:rPr lang="en-US" b="1" dirty="0" err="1" smtClean="0"/>
              <a:t>WorldSkills</a:t>
            </a:r>
            <a:r>
              <a:rPr lang="en-US" b="1" dirty="0" smtClean="0"/>
              <a:t> São-Paulo </a:t>
            </a:r>
            <a:r>
              <a:rPr lang="en-US" b="1" dirty="0" smtClean="0"/>
              <a:t>2015</a:t>
            </a:r>
            <a:endParaRPr lang="ru-RU" b="1" dirty="0" smtClean="0"/>
          </a:p>
          <a:p>
            <a:r>
              <a:rPr lang="ru-RU" b="1" dirty="0" smtClean="0"/>
              <a:t>Европейский чемпионат </a:t>
            </a:r>
            <a:r>
              <a:rPr lang="en-US" b="1" dirty="0" err="1" smtClean="0"/>
              <a:t>EuroSkills</a:t>
            </a:r>
            <a:r>
              <a:rPr lang="en-US" b="1" dirty="0" smtClean="0"/>
              <a:t> Gothenburg </a:t>
            </a:r>
            <a:r>
              <a:rPr lang="en-US" b="1" dirty="0" smtClean="0"/>
              <a:t>2016</a:t>
            </a:r>
            <a:endParaRPr lang="ru-RU" b="1" dirty="0" smtClean="0"/>
          </a:p>
          <a:p>
            <a:r>
              <a:rPr lang="ru-RU" b="1" dirty="0" smtClean="0"/>
              <a:t>44-й чемпионат мира </a:t>
            </a:r>
            <a:r>
              <a:rPr lang="en-US" b="1" dirty="0" err="1" smtClean="0"/>
              <a:t>WorldSkills</a:t>
            </a:r>
            <a:r>
              <a:rPr lang="en-US" b="1" dirty="0" smtClean="0"/>
              <a:t> Abu Dhabi </a:t>
            </a:r>
            <a:r>
              <a:rPr lang="en-US" b="1" dirty="0" smtClean="0"/>
              <a:t>2017</a:t>
            </a:r>
            <a:endParaRPr lang="ru-RU" b="1" dirty="0" smtClean="0"/>
          </a:p>
          <a:p>
            <a:r>
              <a:rPr lang="en-US" b="1" dirty="0" err="1" smtClean="0"/>
              <a:t>EuroSkills</a:t>
            </a:r>
            <a:r>
              <a:rPr lang="en-US" b="1" dirty="0" smtClean="0"/>
              <a:t> Budapest </a:t>
            </a:r>
            <a:r>
              <a:rPr lang="en-US" b="1" dirty="0" smtClean="0"/>
              <a:t>2018</a:t>
            </a:r>
            <a:endParaRPr lang="ru-RU" b="1" dirty="0" smtClean="0"/>
          </a:p>
          <a:p>
            <a:r>
              <a:rPr lang="ru-RU" b="1" dirty="0" smtClean="0"/>
              <a:t>45-й чемпионат мира </a:t>
            </a:r>
            <a:r>
              <a:rPr lang="en-US" b="1" dirty="0" err="1" smtClean="0"/>
              <a:t>WorldSkills</a:t>
            </a:r>
            <a:r>
              <a:rPr lang="en-US" b="1" dirty="0" smtClean="0"/>
              <a:t> Kazan 2019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078431" y="2166257"/>
            <a:ext cx="4393394" cy="2524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Блок 2. Методика преподавания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384078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Модели оценки объектов контроля:</a:t>
            </a:r>
          </a:p>
          <a:p>
            <a:r>
              <a:rPr lang="ru-RU" dirty="0" smtClean="0"/>
              <a:t>оценка выполнения задания на поиск методов и способов решения проблем в заданной педагогической ситуации.</a:t>
            </a:r>
          </a:p>
          <a:p>
            <a:pPr>
              <a:buNone/>
            </a:pPr>
            <a:r>
              <a:rPr lang="ru-RU" b="1" dirty="0" smtClean="0"/>
              <a:t>Общие подходы к оцениванию:</a:t>
            </a:r>
          </a:p>
          <a:p>
            <a:r>
              <a:rPr lang="ru-RU" dirty="0" smtClean="0"/>
              <a:t>оценивается адекватность предложенных методов и способов решения проблемы;</a:t>
            </a:r>
          </a:p>
          <a:p>
            <a:r>
              <a:rPr lang="ru-RU" dirty="0" smtClean="0"/>
              <a:t>оценивается наличие обоснования, полнота и точность аргументации.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Блок 2. Методика преподавания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384078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/>
              <a:t>Объекты контроля:</a:t>
            </a:r>
          </a:p>
          <a:p>
            <a:r>
              <a:rPr lang="ru-RU" dirty="0" smtClean="0"/>
              <a:t>знание основ методики преподавания, основных принципов </a:t>
            </a:r>
            <a:r>
              <a:rPr lang="ru-RU" dirty="0" err="1" smtClean="0"/>
              <a:t>системно-деятельностного</a:t>
            </a:r>
            <a:r>
              <a:rPr lang="ru-RU" dirty="0" smtClean="0"/>
              <a:t> подхода, видов и приемов современных педагогических технологий;</a:t>
            </a:r>
          </a:p>
          <a:p>
            <a:r>
              <a:rPr lang="ru-RU" dirty="0" smtClean="0"/>
              <a:t>владение формами и методами обучения, в том числе выходящими за рамки учебных занятий (проектная деятельность);</a:t>
            </a:r>
          </a:p>
          <a:p>
            <a:r>
              <a:rPr lang="ru-RU" dirty="0" smtClean="0"/>
              <a:t>использование специальных подходов к обучению в целях включения в образовательный процесс всех обучающихся, в том числе с особыми потребностями в образовании: обучающихся, проявивших выдающиеся способности; обучающихся, для которых русский язык не является родным; обучающихся с ограниченными возможностями здоровья.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Блок 2. Методика преподавания</a:t>
            </a:r>
            <a:endParaRPr lang="ru-RU" dirty="0"/>
          </a:p>
        </p:txBody>
      </p:sp>
      <p:pic>
        <p:nvPicPr>
          <p:cNvPr id="5120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152243" y="1919203"/>
            <a:ext cx="5872068" cy="1324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03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30629" y="1846419"/>
            <a:ext cx="6025053" cy="344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1760" y="184403"/>
            <a:ext cx="9605635" cy="1059305"/>
          </a:xfrm>
        </p:spPr>
        <p:txBody>
          <a:bodyPr/>
          <a:lstStyle/>
          <a:p>
            <a:r>
              <a:rPr lang="ru-RU" dirty="0" smtClean="0"/>
              <a:t>Блок 2. Методика </a:t>
            </a:r>
            <a:r>
              <a:rPr lang="ru-RU" dirty="0" smtClean="0"/>
              <a:t>преподавания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2228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7715" y="851183"/>
            <a:ext cx="6415323" cy="38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1760" y="184403"/>
            <a:ext cx="9605635" cy="1059305"/>
          </a:xfrm>
        </p:spPr>
        <p:txBody>
          <a:bodyPr/>
          <a:lstStyle/>
          <a:p>
            <a:r>
              <a:rPr lang="ru-RU" dirty="0" smtClean="0"/>
              <a:t>Блок 2. Методика </a:t>
            </a:r>
            <a:r>
              <a:rPr lang="ru-RU" dirty="0" smtClean="0"/>
              <a:t>преподавания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79727"/>
            <a:ext cx="7162800" cy="820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58069"/>
            <a:ext cx="7249886" cy="915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1760" y="184403"/>
            <a:ext cx="9605635" cy="105930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Блок 2. Методика преподавания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 smtClean="0"/>
              <a:t>Линия Решение </a:t>
            </a:r>
            <a:r>
              <a:rPr lang="ru-RU" dirty="0" smtClean="0"/>
              <a:t>проблем в педагогических ситуациях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32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1629" y="1946578"/>
            <a:ext cx="7844160" cy="1188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5291" y="3454174"/>
            <a:ext cx="7624309" cy="479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7806" y="3935866"/>
            <a:ext cx="7599137" cy="522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3274" y="227946"/>
            <a:ext cx="9605635" cy="105930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Блок 2. Методика </a:t>
            </a:r>
            <a:r>
              <a:rPr lang="ru-RU" dirty="0" smtClean="0"/>
              <a:t>преподавания</a:t>
            </a:r>
            <a:br>
              <a:rPr lang="ru-RU" dirty="0" smtClean="0"/>
            </a:br>
            <a:r>
              <a:rPr lang="ru-RU" dirty="0" smtClean="0"/>
              <a:t> Линия Решение проблем в педагогических ситуациях</a:t>
            </a:r>
            <a:endParaRPr lang="ru-RU" dirty="0"/>
          </a:p>
        </p:txBody>
      </p:sp>
      <p:pic>
        <p:nvPicPr>
          <p:cNvPr id="542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0371" y="1666110"/>
            <a:ext cx="6507913" cy="4212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427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816271" y="1611290"/>
            <a:ext cx="5126458" cy="3494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3274" y="227946"/>
            <a:ext cx="9605635" cy="105930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Блок 2. Методика </a:t>
            </a:r>
            <a:r>
              <a:rPr lang="ru-RU" dirty="0" smtClean="0"/>
              <a:t>преподавания</a:t>
            </a:r>
            <a:br>
              <a:rPr lang="ru-RU" dirty="0" smtClean="0"/>
            </a:br>
            <a:r>
              <a:rPr lang="ru-RU" dirty="0" smtClean="0"/>
              <a:t> Линия Решение проблем в педагогических ситуациях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8360" y="1716542"/>
            <a:ext cx="8937379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3274" y="227946"/>
            <a:ext cx="9605635" cy="105930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Блок 2. Методика </a:t>
            </a:r>
            <a:r>
              <a:rPr lang="ru-RU" dirty="0" smtClean="0"/>
              <a:t>преподавания</a:t>
            </a:r>
            <a:br>
              <a:rPr lang="ru-RU" dirty="0" smtClean="0"/>
            </a:br>
            <a:r>
              <a:rPr lang="ru-RU" dirty="0" smtClean="0"/>
              <a:t> Линия Решение проблем в педагогических ситуациях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06286" y="1695450"/>
            <a:ext cx="8817428" cy="4435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Блок 3. Оценивание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384078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 smtClean="0"/>
              <a:t>Объекты контроля:</a:t>
            </a:r>
          </a:p>
          <a:p>
            <a:r>
              <a:rPr lang="ru-RU" b="1" dirty="0" smtClean="0"/>
              <a:t> </a:t>
            </a:r>
            <a:r>
              <a:rPr lang="ru-RU" dirty="0" smtClean="0"/>
              <a:t>знание путей достижения образовательных результатов и способов оценки результатов обучения;</a:t>
            </a:r>
          </a:p>
          <a:p>
            <a:r>
              <a:rPr lang="ru-RU" dirty="0" smtClean="0"/>
              <a:t>умение объективно оценивать знания обучающихся на основе тестирования и других методов контроля в соответствии с реальными учебными возможностями детей.</a:t>
            </a:r>
          </a:p>
          <a:p>
            <a:pPr>
              <a:buNone/>
            </a:pPr>
            <a:r>
              <a:rPr lang="ru-RU" b="1" dirty="0" smtClean="0"/>
              <a:t>Модели оценки объектов контроля:</a:t>
            </a:r>
          </a:p>
          <a:p>
            <a:r>
              <a:rPr lang="ru-RU" dirty="0" smtClean="0"/>
              <a:t>оценка результатов оценивания развернутых ответов обучающихся по стандартизированным критериям, включая анализ ошибок.</a:t>
            </a:r>
          </a:p>
          <a:p>
            <a:pPr>
              <a:buNone/>
            </a:pPr>
            <a:r>
              <a:rPr lang="ru-RU" b="1" dirty="0" smtClean="0"/>
              <a:t>Общие подходы к оцениванию:</a:t>
            </a:r>
          </a:p>
          <a:p>
            <a:r>
              <a:rPr lang="ru-RU" dirty="0" smtClean="0"/>
              <a:t>оценивается точность следования стандартизированным критериям оценивания;</a:t>
            </a:r>
          </a:p>
          <a:p>
            <a:r>
              <a:rPr lang="ru-RU" dirty="0" smtClean="0"/>
              <a:t>оценивается точность идентификации и интерпретации ошибок в ответе обучающегося.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WorldSkills</a:t>
            </a:r>
            <a:r>
              <a:rPr lang="en-US" dirty="0" smtClean="0"/>
              <a:t> </a:t>
            </a:r>
            <a:r>
              <a:rPr lang="ru-RU" dirty="0" smtClean="0"/>
              <a:t>в образовании.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47330" y="2010878"/>
            <a:ext cx="6042041" cy="2528465"/>
          </a:xfrm>
        </p:spPr>
        <p:txBody>
          <a:bodyPr/>
          <a:lstStyle/>
          <a:p>
            <a:r>
              <a:rPr lang="ru-RU" dirty="0" smtClean="0"/>
              <a:t>2019 год </a:t>
            </a:r>
            <a:r>
              <a:rPr lang="ru-RU" dirty="0" smtClean="0"/>
              <a:t>демонстрационный экзамен </a:t>
            </a:r>
            <a:r>
              <a:rPr lang="ru-RU" dirty="0" err="1" smtClean="0"/>
              <a:t>WorldSkills</a:t>
            </a:r>
            <a:r>
              <a:rPr lang="ru-RU" dirty="0" smtClean="0"/>
              <a:t> сдали </a:t>
            </a:r>
            <a:r>
              <a:rPr lang="ru-RU" dirty="0" smtClean="0"/>
              <a:t>42 </a:t>
            </a:r>
            <a:r>
              <a:rPr lang="ru-RU" dirty="0" smtClean="0"/>
              <a:t>125 выпускников </a:t>
            </a:r>
            <a:r>
              <a:rPr lang="ru-RU" dirty="0" smtClean="0"/>
              <a:t>ОО СПО,</a:t>
            </a:r>
          </a:p>
          <a:p>
            <a:r>
              <a:rPr lang="ru-RU" dirty="0" smtClean="0"/>
              <a:t>2020 год </a:t>
            </a:r>
            <a:r>
              <a:rPr lang="ru-RU" dirty="0" smtClean="0"/>
              <a:t>— 52 533 </a:t>
            </a:r>
            <a:r>
              <a:rPr lang="ru-RU" dirty="0" smtClean="0"/>
              <a:t>выпускника</a:t>
            </a:r>
          </a:p>
          <a:p>
            <a:r>
              <a:rPr lang="ru-RU" dirty="0" smtClean="0"/>
              <a:t>Первая половина </a:t>
            </a:r>
            <a:r>
              <a:rPr lang="ru-RU" dirty="0" smtClean="0"/>
              <a:t>2021 </a:t>
            </a:r>
            <a:r>
              <a:rPr lang="ru-RU" dirty="0" smtClean="0"/>
              <a:t>года 143 </a:t>
            </a:r>
            <a:r>
              <a:rPr lang="ru-RU" dirty="0" smtClean="0"/>
              <a:t>240 выпускников </a:t>
            </a:r>
            <a:r>
              <a:rPr lang="ru-RU" dirty="0" smtClean="0"/>
              <a:t>(более </a:t>
            </a:r>
            <a:r>
              <a:rPr lang="ru-RU" dirty="0" smtClean="0"/>
              <a:t>20% от </a:t>
            </a:r>
            <a:r>
              <a:rPr lang="ru-RU" dirty="0" smtClean="0"/>
              <a:t>общего </a:t>
            </a:r>
            <a:r>
              <a:rPr lang="ru-RU" dirty="0" smtClean="0"/>
              <a:t>количества). 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53372" y="2011011"/>
            <a:ext cx="4114085" cy="2690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Вебинары</a:t>
            </a:r>
            <a:r>
              <a:rPr lang="ru-RU" dirty="0" smtClean="0"/>
              <a:t> издательств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22045" y="1858478"/>
            <a:ext cx="5693697" cy="3747665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https://www.youtube.com/hashtag/</a:t>
            </a:r>
            <a:r>
              <a:rPr lang="ru-RU" dirty="0" err="1" smtClean="0">
                <a:hlinkClick r:id="rId2"/>
              </a:rPr>
              <a:t>российскийучебник</a:t>
            </a:r>
            <a:endParaRPr lang="ru-RU" dirty="0" smtClean="0"/>
          </a:p>
          <a:p>
            <a:r>
              <a:rPr lang="en-US" dirty="0" smtClean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zhurnalpoznanie.ru/servisy/meropriyatiya/spisok_meropriyatii</a:t>
            </a:r>
            <a:endParaRPr lang="ru-RU" dirty="0" smtClean="0"/>
          </a:p>
          <a:p>
            <a:r>
              <a:rPr lang="en-US" dirty="0" smtClean="0">
                <a:hlinkClick r:id="rId4"/>
              </a:rPr>
              <a:t>https://uchitel.club</a:t>
            </a:r>
            <a:r>
              <a:rPr lang="en-US" dirty="0" smtClean="0">
                <a:hlinkClick r:id="rId4"/>
              </a:rPr>
              <a:t>/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6522358" y="1847156"/>
            <a:ext cx="5449797" cy="3671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8922" y="456176"/>
            <a:ext cx="9603275" cy="104923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Необходимость наполнения профессионального стандарта учителя</a:t>
            </a:r>
            <a:br>
              <a:rPr lang="ru-RU" dirty="0" smtClean="0"/>
            </a:br>
            <a:r>
              <a:rPr lang="ru-RU" dirty="0" smtClean="0"/>
              <a:t>новыми компетенциями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Работа с одаренными учащимися.</a:t>
            </a:r>
          </a:p>
          <a:p>
            <a:r>
              <a:rPr lang="ru-RU" dirty="0" smtClean="0"/>
              <a:t>Работа в условиях реализации программ инклюзивного образования.</a:t>
            </a:r>
          </a:p>
          <a:p>
            <a:r>
              <a:rPr lang="ru-RU" dirty="0" smtClean="0"/>
              <a:t>Работа с учащимися, имеющими проблемы в развитии.</a:t>
            </a:r>
          </a:p>
          <a:p>
            <a:r>
              <a:rPr lang="ru-RU" dirty="0" smtClean="0"/>
              <a:t>Работа с </a:t>
            </a:r>
            <a:r>
              <a:rPr lang="ru-RU" dirty="0" err="1" smtClean="0"/>
              <a:t>девиантными</a:t>
            </a:r>
            <a:r>
              <a:rPr lang="ru-RU" dirty="0" smtClean="0"/>
              <a:t>, зависимыми, социально запущенными </a:t>
            </a:r>
            <a:r>
              <a:rPr lang="ru-RU" dirty="0" smtClean="0"/>
              <a:t>и социально </a:t>
            </a:r>
            <a:r>
              <a:rPr lang="ru-RU" dirty="0" smtClean="0"/>
              <a:t>уязвимыми учащимися, имеющими серьезные отклонения </a:t>
            </a:r>
            <a:r>
              <a:rPr lang="ru-RU" dirty="0" smtClean="0"/>
              <a:t>в поведении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70000"/>
              </a:lnSpc>
              <a:buNone/>
            </a:pPr>
            <a:endParaRPr lang="ru-RU" dirty="0" smtClean="0"/>
          </a:p>
          <a:p>
            <a:pPr>
              <a:lnSpc>
                <a:spcPct val="170000"/>
              </a:lnSpc>
              <a:buNone/>
            </a:pPr>
            <a:r>
              <a:rPr lang="ru-RU" dirty="0" smtClean="0"/>
              <a:t>«</a:t>
            </a:r>
            <a:r>
              <a:rPr lang="ru-RU" sz="3800" dirty="0" smtClean="0"/>
              <a:t>В деле обучения и воспитания, во всем школьном деле ничего нельзя улучшить, минуя голову учителя» </a:t>
            </a:r>
          </a:p>
          <a:p>
            <a:pPr>
              <a:buNone/>
            </a:pPr>
            <a:endParaRPr lang="ru-RU" sz="3200" dirty="0" smtClean="0"/>
          </a:p>
          <a:p>
            <a:pPr>
              <a:buNone/>
            </a:pPr>
            <a:endParaRPr lang="ru-RU" sz="3200" dirty="0" smtClean="0"/>
          </a:p>
          <a:p>
            <a:pPr algn="r">
              <a:buNone/>
            </a:pPr>
            <a:r>
              <a:rPr lang="ru-RU" sz="3200" dirty="0" smtClean="0"/>
              <a:t>К. Д. Ушинский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WorldSkills</a:t>
            </a:r>
            <a:r>
              <a:rPr lang="en-US" dirty="0" smtClean="0"/>
              <a:t> </a:t>
            </a:r>
            <a:r>
              <a:rPr lang="ru-RU" dirty="0" smtClean="0"/>
              <a:t>в образовании.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47330" y="2010878"/>
            <a:ext cx="6325070" cy="3448595"/>
          </a:xfrm>
        </p:spPr>
        <p:txBody>
          <a:bodyPr/>
          <a:lstStyle/>
          <a:p>
            <a:r>
              <a:rPr lang="ru-RU" dirty="0" smtClean="0"/>
              <a:t>2021 год </a:t>
            </a:r>
            <a:r>
              <a:rPr lang="ru-RU" dirty="0" smtClean="0"/>
              <a:t>около 15 тысяч студентов из 280 вузов и их филиалов в 80 субъектах РФ смогли успешно сдать демонстрационный экзамен по программам среднего профессионального образования по 69 компетенциям и успешно получили паспорта компетенции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184147" y="2006828"/>
            <a:ext cx="3127788" cy="288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75658" y="162378"/>
            <a:ext cx="10571389" cy="5872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Направления развития общего образования на 2021/2022 учебный год</a:t>
            </a: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Обеспечение условий для проектирования основных образовательных программ основного общего образования как механизма современного качества образования в рамках введения ФГОС</a:t>
            </a:r>
          </a:p>
          <a:p>
            <a:r>
              <a:rPr lang="ru-RU" dirty="0" smtClean="0"/>
              <a:t>Развитие системы наставничества в целях выявления профессиональных дефицитов и совершенствования профессиональных компетенций педагогов путем внедрения эффективных механизмов работы методической команды  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3350" y="456176"/>
            <a:ext cx="9603275" cy="104923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Направления развития системы воспитания и дополнительного образования на 2021/2022 учебный год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Развитие новых форм и технологий реализации программ дополнительного образования по всем направленностям для формирования у детей современных компетентностей, поддержки их личностного и профессионального самоопределения</a:t>
            </a:r>
          </a:p>
          <a:p>
            <a:r>
              <a:rPr lang="ru-RU" dirty="0" smtClean="0"/>
              <a:t>Развитие механизмов проектирования и сопровождения индивидуальных образовательных маршрутов для детей с разными образовательными потребностями, способностями и интересами, в том числе на основе интеграции программ общего и дополнительного образования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3350" y="456176"/>
            <a:ext cx="9603275" cy="104923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Направления развития системы воспитания и дополнительного образования на 2021/2022 учебный год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Развитие системы организационно-методической поддержки формирования у участников образовательных отношений компетенций, необходимых для создания и использования цифровой образовательной среды в образовательных организациях, навыков безопасного поведения в информационно-телекоммуникационных сетях, основ управления персональными данными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Галерея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Галерея</Template>
  <TotalTime>816</TotalTime>
  <Words>1339</Words>
  <Application>Microsoft Office PowerPoint</Application>
  <PresentationFormat>Произвольный</PresentationFormat>
  <Paragraphs>134</Paragraphs>
  <Slides>42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3" baseType="lpstr">
      <vt:lpstr>Галерея</vt:lpstr>
      <vt:lpstr>        Онлайн час ГМО учителей математики г. Челябинска   Профессиональная компетенция учителя как основа повышения качества образования обучающихся.</vt:lpstr>
      <vt:lpstr>Слайд 2</vt:lpstr>
      <vt:lpstr>История WorldSkills Russia </vt:lpstr>
      <vt:lpstr>WorldSkills в образовании. </vt:lpstr>
      <vt:lpstr>WorldSkills в образовании. </vt:lpstr>
      <vt:lpstr>Слайд 6</vt:lpstr>
      <vt:lpstr>Направления развития общего образования на 2021/2022 учебный год</vt:lpstr>
      <vt:lpstr>Направления развития системы воспитания и дополнительного образования на 2021/2022 учебный год</vt:lpstr>
      <vt:lpstr>Направления развития системы воспитания и дополнительного образования на 2021/2022 учебный год</vt:lpstr>
      <vt:lpstr>Слайд 10</vt:lpstr>
      <vt:lpstr>Профессиональные компетентности учителя</vt:lpstr>
      <vt:lpstr>Содержание профессионального стандарта педагога.  Часть первая: обучение  </vt:lpstr>
      <vt:lpstr>Содержание профессионального стандарта педагога.  Часть вторая: воспитательная работа   </vt:lpstr>
      <vt:lpstr>Содержание профессионального стандарта педагога.  Часть вторая: воспитательная работа   </vt:lpstr>
      <vt:lpstr>Содержание профессионального стандарта педагога.  Часть третья: развитие </vt:lpstr>
      <vt:lpstr>исследование компетенций учителей русского языка, литературы и математики  2016 год</vt:lpstr>
      <vt:lpstr>Объекты контроля, модели оценки объектов контроля,общие подходы к оцениванию </vt:lpstr>
      <vt:lpstr>Блок 1. Предметная подготовка </vt:lpstr>
      <vt:lpstr>Блок 1. Предметная подготовка линия уравнения, неравенства, параметр </vt:lpstr>
      <vt:lpstr>Блок 1. Предметная подготовка Линия Геометрия </vt:lpstr>
      <vt:lpstr>Блок 1. Предметная подготовка линия Исследование графиков </vt:lpstr>
      <vt:lpstr>Блок 1. Предметная подготовка линия Исследование графиков </vt:lpstr>
      <vt:lpstr>Блок 1. Предметная подготовка Линия выбор вариантов по таблице </vt:lpstr>
      <vt:lpstr>Блок 1. Предметная подготовка Линия выбор вариантов по таблице </vt:lpstr>
      <vt:lpstr>Блок 1. Предметная подготовка Линия </vt:lpstr>
      <vt:lpstr>Блок 1. Предметная подготовка Линия теория чисел </vt:lpstr>
      <vt:lpstr>Блок 1. Предметная подготовка Линия Теория вероятностей и статистика </vt:lpstr>
      <vt:lpstr>Слайд 28</vt:lpstr>
      <vt:lpstr>Слайд 29</vt:lpstr>
      <vt:lpstr>Блок 2. Методика преподавания</vt:lpstr>
      <vt:lpstr>Блок 2. Методика преподавания</vt:lpstr>
      <vt:lpstr>Блок 2. Методика преподавания</vt:lpstr>
      <vt:lpstr>Блок 2. Методика преподавания </vt:lpstr>
      <vt:lpstr>Блок 2. Методика преподавания </vt:lpstr>
      <vt:lpstr>Блок 2. Методика преподавания  Линия Решение проблем в педагогических ситуациях </vt:lpstr>
      <vt:lpstr>Блок 2. Методика преподавания  Линия Решение проблем в педагогических ситуациях</vt:lpstr>
      <vt:lpstr>Блок 2. Методика преподавания  Линия Решение проблем в педагогических ситуациях</vt:lpstr>
      <vt:lpstr>Блок 2. Методика преподавания  Линия Решение проблем в педагогических ситуациях</vt:lpstr>
      <vt:lpstr>Блок 3. Оценивание</vt:lpstr>
      <vt:lpstr>Вебинары издательств</vt:lpstr>
      <vt:lpstr>Необходимость наполнения профессионального стандарта учителя новыми компетенциями</vt:lpstr>
      <vt:lpstr>Слайд 42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Онлайн час ГМО учителей математики  г. Челябинска  Оценка качества образования: мониторинговые процедуры, PIZA</dc:title>
  <dc:creator>Александр Морозов</dc:creator>
  <cp:lastModifiedBy>Елена</cp:lastModifiedBy>
  <cp:revision>73</cp:revision>
  <dcterms:created xsi:type="dcterms:W3CDTF">2020-10-16T02:54:42Z</dcterms:created>
  <dcterms:modified xsi:type="dcterms:W3CDTF">2021-10-12T04:58:21Z</dcterms:modified>
</cp:coreProperties>
</file>