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57" r:id="rId7"/>
    <p:sldId id="266" r:id="rId8"/>
    <p:sldId id="267" r:id="rId9"/>
    <p:sldId id="314" r:id="rId10"/>
    <p:sldId id="315" r:id="rId11"/>
    <p:sldId id="316" r:id="rId12"/>
    <p:sldId id="317" r:id="rId13"/>
    <p:sldId id="268" r:id="rId14"/>
    <p:sldId id="269" r:id="rId15"/>
    <p:sldId id="270" r:id="rId16"/>
    <p:sldId id="271" r:id="rId17"/>
    <p:sldId id="264" r:id="rId18"/>
    <p:sldId id="280" r:id="rId19"/>
    <p:sldId id="272" r:id="rId20"/>
    <p:sldId id="258" r:id="rId21"/>
    <p:sldId id="273" r:id="rId22"/>
    <p:sldId id="274" r:id="rId23"/>
    <p:sldId id="276" r:id="rId24"/>
    <p:sldId id="277" r:id="rId25"/>
    <p:sldId id="278" r:id="rId26"/>
    <p:sldId id="279" r:id="rId27"/>
    <p:sldId id="282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8" r:id="rId45"/>
    <p:sldId id="306" r:id="rId46"/>
    <p:sldId id="307" r:id="rId47"/>
    <p:sldId id="309" r:id="rId48"/>
    <p:sldId id="310" r:id="rId49"/>
    <p:sldId id="311" r:id="rId50"/>
    <p:sldId id="312" r:id="rId51"/>
    <p:sldId id="313" r:id="rId52"/>
    <p:sldId id="293" r:id="rId53"/>
    <p:sldId id="289" r:id="rId54"/>
    <p:sldId id="291" r:id="rId55"/>
    <p:sldId id="292" r:id="rId56"/>
    <p:sldId id="294" r:id="rId57"/>
    <p:sldId id="295" r:id="rId58"/>
    <p:sldId id="262" r:id="rId59"/>
    <p:sldId id="263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4" d="100"/>
          <a:sy n="84" d="100"/>
        </p:scale>
        <p:origin x="-32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54FAC2-35FA-43F7-82C0-DA506A0A3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409" y="802298"/>
            <a:ext cx="10457444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200" dirty="0"/>
              <a:t>Онлайн час ГМО учителей математики г. Челябинска </a:t>
            </a:r>
            <a:br>
              <a:rPr lang="ru-RU" sz="22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4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Оценка качества образования: мониторинговые процедуры, PIZA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85092A9-7DB0-4672-80C6-2B2F01DE8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1" y="4482180"/>
            <a:ext cx="8637072" cy="977621"/>
          </a:xfrm>
        </p:spPr>
        <p:txBody>
          <a:bodyPr/>
          <a:lstStyle/>
          <a:p>
            <a:pPr algn="r"/>
            <a:r>
              <a:rPr lang="ru-RU" dirty="0"/>
              <a:t>Морозова Елена Владимировна, руководитель ГМО</a:t>
            </a:r>
          </a:p>
        </p:txBody>
      </p:sp>
    </p:spTree>
    <p:extLst>
      <p:ext uri="{BB962C8B-B14F-4D97-AF65-F5344CB8AC3E}">
        <p14:creationId xmlns:p14="http://schemas.microsoft.com/office/powerpoint/2010/main" val="167372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 учителей математики 2018 г.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3993349" cy="3448595"/>
          </a:xfrm>
        </p:spPr>
        <p:txBody>
          <a:bodyPr/>
          <a:lstStyle/>
          <a:p>
            <a:r>
              <a:rPr lang="ru-RU" dirty="0" smtClean="0"/>
              <a:t>2 группа: 4696 участников, </a:t>
            </a:r>
          </a:p>
          <a:p>
            <a:r>
              <a:rPr lang="ru-RU" dirty="0" smtClean="0"/>
              <a:t>10‐17 баллов из 26 </a:t>
            </a:r>
          </a:p>
          <a:p>
            <a:r>
              <a:rPr lang="ru-RU" dirty="0" smtClean="0"/>
              <a:t>62,5% участников исследования</a:t>
            </a:r>
          </a:p>
          <a:p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720" y="1789112"/>
            <a:ext cx="6553200" cy="429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 учителей математики 2018 г.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3993349" cy="3448595"/>
          </a:xfrm>
        </p:spPr>
        <p:txBody>
          <a:bodyPr/>
          <a:lstStyle/>
          <a:p>
            <a:r>
              <a:rPr lang="ru-RU" dirty="0" smtClean="0"/>
              <a:t>3 группа: 947 участников, </a:t>
            </a:r>
          </a:p>
          <a:p>
            <a:r>
              <a:rPr lang="ru-RU" dirty="0" smtClean="0"/>
              <a:t>18‐22 баллов из 26 </a:t>
            </a:r>
          </a:p>
          <a:p>
            <a:r>
              <a:rPr lang="ru-RU" dirty="0" smtClean="0"/>
              <a:t>12,6% участников исследования</a:t>
            </a:r>
          </a:p>
          <a:p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760" y="1752600"/>
            <a:ext cx="661416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 учителей математики 2018 г.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3993349" cy="3448595"/>
          </a:xfrm>
        </p:spPr>
        <p:txBody>
          <a:bodyPr/>
          <a:lstStyle/>
          <a:p>
            <a:r>
              <a:rPr lang="ru-RU" dirty="0" smtClean="0"/>
              <a:t>4 группа: 69 участников, </a:t>
            </a:r>
          </a:p>
          <a:p>
            <a:r>
              <a:rPr lang="ru-RU" dirty="0" smtClean="0"/>
              <a:t>23‐26 баллов из 26 </a:t>
            </a:r>
          </a:p>
          <a:p>
            <a:r>
              <a:rPr lang="ru-RU" dirty="0" smtClean="0"/>
              <a:t>0,91% участников исследования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720" y="1767841"/>
            <a:ext cx="710184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44247" y="364419"/>
            <a:ext cx="9604375" cy="1049338"/>
          </a:xfrm>
        </p:spPr>
        <p:txBody>
          <a:bodyPr/>
          <a:lstStyle/>
          <a:p>
            <a:pPr algn="ctr"/>
            <a:r>
              <a:rPr lang="ru-RU" dirty="0"/>
              <a:t>Федеральный проект </a:t>
            </a:r>
            <a:br>
              <a:rPr lang="ru-RU" dirty="0"/>
            </a:br>
            <a:r>
              <a:rPr lang="ru-RU" dirty="0"/>
              <a:t>«Современная школа» (07.12.2018 г.)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2222" y="1338790"/>
            <a:ext cx="11480800" cy="45088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Цель </a:t>
            </a:r>
          </a:p>
          <a:p>
            <a:pPr>
              <a:buNone/>
            </a:pPr>
            <a:r>
              <a:rPr lang="ru-RU" sz="2400" dirty="0"/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образования: средневзвешенный результат Российской Федерации в группе международных исследований, место Российской Федерации (не ниже) 10 к 2024 году (результаты TIMSS (4 и 8 классы) по </a:t>
            </a:r>
            <a:r>
              <a:rPr lang="ru-RU" sz="2400" dirty="0">
                <a:solidFill>
                  <a:srgbClr val="FF0000"/>
                </a:solidFill>
              </a:rPr>
              <a:t>математическому</a:t>
            </a:r>
            <a:r>
              <a:rPr lang="ru-RU" sz="2400" dirty="0"/>
              <a:t> и </a:t>
            </a:r>
            <a:r>
              <a:rPr lang="ru-RU" sz="2400" dirty="0" err="1"/>
              <a:t>естественно-научному</a:t>
            </a:r>
            <a:r>
              <a:rPr lang="ru-RU" sz="2400" dirty="0"/>
              <a:t> направлениям; результаты PISA по направлениям </a:t>
            </a:r>
            <a:r>
              <a:rPr lang="ru-RU" sz="2400" dirty="0">
                <a:solidFill>
                  <a:srgbClr val="FF0000"/>
                </a:solidFill>
              </a:rPr>
              <a:t>математическая грамотность</a:t>
            </a:r>
            <a:r>
              <a:rPr lang="ru-RU" sz="2400" dirty="0"/>
              <a:t>, </a:t>
            </a:r>
            <a:r>
              <a:rPr lang="ru-RU" sz="2400" dirty="0" err="1"/>
              <a:t>естественно-научная</a:t>
            </a:r>
            <a:r>
              <a:rPr lang="ru-RU" sz="2400" dirty="0"/>
              <a:t> грамотность и читательская грамотность)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44247" y="364419"/>
            <a:ext cx="9604375" cy="1049338"/>
          </a:xfrm>
        </p:spPr>
        <p:txBody>
          <a:bodyPr/>
          <a:lstStyle/>
          <a:p>
            <a:pPr algn="ctr"/>
            <a:r>
              <a:rPr lang="ru-RU" dirty="0"/>
              <a:t>Федеральный проект </a:t>
            </a:r>
            <a:br>
              <a:rPr lang="ru-RU" dirty="0"/>
            </a:br>
            <a:r>
              <a:rPr lang="ru-RU" dirty="0"/>
              <a:t>«Современная школа» (07.12.2018 г.)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2222" y="1338790"/>
            <a:ext cx="11480800" cy="45088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Задача</a:t>
            </a:r>
          </a:p>
          <a:p>
            <a:pPr>
              <a:buNone/>
            </a:pPr>
            <a:r>
              <a:rPr lang="ru-RU" sz="2800" dirty="0"/>
              <a:t> Внедрение на уровнях основного общего и среднего общего образования </a:t>
            </a:r>
            <a:r>
              <a:rPr lang="ru-RU" sz="2800" dirty="0">
                <a:solidFill>
                  <a:srgbClr val="FF0000"/>
                </a:solidFill>
              </a:rPr>
              <a:t>новых методов обучения и воспитания, образовательных технологий</a:t>
            </a:r>
            <a:r>
              <a:rPr lang="ru-RU" sz="2800" dirty="0"/>
              <a:t>, обеспечивающих освоение обучающимися </a:t>
            </a:r>
            <a:r>
              <a:rPr lang="ru-RU" sz="2800" dirty="0">
                <a:solidFill>
                  <a:srgbClr val="FF0000"/>
                </a:solidFill>
              </a:rPr>
              <a:t>базовых навыков </a:t>
            </a:r>
            <a:r>
              <a:rPr lang="ru-RU" sz="2800" dirty="0"/>
              <a:t>и умений, повышение их мотивации к обучению и вовлеченности в образовательный процесс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44247" y="364419"/>
            <a:ext cx="9604375" cy="1049338"/>
          </a:xfrm>
        </p:spPr>
        <p:txBody>
          <a:bodyPr/>
          <a:lstStyle/>
          <a:p>
            <a:pPr algn="ctr"/>
            <a:r>
              <a:rPr lang="ru-RU" dirty="0"/>
              <a:t>Федеральный проект </a:t>
            </a:r>
            <a:br>
              <a:rPr lang="ru-RU" dirty="0"/>
            </a:br>
            <a:r>
              <a:rPr lang="ru-RU" dirty="0"/>
              <a:t>«Современная школа» (07.12.2018 г.)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2222" y="1338790"/>
            <a:ext cx="11480800" cy="45088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/>
              <a:t>1.8 Разработана методология и критерии оценки качества общего образования в общеобразовательных организациях на основе практики </a:t>
            </a:r>
            <a:r>
              <a:rPr lang="ru-RU" sz="2800" dirty="0">
                <a:solidFill>
                  <a:srgbClr val="FF0000"/>
                </a:solidFill>
              </a:rPr>
              <a:t>международных исследований </a:t>
            </a:r>
            <a:r>
              <a:rPr lang="ru-RU" sz="2800" dirty="0"/>
              <a:t>качества подготовки обучающихся к 31 декабря 2019 г. </a:t>
            </a:r>
          </a:p>
          <a:p>
            <a:pPr>
              <a:buNone/>
            </a:pPr>
            <a:r>
              <a:rPr lang="ru-RU" sz="2800" dirty="0"/>
              <a:t>1.13 Не менее чем </a:t>
            </a:r>
            <a:r>
              <a:rPr lang="ru-RU" sz="2800" dirty="0">
                <a:solidFill>
                  <a:srgbClr val="FF0000"/>
                </a:solidFill>
              </a:rPr>
              <a:t>в 25% (50%, 75%, 100%) </a:t>
            </a:r>
            <a:r>
              <a:rPr lang="ru-RU" sz="2800" dirty="0"/>
              <a:t>общеобразовательных организаций Российской Федерации проведена оценка качества общего образования на основе практики международных исследований качества подготовки обучающихся к 30 апреля 2021 г. (2022, 2023, 2024 гг.)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223" y="251363"/>
            <a:ext cx="9603275" cy="1049235"/>
          </a:xfrm>
        </p:spPr>
        <p:txBody>
          <a:bodyPr/>
          <a:lstStyle/>
          <a:p>
            <a:r>
              <a:rPr lang="ru-RU" dirty="0"/>
              <a:t>Стратегия развития проекта ПИЗА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7911" y="823383"/>
            <a:ext cx="10080977" cy="470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355" y="1874504"/>
            <a:ext cx="104309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/>
              <a:t>Структура математической грамотности школьников в контексте формирования их функциональной грамотности</a:t>
            </a:r>
          </a:p>
          <a:p>
            <a:pPr marL="514350" indent="-514350">
              <a:buAutoNum type="arabicPeriod"/>
            </a:pPr>
            <a:r>
              <a:rPr lang="ru-RU" sz="2800" dirty="0"/>
              <a:t>Состояние математической грамотности российских школьников. </a:t>
            </a:r>
          </a:p>
          <a:p>
            <a:pPr marL="514350" indent="-514350">
              <a:buAutoNum type="arabicPeriod"/>
            </a:pPr>
            <a:r>
              <a:rPr lang="ru-RU" sz="2800" dirty="0"/>
              <a:t>Концепция направления «математическая грамотность» в исследованиях PISA»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B8CAE2-3AD2-4014-826F-02B4D661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D706F3-74D6-465D-A4A9-14F71AC88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72" y="327905"/>
            <a:ext cx="9535856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6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Математическая грамотность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9866" y="1470294"/>
            <a:ext cx="1026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способность</a:t>
            </a:r>
            <a:r>
              <a:rPr lang="ru-RU" sz="2400" dirty="0"/>
              <a:t> учащихся: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распознавать проблемы</a:t>
            </a:r>
            <a:r>
              <a:rPr lang="ru-RU" sz="2400" dirty="0"/>
              <a:t>, возникающие в окружающей действительности и которые можно решить средствами математики;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формулировать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эти проблемы </a:t>
            </a:r>
            <a:r>
              <a:rPr lang="ru-RU" sz="2400" dirty="0"/>
              <a:t>на языке математики;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решать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эти проблемы</a:t>
            </a:r>
            <a:r>
              <a:rPr lang="ru-RU" sz="2400" dirty="0"/>
              <a:t>, используя математические факты и методы;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анализировать</a:t>
            </a:r>
            <a:r>
              <a:rPr lang="ru-RU" sz="2400" dirty="0"/>
              <a:t> использованные методы решения;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интерпретировать</a:t>
            </a:r>
            <a:r>
              <a:rPr lang="ru-RU" sz="2400" dirty="0"/>
              <a:t> полученные результаты с учетом поставленной проблемы;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 формулировать </a:t>
            </a:r>
            <a:r>
              <a:rPr lang="ru-RU" sz="2400" dirty="0"/>
              <a:t>и записывать результаты решения.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7406" y="0"/>
            <a:ext cx="8396817" cy="603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68F9FA9-3874-4C12-B53D-9ED4F0B5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Концепция направления «математическая грамотность» в исследованиях риза 2021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Математическая грамотность – это способность человека </a:t>
            </a:r>
          </a:p>
          <a:p>
            <a:r>
              <a:rPr lang="ru-RU" dirty="0"/>
              <a:t> мыслить математически, формулировать, применять и интерпретировать математику для решения задач в разнообразных практических контекстах. </a:t>
            </a:r>
          </a:p>
          <a:p>
            <a:r>
              <a:rPr lang="ru-RU" dirty="0"/>
              <a:t>Она включает в себя понятия, процедуры и факты, инструменты для описания, объяснения и предсказания явлений. </a:t>
            </a:r>
          </a:p>
          <a:p>
            <a:r>
              <a:rPr lang="ru-RU" dirty="0"/>
              <a:t>Она 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 в 21 веке».</a:t>
            </a:r>
          </a:p>
        </p:txBody>
      </p:sp>
    </p:spTree>
    <p:extLst>
      <p:ext uri="{BB962C8B-B14F-4D97-AF65-F5344CB8AC3E}">
        <p14:creationId xmlns:p14="http://schemas.microsoft.com/office/powerpoint/2010/main" val="3834324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Модель математической грамотности. </a:t>
            </a:r>
            <a:r>
              <a:rPr lang="en-US" dirty="0"/>
              <a:t>PISA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1333" y="1783644"/>
            <a:ext cx="7531011" cy="42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A46391-8B63-4DF2-A67C-19AD912E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BCCD1EB-5EBF-4E9B-AC14-137D8DEB9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328" y="223283"/>
            <a:ext cx="9390093" cy="50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2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615126-30EA-4182-A934-9BAF5048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745941C-0D86-4769-A330-08A5EAF0F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8553" y="2907390"/>
            <a:ext cx="6049219" cy="16671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8D019D-DB3A-4B40-91EE-05E9770C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2" y="144754"/>
            <a:ext cx="9288171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64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06F4B2-7416-4648-AA7B-A24910F0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840DD5-1E18-4F89-AAC0-9EBB2036C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4B4930C-429D-43D1-BE13-9F9D68E1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6" y="828312"/>
            <a:ext cx="9583487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5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2AD075-5C9F-4A56-8D4F-141DFD98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8935F1-98C3-4F1D-9B3C-6114A624E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3027B10-0CD5-4006-8DF9-032AC4E4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04" y="933101"/>
            <a:ext cx="9259592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1B0F27-027D-4A45-BECD-7D75E3D9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4438C1-D357-4B80-BED5-FA8847A0C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EEF7D94-8A98-4293-B0F9-0E21AB281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94" y="267501"/>
            <a:ext cx="10332618" cy="54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38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580470-9A52-44EF-B9D8-6933C34F604A}"/>
              </a:ext>
            </a:extLst>
          </p:cNvPr>
          <p:cNvSpPr txBox="1"/>
          <p:nvPr/>
        </p:nvSpPr>
        <p:spPr>
          <a:xfrm>
            <a:off x="1201479" y="1084522"/>
            <a:ext cx="917589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Методология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обучающихся.</a:t>
            </a:r>
          </a:p>
          <a:p>
            <a:endParaRPr lang="ru-RU" dirty="0"/>
          </a:p>
          <a:p>
            <a:pPr algn="r"/>
            <a:r>
              <a:rPr lang="ru-RU" dirty="0"/>
              <a:t>приказ Министерства просвещения Российской Федерации и приказ Федеральной службы по надзору в сфере образования и науки от 06.05.2019№ 590/219 (с изменениями от 24.12.2019 № 1718/716)</a:t>
            </a:r>
          </a:p>
        </p:txBody>
      </p:sp>
    </p:spTree>
    <p:extLst>
      <p:ext uri="{BB962C8B-B14F-4D97-AF65-F5344CB8AC3E}">
        <p14:creationId xmlns:p14="http://schemas.microsoft.com/office/powerpoint/2010/main" val="3009244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ECA843-8B02-4AEA-B55D-FEF69764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398" y="591868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Проведение исследований по модели PISA основано на технологиях и решениях проекта PISA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Schools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5F42FB-6FA9-461B-ADCF-E0F5F1D7B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выполнение участниками исследований заданий на компьютере</a:t>
            </a:r>
          </a:p>
          <a:p>
            <a:r>
              <a:rPr lang="ru-RU" dirty="0"/>
              <a:t>возможность использования банка заданий PISA</a:t>
            </a:r>
          </a:p>
          <a:p>
            <a:r>
              <a:rPr lang="ru-RU" dirty="0"/>
              <a:t>возможность получения результатов в привязке к единой шкале PISA</a:t>
            </a:r>
          </a:p>
        </p:txBody>
      </p:sp>
    </p:spTree>
    <p:extLst>
      <p:ext uri="{BB962C8B-B14F-4D97-AF65-F5344CB8AC3E}">
        <p14:creationId xmlns:p14="http://schemas.microsoft.com/office/powerpoint/2010/main" val="1633564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FD9818-A8A1-4B2E-A4D3-57B86732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Сроки проведения процедуры оценки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E6D82A-3C73-4114-A957-255F3DA45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Общероссийская оценка по модели PISA проводится в октябре или ноябре расчетного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155492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54ECA4-04DE-48AB-9FAB-F00430D8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735" y="44327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Качество образования является стратегическим приоритетом для Российской Федерации.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F44A77-1F78-42DE-BB4A-D5812685B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r>
              <a:rPr lang="ru-RU" sz="3600" dirty="0"/>
              <a:t>национальные исследования качества образования </a:t>
            </a:r>
            <a:r>
              <a:rPr lang="ru-RU" sz="3200" dirty="0"/>
              <a:t>(НИКО)             </a:t>
            </a:r>
          </a:p>
          <a:p>
            <a:pPr marL="2286000" lvl="5" indent="0">
              <a:buNone/>
            </a:pPr>
            <a:r>
              <a:rPr lang="ru-RU" sz="3200" dirty="0"/>
              <a:t>         </a:t>
            </a:r>
            <a:r>
              <a:rPr lang="en-US" sz="3200" dirty="0"/>
              <a:t>https://www.eduniko.ru/</a:t>
            </a:r>
            <a:endParaRPr lang="ru-RU" sz="3200" dirty="0"/>
          </a:p>
          <a:p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E488909-FE9B-4F0F-9BF1-C1AB4E8A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8" y="2015732"/>
            <a:ext cx="2279173" cy="25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12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D2A375-F6DF-414B-A650-A817A92E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Измерительные материалы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85E8A1-7D37-4522-B073-51A8C4176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Измерительные материалы разрабатываются специалистами ОЭСР при экспертном участии представителей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1094618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F48214-D88F-4514-B873-6A61DA25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Процедура и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F13CB7-C83F-41EC-B9C5-38EDE7C8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Оценка проводится на компьютерах. </a:t>
            </a:r>
          </a:p>
          <a:p>
            <a:r>
              <a:rPr lang="ru-RU" dirty="0"/>
              <a:t>В оценке принимают участие попавшие во внутришкольную выборку обучающиеся образовательной организации, попавшей в выборку образовательных организаций, чей возраст на момент тестирования составляет от 15 лет и 3 месяцев до 16 лет и 2 месяцев (с 7-го класса).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475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F48214-D88F-4514-B873-6A61DA25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Процедура и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F13CB7-C83F-41EC-B9C5-38EDE7C8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процессе проведения процедур оценки в аудитории присутствуют: </a:t>
            </a:r>
          </a:p>
          <a:p>
            <a:r>
              <a:rPr lang="ru-RU" dirty="0"/>
              <a:t>не менее 2 наблюдателей, один – от субъекта Российской Федерации, один – согласованный с Рособрнадзором; </a:t>
            </a:r>
          </a:p>
          <a:p>
            <a:r>
              <a:rPr lang="ru-RU" dirty="0"/>
              <a:t>один организатор в аудитории от образовательной организации. </a:t>
            </a:r>
          </a:p>
          <a:p>
            <a:r>
              <a:rPr lang="ru-RU" dirty="0"/>
              <a:t>управление ходом процедуры исследования в аудитории осуществляет организатор. В</a:t>
            </a:r>
          </a:p>
          <a:p>
            <a:r>
              <a:rPr lang="ru-RU" dirty="0"/>
              <a:t>выполненные участниками исследования задания оцениваются российскими экспертами. </a:t>
            </a:r>
          </a:p>
          <a:p>
            <a:r>
              <a:rPr lang="ru-RU" dirty="0"/>
              <a:t>организаторы и эксперты проходят отбор и обучение. </a:t>
            </a:r>
          </a:p>
        </p:txBody>
      </p:sp>
    </p:spTree>
    <p:extLst>
      <p:ext uri="{BB962C8B-B14F-4D97-AF65-F5344CB8AC3E}">
        <p14:creationId xmlns:p14="http://schemas.microsoft.com/office/powerpoint/2010/main" val="945385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890ABE-5464-41FB-A8D6-4328CA1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 расчета результатов оценки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102137-D824-468A-86CA-007C08F24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1-й квартал года, следующего за годом проведения региональной оценки по модели PISA.</a:t>
            </a:r>
          </a:p>
        </p:txBody>
      </p:sp>
    </p:spTree>
    <p:extLst>
      <p:ext uri="{BB962C8B-B14F-4D97-AF65-F5344CB8AC3E}">
        <p14:creationId xmlns:p14="http://schemas.microsoft.com/office/powerpoint/2010/main" val="902144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55589D-2F45-4FC2-A067-90C1BBD3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743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Разбиение субъектов Российской Федерации на группы для участия в ежегодном проведении региональных оценок по модели PISA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C632CC48-9964-4F63-A7B9-58CDBF67F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568" y="1855518"/>
            <a:ext cx="6808346" cy="40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3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2220E-5864-47A6-A28C-F87D3627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открытых заданий ПИЗА 2018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88810A-2FD7-4A62-991D-D29FD41E8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B28F6D-76E4-4AAC-8F93-CA8E6E91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29" y="1391655"/>
            <a:ext cx="6244294" cy="47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01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1 «</a:t>
            </a:r>
            <a:r>
              <a:rPr lang="ru-RU" dirty="0" err="1"/>
              <a:t>Флешка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вопрос 1.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21FDC46-EA14-4469-B17E-2AD1C38EE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553" y="1758655"/>
            <a:ext cx="6534691" cy="433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58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4036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Задание 2 «покупка </a:t>
            </a:r>
            <a:r>
              <a:rPr lang="ru-RU" dirty="0" err="1"/>
              <a:t>квартитры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вопрос 1.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FC6C7350-C763-4E03-AFE2-DC0CD9AB2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670" y="1000236"/>
            <a:ext cx="7251404" cy="50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27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28073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Задание 2 «покупка квартиры»</a:t>
            </a:r>
            <a:br>
              <a:rPr lang="ru-RU" dirty="0"/>
            </a:br>
            <a:r>
              <a:rPr lang="ru-RU" dirty="0"/>
              <a:t>вопрос 1.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68F205D-99CA-495D-9155-4B77E1974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вычисления общей площади квартиры (включая террасу и стены) можно измерить размеры каждой комнаты, рассчитать площадь каждой из них и сложить все площади. Однако существует более эффективный метод, при котором для вычисления общей площади квартиры нужно измерить только 4 отрезка. Укажите на этом плане четыре отрезка, которые нужно измерить, чтобы вычислить общую площадь квартиры.</a:t>
            </a:r>
          </a:p>
        </p:txBody>
      </p:sp>
    </p:spTree>
    <p:extLst>
      <p:ext uri="{BB962C8B-B14F-4D97-AF65-F5344CB8AC3E}">
        <p14:creationId xmlns:p14="http://schemas.microsoft.com/office/powerpoint/2010/main" val="1602139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4036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Задание 2 «покупка квартиры»</a:t>
            </a:r>
            <a:br>
              <a:rPr lang="ru-RU" dirty="0"/>
            </a:br>
            <a:r>
              <a:rPr lang="ru-RU" dirty="0"/>
              <a:t>ответ на вопрос 1.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074FE6E-2E22-4745-BB17-05D42F56D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102" y="1007073"/>
            <a:ext cx="7376600" cy="50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8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54ECA4-04DE-48AB-9FAB-F00430D8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868" y="590030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Качество образования является стратегическим приоритетом для Российской Федерации.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F44A77-1F78-42DE-BB4A-D5812685B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r>
              <a:rPr lang="ru-RU" sz="3600" dirty="0"/>
              <a:t>Всероссийские проверочные работы </a:t>
            </a:r>
          </a:p>
          <a:p>
            <a:pPr marL="2743200" lvl="6" indent="0" algn="ctr">
              <a:buNone/>
            </a:pPr>
            <a:r>
              <a:rPr lang="en-US" sz="3200" dirty="0"/>
              <a:t>sdamgia.ru</a:t>
            </a:r>
            <a:endParaRPr lang="ru-RU" sz="3200" dirty="0"/>
          </a:p>
          <a:p>
            <a:pPr marL="2743200" lvl="6" indent="0" algn="ctr">
              <a:buNone/>
            </a:pPr>
            <a:r>
              <a:rPr lang="en-US" sz="3200" dirty="0"/>
              <a:t>https://fioco.ru/</a:t>
            </a:r>
            <a:endParaRPr lang="ru-RU" sz="3200" dirty="0"/>
          </a:p>
          <a:p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Средняя общеобразовательная школа поселка Тишино | ВПР">
            <a:extLst>
              <a:ext uri="{FF2B5EF4-FFF2-40B4-BE49-F238E27FC236}">
                <a16:creationId xmlns="" xmlns:a16="http://schemas.microsoft.com/office/drawing/2014/main" id="{9DCD52C8-9849-4468-A8D1-10C83097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23" y="201573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93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4036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Задание 3 «Падение капель»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3E804EEA-993E-41BE-A243-5AD6EEB7A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564" y="691116"/>
            <a:ext cx="8081997" cy="52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57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5997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Задание 3 «Падение капель»</a:t>
            </a:r>
            <a:br>
              <a:rPr lang="ru-RU" dirty="0"/>
            </a:br>
            <a:r>
              <a:rPr lang="ru-RU" dirty="0"/>
              <a:t>вопрос 1.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38810D9-DF92-48A5-A35E-B875E6395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Медсестра хочет увеличить вдвое время вливания. Приведите точное описание того, как изменится значение D, если n увеличить в два раза, а k и v оставить без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3398679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5997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Задание 3 «Падение капель»</a:t>
            </a:r>
            <a:br>
              <a:rPr lang="ru-RU" dirty="0"/>
            </a:br>
            <a:r>
              <a:rPr lang="ru-RU" dirty="0"/>
              <a:t>вопрос 2.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38810D9-DF92-48A5-A35E-B875E6395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Медсёстрам также нужно вычислять объём вливания (v), используя скорость падения капель D. Вливание со скоростью 50 капель в минуту необходимо сделать пациенту за 3 часа. Показатель числа капель в единице объёма для данного вливания равен 25 каплям в миллилитре. Каков объём вливания (в мл)? Объём вливания: ……………… мл</a:t>
            </a:r>
          </a:p>
        </p:txBody>
      </p:sp>
    </p:spTree>
    <p:extLst>
      <p:ext uri="{BB962C8B-B14F-4D97-AF65-F5344CB8AC3E}">
        <p14:creationId xmlns:p14="http://schemas.microsoft.com/office/powerpoint/2010/main" val="3254783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5997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Задание 4 «Пингвины»</a:t>
            </a:r>
            <a:br>
              <a:rPr lang="ru-RU" dirty="0"/>
            </a:br>
            <a:r>
              <a:rPr lang="ru-RU" dirty="0"/>
              <a:t>вопрос 1.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3448DFA6-E963-4131-85F4-63270CCEF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62" y="1530712"/>
            <a:ext cx="8126708" cy="45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50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5997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Задание 4 «Пингвины»</a:t>
            </a:r>
            <a:br>
              <a:rPr lang="ru-RU" dirty="0"/>
            </a:br>
            <a:r>
              <a:rPr lang="ru-RU" dirty="0"/>
              <a:t>вопрос 2.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969E3323-3F47-4239-A2D0-23E5C9221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Джин задается вопросом, о том, как изменится размер колонии пингвинов в течение следующих нескольких лет. Он делает следующие предположения: </a:t>
            </a:r>
          </a:p>
          <a:p>
            <a:r>
              <a:rPr lang="ru-RU" dirty="0"/>
              <a:t>в начале года колония состоит из 10 000 пингвинов (5 000 пар); </a:t>
            </a:r>
          </a:p>
          <a:p>
            <a:r>
              <a:rPr lang="ru-RU" dirty="0"/>
              <a:t>каждый год весной каждая пара пингвинов выращивает одного птенца; </a:t>
            </a:r>
          </a:p>
          <a:p>
            <a:r>
              <a:rPr lang="ru-RU" dirty="0"/>
              <a:t>к концу года 20% всех пингвинов (взрослых и птенцов) умирают. </a:t>
            </a:r>
          </a:p>
          <a:p>
            <a:pPr marL="0" indent="0">
              <a:buNone/>
            </a:pPr>
            <a:r>
              <a:rPr lang="ru-RU" dirty="0"/>
              <a:t>Сколько пингвинов (взрослых и птенцов) будет в колонии в конце первого года? </a:t>
            </a:r>
          </a:p>
          <a:p>
            <a:pPr marL="0" indent="0">
              <a:buNone/>
            </a:pPr>
            <a:r>
              <a:rPr lang="ru-RU" dirty="0"/>
              <a:t>Количество пингвинов: 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614343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5997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Задание 4 «Пингвины»</a:t>
            </a:r>
            <a:br>
              <a:rPr lang="ru-RU" dirty="0"/>
            </a:br>
            <a:r>
              <a:rPr lang="ru-RU" dirty="0"/>
              <a:t>вопрос 3.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E9D8D024-DFBD-462D-9278-95666E160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70983"/>
            <a:ext cx="9603275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Джин предполагает, что колония будет продолжать расти следующим образом: </a:t>
            </a:r>
          </a:p>
          <a:p>
            <a:pPr marL="0" indent="0">
              <a:buNone/>
            </a:pPr>
            <a:r>
              <a:rPr lang="ru-RU" sz="1600" dirty="0"/>
              <a:t>• в начале каждого года колония состоит из равного числа самцов и самок, которые образуют пары; </a:t>
            </a:r>
          </a:p>
          <a:p>
            <a:pPr marL="0" indent="0">
              <a:buNone/>
            </a:pPr>
            <a:r>
              <a:rPr lang="ru-RU" sz="1600" dirty="0"/>
              <a:t>• каждый год весной каждая пара пингвинов выращивает одного птенца; </a:t>
            </a:r>
          </a:p>
          <a:p>
            <a:pPr marL="0" indent="0">
              <a:buNone/>
            </a:pPr>
            <a:r>
              <a:rPr lang="ru-RU" sz="1600" dirty="0"/>
              <a:t>• к концу каждого года 20% всех пингвинов (взрослых и птенцов) умирают; </a:t>
            </a:r>
          </a:p>
          <a:p>
            <a:pPr marL="0" indent="0">
              <a:buNone/>
            </a:pPr>
            <a:r>
              <a:rPr lang="ru-RU" sz="1600" dirty="0"/>
              <a:t>• годовалые пингвины также будут выращивать птенцов. </a:t>
            </a:r>
          </a:p>
          <a:p>
            <a:pPr marL="0" indent="0">
              <a:buNone/>
            </a:pPr>
            <a:r>
              <a:rPr lang="ru-RU" sz="1600" dirty="0"/>
              <a:t>Исходя из данных предположений, вычислите, какая из приведенных ниже формул описывает количество пингвинов в колонии Р через 7 лет. </a:t>
            </a:r>
          </a:p>
          <a:p>
            <a:pPr marL="457200" indent="-457200">
              <a:buAutoNum type="alphaUcPeriod"/>
            </a:pPr>
            <a:r>
              <a:rPr lang="ru-RU" sz="1600" dirty="0"/>
              <a:t>P = 10 000 x (1.5 x 0.2)7 			</a:t>
            </a:r>
            <a:r>
              <a:rPr lang="ru-RU" sz="1600" b="1" dirty="0">
                <a:solidFill>
                  <a:srgbClr val="FF0000"/>
                </a:solidFill>
              </a:rPr>
              <a:t>С. </a:t>
            </a:r>
            <a:r>
              <a:rPr lang="ru-RU" sz="1600" dirty="0"/>
              <a:t>	P = 10 000 x (1.5 x 0.8)7 </a:t>
            </a:r>
          </a:p>
          <a:p>
            <a:pPr marL="457200" indent="-457200">
              <a:buAutoNum type="alphaUcPeriod"/>
            </a:pPr>
            <a:r>
              <a:rPr lang="ru-RU" sz="1600" dirty="0"/>
              <a:t>C. P = 10 000 x (1.2 x 0.2)7 		</a:t>
            </a:r>
            <a:r>
              <a:rPr lang="ru-RU" sz="1600" b="1" dirty="0">
                <a:solidFill>
                  <a:srgbClr val="FF0000"/>
                </a:solidFill>
              </a:rPr>
              <a:t>D. </a:t>
            </a:r>
            <a:r>
              <a:rPr lang="ru-RU" sz="1600" dirty="0"/>
              <a:t>	P = 10 000 x (1.2 x 0.8)</a:t>
            </a:r>
          </a:p>
        </p:txBody>
      </p:sp>
    </p:spTree>
    <p:extLst>
      <p:ext uri="{BB962C8B-B14F-4D97-AF65-F5344CB8AC3E}">
        <p14:creationId xmlns:p14="http://schemas.microsoft.com/office/powerpoint/2010/main" val="1112402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254636"/>
            <a:ext cx="9607661" cy="105631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Задание 3 «Пингвины»</a:t>
            </a:r>
            <a:br>
              <a:rPr lang="ru-RU" dirty="0"/>
            </a:br>
            <a:r>
              <a:rPr lang="ru-RU" dirty="0"/>
              <a:t>вопрос 4.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7BD0CAC-88B2-47A3-B708-1B0422371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9E9C8C8E-F5E3-47E5-A458-90622CBBB5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2146" y="1148316"/>
            <a:ext cx="5333593" cy="5009188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9AF0D1F2-86E6-42CB-A0F5-47E7FD9DA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74A8E779-4021-4C87-8949-DD9CCD5196F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57388" y="1310955"/>
            <a:ext cx="5506185" cy="39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68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Задание 4 «Парусные корабли»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AC894E1B-4881-4722-B9C6-03D509F2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758" y="1421381"/>
            <a:ext cx="10578233" cy="37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58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 4 «Парусные корабли»</a:t>
            </a:r>
            <a:br>
              <a:rPr lang="ru-RU" dirty="0"/>
            </a:br>
            <a:r>
              <a:rPr lang="ru-RU" dirty="0"/>
              <a:t>вопрос 1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4DE348B-7DEC-4996-B00E-F18E4977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Одно из преимуществ использования кайта заключается в том, что он летает на высоте в 150 м. Там скорость ветра примерно на 25% больше, чем на уровне палубы корабля. С какой примерно скоростью дует ветер на кайт, когда скорость ветра, измеренная на палубе корабля, равна 24 км/ч?</a:t>
            </a:r>
          </a:p>
          <a:p>
            <a:pPr marL="0" indent="0">
              <a:buNone/>
            </a:pPr>
            <a:r>
              <a:rPr lang="ru-RU" dirty="0"/>
              <a:t> A. 6 км/ч </a:t>
            </a:r>
          </a:p>
          <a:p>
            <a:pPr marL="0" indent="0">
              <a:buNone/>
            </a:pPr>
            <a:r>
              <a:rPr lang="ru-RU" dirty="0"/>
              <a:t>B. 18 км/ч </a:t>
            </a:r>
          </a:p>
          <a:p>
            <a:pPr marL="0" indent="0">
              <a:buNone/>
            </a:pPr>
            <a:r>
              <a:rPr lang="ru-RU" dirty="0"/>
              <a:t>C. 25 км/ч </a:t>
            </a:r>
          </a:p>
          <a:p>
            <a:pPr marL="0" indent="0">
              <a:buNone/>
            </a:pPr>
            <a:r>
              <a:rPr lang="ru-RU" dirty="0"/>
              <a:t>D. 30 км/ч</a:t>
            </a:r>
          </a:p>
          <a:p>
            <a:pPr marL="0" indent="0">
              <a:buNone/>
            </a:pPr>
            <a:r>
              <a:rPr lang="ru-RU" dirty="0"/>
              <a:t> E. 49 км/ч</a:t>
            </a:r>
          </a:p>
        </p:txBody>
      </p:sp>
    </p:spTree>
    <p:extLst>
      <p:ext uri="{BB962C8B-B14F-4D97-AF65-F5344CB8AC3E}">
        <p14:creationId xmlns:p14="http://schemas.microsoft.com/office/powerpoint/2010/main" val="18744842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 4 «Парусные корабли»</a:t>
            </a:r>
            <a:br>
              <a:rPr lang="ru-RU" dirty="0"/>
            </a:br>
            <a:r>
              <a:rPr lang="ru-RU" dirty="0"/>
              <a:t>вопрос 2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4DE348B-7DEC-4996-B00E-F18E497761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Чему примерно должна быть равна длина каната у кайта, чтобы он тянул корабль под углом в 45° и находился на высоте в 150 м по вертикали, как показано на рисунке? </a:t>
            </a:r>
          </a:p>
          <a:p>
            <a:pPr marL="457200" indent="-457200">
              <a:buAutoNum type="alphaUcPeriod"/>
            </a:pPr>
            <a:r>
              <a:rPr lang="ru-RU" dirty="0"/>
              <a:t>173 м </a:t>
            </a:r>
          </a:p>
          <a:p>
            <a:pPr marL="457200" indent="-457200">
              <a:buAutoNum type="alphaUcPeriod"/>
            </a:pPr>
            <a:r>
              <a:rPr lang="ru-RU" dirty="0"/>
              <a:t>B. 212 м </a:t>
            </a:r>
          </a:p>
          <a:p>
            <a:pPr marL="457200" indent="-457200">
              <a:buAutoNum type="alphaUcPeriod"/>
            </a:pPr>
            <a:r>
              <a:rPr lang="ru-RU" dirty="0"/>
              <a:t>C. 285 м </a:t>
            </a:r>
          </a:p>
          <a:p>
            <a:pPr marL="457200" indent="-457200">
              <a:buAutoNum type="alphaUcPeriod"/>
            </a:pPr>
            <a:r>
              <a:rPr lang="ru-RU" dirty="0"/>
              <a:t>D. 300 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0E888B3-3B9D-4A1B-9EDC-EF2867684E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60673"/>
            <a:ext cx="4645025" cy="31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7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54ECA4-04DE-48AB-9FAB-F00430D8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5776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Качество образования является стратегическим приоритетом для Российской Федерации.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F44A77-1F78-42DE-BB4A-D5812685B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/>
            <a:r>
              <a:rPr lang="ru-RU" sz="3600" dirty="0"/>
              <a:t>единый государственный экзамен</a:t>
            </a:r>
          </a:p>
          <a:p>
            <a:pPr lvl="6"/>
            <a:r>
              <a:rPr lang="ru-RU" sz="3600" dirty="0"/>
              <a:t>основной государственный экзамен</a:t>
            </a:r>
          </a:p>
        </p:txBody>
      </p:sp>
      <p:pic>
        <p:nvPicPr>
          <p:cNvPr id="2050" name="Picture 2" descr="Проекты расписаний ЕГЭ и ОГЭ вынесены на суд общественности » Новости.  Саров24">
            <a:extLst>
              <a:ext uri="{FF2B5EF4-FFF2-40B4-BE49-F238E27FC236}">
                <a16:creationId xmlns="" xmlns:a16="http://schemas.microsoft.com/office/drawing/2014/main" id="{8F3E17CF-5ED1-4A79-B5A0-1F52ECA52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9" y="2015732"/>
            <a:ext cx="3553930" cy="22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74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120" y="613503"/>
            <a:ext cx="9605635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 4 «Парусные корабли»</a:t>
            </a:r>
            <a:br>
              <a:rPr lang="ru-RU" dirty="0"/>
            </a:br>
            <a:r>
              <a:rPr lang="ru-RU" dirty="0"/>
              <a:t>вопрос 3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4DE348B-7DEC-4996-B00E-F18E497761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Из-за высокой стоимости дизельного топлива в 0.42 </a:t>
            </a:r>
            <a:r>
              <a:rPr lang="ru-RU" dirty="0" err="1"/>
              <a:t>зеда</a:t>
            </a:r>
            <a:r>
              <a:rPr lang="ru-RU" dirty="0"/>
              <a:t> за литр владельцы корабля «Новая волна» думают о том, чтобы снабдить свой корабль кайтом. Подсчитано, что подобный кайт даёт возможность уменьшить расход дизельного топлива на 20%. Стоимость установки на «Новой волне» кайта составляет 2 500 000 </a:t>
            </a:r>
            <a:r>
              <a:rPr lang="ru-RU" dirty="0" err="1"/>
              <a:t>зедов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3090C7E8-22C1-4C43-BAAC-3CE92E374D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4251" y="2010878"/>
            <a:ext cx="4835607" cy="290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89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94F6A-DEBE-45C0-B9C6-2E5F725B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 4 «Парусные корабли»</a:t>
            </a:r>
            <a:br>
              <a:rPr lang="ru-RU" dirty="0"/>
            </a:br>
            <a:r>
              <a:rPr lang="ru-RU" dirty="0"/>
              <a:t>вопрос 3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4DE348B-7DEC-4996-B00E-F18E4977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Название: «Новая волна» </a:t>
            </a:r>
          </a:p>
          <a:p>
            <a:pPr marL="0" indent="0">
              <a:buNone/>
            </a:pPr>
            <a:r>
              <a:rPr lang="ru-RU" dirty="0"/>
              <a:t>Тип: фрахтовое судно </a:t>
            </a:r>
          </a:p>
          <a:p>
            <a:pPr marL="0" indent="0">
              <a:buNone/>
            </a:pPr>
            <a:r>
              <a:rPr lang="ru-RU" dirty="0"/>
              <a:t>Длина: 117 метров </a:t>
            </a:r>
          </a:p>
          <a:p>
            <a:pPr marL="0" indent="0">
              <a:buNone/>
            </a:pPr>
            <a:r>
              <a:rPr lang="ru-RU" dirty="0"/>
              <a:t>Ширина: 18 метров </a:t>
            </a:r>
          </a:p>
          <a:p>
            <a:pPr marL="0" indent="0">
              <a:buNone/>
            </a:pPr>
            <a:r>
              <a:rPr lang="ru-RU" dirty="0"/>
              <a:t>Грузоподъёмность: 12 000 тонн </a:t>
            </a:r>
          </a:p>
          <a:p>
            <a:pPr marL="0" indent="0">
              <a:buNone/>
            </a:pPr>
            <a:r>
              <a:rPr lang="ru-RU" dirty="0"/>
              <a:t>Максимальная скорость: 19 узлов </a:t>
            </a:r>
          </a:p>
          <a:p>
            <a:pPr marL="0" indent="0">
              <a:buNone/>
            </a:pPr>
            <a:r>
              <a:rPr lang="ru-RU" dirty="0"/>
              <a:t>Дизельного топлива за год без использования кайта: 3 500 000 литров </a:t>
            </a:r>
          </a:p>
          <a:p>
            <a:pPr marL="0" indent="0">
              <a:buNone/>
            </a:pPr>
            <a:r>
              <a:rPr lang="ru-RU" dirty="0"/>
              <a:t>Через сколько примерно лет экономия на дизельном топливе покроет стоимость установки кайта? Приведите вычисления, подтверждающие ваш ответ. </a:t>
            </a:r>
          </a:p>
          <a:p>
            <a:pPr marL="0" indent="0">
              <a:buNone/>
            </a:pPr>
            <a:r>
              <a:rPr lang="ru-RU" dirty="0"/>
              <a:t>Количество лет: …………………….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458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55589D-2F45-4FC2-A067-90C1BBD3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91" y="921478"/>
            <a:ext cx="9603275" cy="71593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Рекомендации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E6D9205-EDFB-4710-A7D6-2A9A6E6E8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Для эффективного формирования функциональной грамотности ц</a:t>
            </a:r>
            <a:r>
              <a:rPr lang="ru-RU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елесообразно активнее использовать в образовательном процессе контекстные задачи, задания, построенные на реальных жизненных сюжетах для мотивирования учащихся к осознанному освоению знаний, для формирования умений, связанных с применением знаний в различных контекстах и ситуациях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7553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04E49-7B61-460C-81B1-8EA6E700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037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Рекомендации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ru-RU" dirty="0">
              <a:ea typeface="SimSun" panose="02010600030101010101" pitchFamily="2" charset="-12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84EB53-50E8-458D-8D1F-567AFE1CF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В учебном процессе необходимо создавать учебные ситуации, инициирующие учебную деятельность учащихся, мотивирующие их на эту деятельность и проясняющие смыслы этой деятельности.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33199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04E49-7B61-460C-81B1-8EA6E700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Рекомендации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84EB53-50E8-458D-8D1F-567AFE1CF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В учебном процессе необходимо создавать учебные ситуации, инициирующие учебную деятельность учащихся, мотивирующие их на эту деятельность и проясняющие смыслы этой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466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C72521-3699-44D6-9BD0-D15AD2C5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2C9C50-7323-48A4-B935-0D2F7EDC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Необходимо наряду с тренировочными учебными заданиями, строящимися по принципу «от способа к задаче» предлагать учебные задания и иного типа («от задачи к выбору способа»), а также иные учебные задания, в которых:</a:t>
            </a: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проблема ставится ВНЕ предметной области, но решается с привлечением предметных и метапредметных знаний, умений и навыков, при этом требуется «перевод» с обыденного языка на язык предмета;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ситуация требует осознанного принятия решения: выбора способа действий, модели поведения и т.п.;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не содержится явного или неявного указания на способ действий;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не только допустима, но и необходима возможность использования альтернативных подходов и решений.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2677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C72521-3699-44D6-9BD0-D15AD2C5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2C9C50-7323-48A4-B935-0D2F7EDC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Хорошими» заданиями с точки зрения «пошагового» формирования всех составляющих функциональной грамотности являются: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учебные исследования, проекты и задания проектного типа,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кейсы, ролевые и деловые игры, моральные дилеммы и другие задания, способствующие приобретению опыта позитивных действий,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задания на демонстрацию понимания смыслов (понятий, утверждений, фразеологизмов, математических выражений, многозначных терминов в разных предметах и т.п.),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задания на выявление главного, на выявление сущностных свойств, черт и характеристик.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2970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C72521-3699-44D6-9BD0-D15AD2C5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2C9C50-7323-48A4-B935-0D2F7EDC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Для выявления динамики формирования функциональной грамотности целесообразно регулярно проводить мониторинг формирования функциональной грамотности 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503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26A0FC-E415-44E5-A812-6CC69CE1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effectLst/>
                <a:latin typeface="Tahoma" panose="020B0604030504040204" pitchFamily="34" charset="0"/>
              </a:rPr>
              <a:t>Сетевой комплекс информационного взаимодействия субъектов Российской Федерации в проекте «Мониторинг формирования функциональной грамотности учащихся»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F4EAC4-FD3F-4662-ACF1-18EB129C2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04" y="3047999"/>
            <a:ext cx="6397510" cy="1816609"/>
          </a:xfrm>
        </p:spPr>
        <p:txBody>
          <a:bodyPr/>
          <a:lstStyle/>
          <a:p>
            <a:r>
              <a:rPr lang="en-US" dirty="0"/>
              <a:t>http://skiv.instrao.ru/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F41E579-4E8E-41B8-84C9-A8187353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274248"/>
            <a:ext cx="3867690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975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A60E4D-B69A-4456-A50B-E43EBD3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Опубликованные сборники в издательство «Просвещение» учебные пособия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AAEB1D-1297-4D96-9E6B-9EA3C7B28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Математическая грамотность. Сборник эталонных заданий. Выпуск 1, часть 1/ Л.О. Рослова, Г.С. Ковалева, Е.С.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Квитко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О.А.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Рыдзе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К.А. Краснянская / Под ред. Л.О. Рословой, Г.С. Ковалевой</a:t>
            </a:r>
            <a:endParaRPr lang="ru-RU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ru-RU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Математическая грамотность. Сборник эталонных заданий. Выпуск 1, часть 2/ Л.О. Рослова, Г.С. Ковалева, Е.С.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Квитко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О.А.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Рыдзе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К.А. Краснянская / Под ред. Л.О. Рословой, Г.С. Ковалевой</a:t>
            </a:r>
            <a:endParaRPr lang="ru-RU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9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63A453-676C-4E6B-925E-FED9F5DA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0" y="360021"/>
            <a:ext cx="10860461" cy="55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5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307808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Результаты исследования PISA </a:t>
            </a:r>
            <a:br>
              <a:rPr lang="ru-RU" dirty="0"/>
            </a:br>
            <a:r>
              <a:rPr lang="ru-RU" dirty="0"/>
              <a:t>за 2000-2015 годы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134" y="1239571"/>
            <a:ext cx="7204428" cy="47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6734" y="657764"/>
            <a:ext cx="9603275" cy="595303"/>
          </a:xfrm>
        </p:spPr>
        <p:txBody>
          <a:bodyPr/>
          <a:lstStyle/>
          <a:p>
            <a:r>
              <a:rPr lang="ru-RU" dirty="0"/>
              <a:t>Результаты 15-летних учащихся PISA 2015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8222" y="2046870"/>
            <a:ext cx="975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/>
              <a:t>Лидирующие страны и территории</a:t>
            </a:r>
            <a:r>
              <a:rPr lang="ru-RU" sz="2800" dirty="0"/>
              <a:t>: Сингапур, Япония, Эстония, Тайвань, Финляндия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/>
              <a:t>27 стран</a:t>
            </a:r>
            <a:r>
              <a:rPr lang="ru-RU" sz="2800" dirty="0"/>
              <a:t>, средний балл которых статистически значимо выше среднего балла России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/>
              <a:t>7 стран</a:t>
            </a:r>
            <a:r>
              <a:rPr lang="ru-RU" sz="2800" dirty="0"/>
              <a:t>, средний балл которых не отличается от балла России (Швеция, Чешская Республика, Испания, Латвия, Люксембург, Италия, Буэнос-Айрес (Аргентина))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/>
              <a:t>35 стран</a:t>
            </a:r>
            <a:r>
              <a:rPr lang="ru-RU" sz="2800" dirty="0"/>
              <a:t>, средний балл которых статистически значимо ниже среднего балла России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 учителей математики 2018 г.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3993349" cy="3448595"/>
          </a:xfrm>
        </p:spPr>
        <p:txBody>
          <a:bodyPr/>
          <a:lstStyle/>
          <a:p>
            <a:r>
              <a:rPr lang="ru-RU" dirty="0" smtClean="0"/>
              <a:t>1 группа: 1800 участников, </a:t>
            </a:r>
          </a:p>
          <a:p>
            <a:r>
              <a:rPr lang="ru-RU" dirty="0" smtClean="0"/>
              <a:t>0‐9 баллов из 26 </a:t>
            </a:r>
          </a:p>
          <a:p>
            <a:r>
              <a:rPr lang="ru-RU" dirty="0" smtClean="0"/>
              <a:t>24% участников исследования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880" y="1813560"/>
            <a:ext cx="649224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613</TotalTime>
  <Words>1829</Words>
  <Application>Microsoft Office PowerPoint</Application>
  <PresentationFormat>Произвольный</PresentationFormat>
  <Paragraphs>168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Галерея</vt:lpstr>
      <vt:lpstr>  Онлайн час ГМО учителей математики г. Челябинска   Оценка качества образования: мониторинговые процедуры, PIZA</vt:lpstr>
      <vt:lpstr>Презентация PowerPoint</vt:lpstr>
      <vt:lpstr>Качество образования является стратегическим приоритетом для Российской Федерации. </vt:lpstr>
      <vt:lpstr>Качество образования является стратегическим приоритетом для Российской Федерации. </vt:lpstr>
      <vt:lpstr>Качество образования является стратегическим приоритетом для Российской Федерации. </vt:lpstr>
      <vt:lpstr>Презентация PowerPoint</vt:lpstr>
      <vt:lpstr>Результаты исследования PISA  за 2000-2015 годы</vt:lpstr>
      <vt:lpstr>Результаты 15-летних учащихся PISA 2015</vt:lpstr>
      <vt:lpstr>Результаты исследования учителей математики 2018 г.</vt:lpstr>
      <vt:lpstr>Результаты исследования учителей математики 2018 г.</vt:lpstr>
      <vt:lpstr>Результаты исследования учителей математики 2018 г.</vt:lpstr>
      <vt:lpstr>Результаты исследования учителей математики 2018 г.</vt:lpstr>
      <vt:lpstr>Федеральный проект  «Современная школа» (07.12.2018 г.)</vt:lpstr>
      <vt:lpstr>Федеральный проект  «Современная школа» (07.12.2018 г.)</vt:lpstr>
      <vt:lpstr>Федеральный проект  «Современная школа» (07.12.2018 г.)</vt:lpstr>
      <vt:lpstr>Стратегия развития проекта ПИЗА</vt:lpstr>
      <vt:lpstr>вопросы</vt:lpstr>
      <vt:lpstr>Презентация PowerPoint</vt:lpstr>
      <vt:lpstr>Математическая грамотность</vt:lpstr>
      <vt:lpstr>Концепция направления «математическая грамотность» в исследованиях риза 2021</vt:lpstr>
      <vt:lpstr>Модель математической грамотности. PISA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исследований по модели PISA основано на технологиях и решениях проекта PISA For Schools:</vt:lpstr>
      <vt:lpstr>Сроки проведения процедуры оценки</vt:lpstr>
      <vt:lpstr>Измерительные материалы </vt:lpstr>
      <vt:lpstr>Процедура и технологии</vt:lpstr>
      <vt:lpstr>Процедура и технологии</vt:lpstr>
      <vt:lpstr>Срок расчета результатов оценки</vt:lpstr>
      <vt:lpstr>Разбиение субъектов Российской Федерации на группы для участия в ежегодном проведении региональных оценок по модели PISA</vt:lpstr>
      <vt:lpstr>Примеры открытых заданий ПИЗА 2018 </vt:lpstr>
      <vt:lpstr>Задание 1 «Флешка» вопрос 1.</vt:lpstr>
      <vt:lpstr>Задание 2 «покупка квартитры» вопрос 1.</vt:lpstr>
      <vt:lpstr>Задание 2 «покупка квартиры» вопрос 1.</vt:lpstr>
      <vt:lpstr>Задание 2 «покупка квартиры» ответ на вопрос 1.</vt:lpstr>
      <vt:lpstr>Задание 3 «Падение капель» </vt:lpstr>
      <vt:lpstr>Задание 3 «Падение капель» вопрос 1.</vt:lpstr>
      <vt:lpstr>Задание 3 «Падение капель» вопрос 2.</vt:lpstr>
      <vt:lpstr>Задание 4 «Пингвины» вопрос 1.</vt:lpstr>
      <vt:lpstr>Задание 4 «Пингвины» вопрос 2.</vt:lpstr>
      <vt:lpstr>Задание 4 «Пингвины» вопрос 3.</vt:lpstr>
      <vt:lpstr>Задание 3 «Пингвины» вопрос 4.</vt:lpstr>
      <vt:lpstr>Задание 4 «Парусные корабли» </vt:lpstr>
      <vt:lpstr>Задание 4 «Парусные корабли» вопрос 1 </vt:lpstr>
      <vt:lpstr>Задание 4 «Парусные корабли» вопрос 2 </vt:lpstr>
      <vt:lpstr>Задание 4 «Парусные корабли» вопрос 3 </vt:lpstr>
      <vt:lpstr>Задание 4 «Парусные корабли» вопрос 3 </vt:lpstr>
      <vt:lpstr>Рекомендации</vt:lpstr>
      <vt:lpstr>Рекомендации </vt:lpstr>
      <vt:lpstr>Рекомендации </vt:lpstr>
      <vt:lpstr>Рекомендации</vt:lpstr>
      <vt:lpstr>Рекомендации</vt:lpstr>
      <vt:lpstr>Рекомендации</vt:lpstr>
      <vt:lpstr>Сетевой комплекс информационного взаимодействия субъектов Российской Федерации в проекте «Мониторинг формирования функциональной грамотности учащихся»</vt:lpstr>
      <vt:lpstr>Опубликованные сборники в издательство «Просвещение» учебные пособия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час ГМО учителей математики  г. Челябинска  Оценка качества образования: мониторинговые процедуры, PIZA</dc:title>
  <dc:creator>Александр Морозов</dc:creator>
  <cp:lastModifiedBy>user</cp:lastModifiedBy>
  <cp:revision>52</cp:revision>
  <dcterms:created xsi:type="dcterms:W3CDTF">2020-10-16T02:54:42Z</dcterms:created>
  <dcterms:modified xsi:type="dcterms:W3CDTF">2020-10-20T10:15:46Z</dcterms:modified>
</cp:coreProperties>
</file>