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6" r:id="rId6"/>
    <p:sldId id="287" r:id="rId7"/>
    <p:sldId id="288" r:id="rId8"/>
    <p:sldId id="289" r:id="rId9"/>
    <p:sldId id="262" r:id="rId10"/>
    <p:sldId id="263" r:id="rId11"/>
    <p:sldId id="261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B07EF-A674-4403-AFFC-5A3EFE298D00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7597F-CD0C-4BA1-AD88-80DA2D462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Изменения в ЕГЭ 2022 по математике базового и профильного уровней сложности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Морозова Елена Владимировна, 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рук. ГМО учителей математики 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г. Челябинска, </a:t>
            </a:r>
          </a:p>
          <a:p>
            <a:pPr algn="r"/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к.пед.н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Линейная функция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926" y="1981033"/>
            <a:ext cx="7991102" cy="346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Линейная функция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82896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420887"/>
            <a:ext cx="4248472" cy="4202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Парабола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746485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Парабола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7799585" cy="3337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Парабола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7" y="1628800"/>
            <a:ext cx="7888933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Парабола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812379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Парабола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692" y="1772816"/>
            <a:ext cx="830935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Гипербола</a:t>
            </a:r>
            <a:endParaRPr lang="ru-RU" dirty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92896"/>
            <a:ext cx="3960437" cy="3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700808"/>
            <a:ext cx="763903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Гипербола</a:t>
            </a:r>
            <a:endParaRPr lang="ru-RU" dirty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492896"/>
            <a:ext cx="3850324" cy="395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700808"/>
            <a:ext cx="64976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Гипербола</a:t>
            </a:r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00808"/>
            <a:ext cx="782175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636912"/>
            <a:ext cx="4151734" cy="407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рофильный уровень </a:t>
            </a:r>
            <a:r>
              <a:rPr lang="ru-RU" dirty="0"/>
              <a:t>2022 </a:t>
            </a:r>
            <a:r>
              <a:rPr lang="ru-RU" dirty="0" smtClean="0"/>
              <a:t>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Из первой части (задания с кратким ответом) удалены задания 1, 2 и 3 (простая текстовая задача, анализ реального графика и несложная геометрическая задача).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Синусоиды</a:t>
            </a:r>
            <a:endParaRPr lang="ru-RU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7056784" cy="155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708920"/>
            <a:ext cx="6048672" cy="39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Синусоиды</a:t>
            </a:r>
            <a:endParaRPr lang="ru-RU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7056784" cy="155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708920"/>
            <a:ext cx="6048672" cy="39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</a:t>
            </a:r>
            <a:br>
              <a:rPr lang="ru-RU" dirty="0" smtClean="0"/>
            </a:br>
            <a:r>
              <a:rPr lang="ru-RU" dirty="0" smtClean="0"/>
              <a:t>Синусоиды</a:t>
            </a:r>
            <a:endParaRPr lang="ru-RU" dirty="0"/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95286" y="2610469"/>
            <a:ext cx="3953427" cy="25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412776"/>
            <a:ext cx="7776864" cy="181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Удалено задание 2, проверяющее умение выполнять вычисления и преобразования (данное требование внесено в позицию задачи 7 в новой нумерации).</a:t>
            </a:r>
          </a:p>
          <a:p>
            <a:r>
              <a:rPr lang="ru-RU" dirty="0" smtClean="0"/>
              <a:t>Добавлено задание 5, проверяющее умение выполнять действия с геометрическими фигурами (практическая геометрия). </a:t>
            </a:r>
          </a:p>
          <a:p>
            <a:r>
              <a:rPr lang="ru-RU" dirty="0" smtClean="0"/>
              <a:t>Добавлено задание 20, проверяющее умение строить и исследовать простейшие математические модели.</a:t>
            </a:r>
          </a:p>
          <a:p>
            <a:pPr fontAlgn="base"/>
            <a:r>
              <a:rPr lang="ru-RU" dirty="0" smtClean="0"/>
              <a:t>Количество заданий увеличилось с 20 до 21, максимальный балл за выполнение всей работы стал равным 21.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Базовый уровень</a:t>
            </a:r>
            <a:endParaRPr lang="ru-RU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39659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8640"/>
            <a:ext cx="8380999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Базовый уровень</a:t>
            </a:r>
            <a:endParaRPr lang="ru-RU" dirty="0"/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848008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132856"/>
            <a:ext cx="3924717" cy="3748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Базовый уровень</a:t>
            </a:r>
            <a:br>
              <a:rPr lang="ru-RU" dirty="0" smtClean="0"/>
            </a:br>
            <a:r>
              <a:rPr lang="ru-RU" sz="3600" dirty="0" smtClean="0"/>
              <a:t>Текстовые задачи.</a:t>
            </a:r>
            <a:endParaRPr lang="ru-RU" sz="36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00808"/>
            <a:ext cx="4583216" cy="3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рофильный уровень </a:t>
            </a:r>
            <a:r>
              <a:rPr lang="ru-RU" dirty="0"/>
              <a:t>2022 </a:t>
            </a:r>
            <a:r>
              <a:rPr lang="ru-RU" dirty="0" smtClean="0"/>
              <a:t>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Добавлены в первую часть следующие задания:</a:t>
            </a:r>
          </a:p>
          <a:p>
            <a:r>
              <a:rPr lang="ru-RU" dirty="0"/>
              <a:t>задание на функции и их графики,  в том числе графики функции с неизвестными коэффициентами на клетчатой бумаге (под номером 9</a:t>
            </a:r>
            <a:r>
              <a:rPr lang="ru-RU" dirty="0" smtClean="0"/>
              <a:t>).</a:t>
            </a:r>
          </a:p>
          <a:p>
            <a:r>
              <a:rPr lang="ru-RU" dirty="0"/>
              <a:t>относительно сложная задача по теории вероятностей (под номером 10, вторая на эту тему).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рофильный уровень </a:t>
            </a:r>
            <a:r>
              <a:rPr lang="ru-RU" dirty="0"/>
              <a:t>2022 </a:t>
            </a:r>
            <a:r>
              <a:rPr lang="ru-RU" dirty="0" smtClean="0"/>
              <a:t>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Скорректирована система оценивания заданий с развёрнутым ответом: </a:t>
            </a:r>
            <a:endParaRPr lang="ru-RU" dirty="0" smtClean="0"/>
          </a:p>
          <a:p>
            <a:r>
              <a:rPr lang="ru-RU" dirty="0" smtClean="0"/>
              <a:t>стереометрическая </a:t>
            </a:r>
            <a:r>
              <a:rPr lang="ru-RU" dirty="0"/>
              <a:t>задача стала оцениваться в 3 первичных балла вместо 2, </a:t>
            </a:r>
            <a:endParaRPr lang="ru-RU" dirty="0" smtClean="0"/>
          </a:p>
          <a:p>
            <a:r>
              <a:rPr lang="ru-RU" dirty="0" smtClean="0"/>
              <a:t>текстовая </a:t>
            </a:r>
            <a:r>
              <a:rPr lang="ru-RU" dirty="0"/>
              <a:t>с экономическим содержанием, наоборот, в 2 балла вместо 3.</a:t>
            </a:r>
          </a:p>
          <a:p>
            <a:pPr>
              <a:buNone/>
            </a:pPr>
            <a:r>
              <a:rPr lang="ru-RU" dirty="0"/>
              <a:t>Количество заданий уменьшилось с 19 до 18, максимальный первичный балл за выполнение работы стал равным 31 вместо 32.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 рисунке изображён план местности (шаг сетки плана соответствует расстоянию 1 км на местности). Оцените, скольким квадратным километрам равна площадь озера Великое, изображённого на плане. Ответ округлите до целого числа.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Пробные экзамены для 11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Даты</a:t>
            </a:r>
          </a:p>
          <a:p>
            <a:r>
              <a:rPr lang="ru-RU" dirty="0" smtClean="0"/>
              <a:t>Февраль 13, 20, 27</a:t>
            </a:r>
          </a:p>
          <a:p>
            <a:r>
              <a:rPr lang="ru-RU" dirty="0" smtClean="0"/>
              <a:t>Март 13, 20, 27, 28, 29, 30, 31</a:t>
            </a:r>
          </a:p>
          <a:p>
            <a:pPr algn="ctr">
              <a:buNone/>
            </a:pPr>
            <a:r>
              <a:rPr lang="ru-RU" b="1" dirty="0" smtClean="0"/>
              <a:t>Место проведения</a:t>
            </a:r>
          </a:p>
          <a:p>
            <a:r>
              <a:rPr lang="ru-RU" dirty="0" err="1" smtClean="0"/>
              <a:t>УрСЭИ</a:t>
            </a:r>
            <a:r>
              <a:rPr lang="ru-RU" dirty="0" smtClean="0"/>
              <a:t> (Свободы 155/1)</a:t>
            </a:r>
          </a:p>
          <a:p>
            <a:pPr algn="ctr">
              <a:buNone/>
            </a:pPr>
            <a:r>
              <a:rPr lang="ru-RU" b="1" dirty="0" smtClean="0"/>
              <a:t>Продолжительность 2,5 часа</a:t>
            </a:r>
          </a:p>
          <a:p>
            <a:pPr algn="ctr">
              <a:buNone/>
            </a:pPr>
            <a:r>
              <a:rPr lang="ru-RU" b="1" dirty="0" smtClean="0"/>
              <a:t>Включены все задания,</a:t>
            </a:r>
          </a:p>
          <a:p>
            <a:pPr algn="ctr">
              <a:buNone/>
            </a:pPr>
            <a:r>
              <a:rPr lang="ru-RU" b="1" dirty="0" smtClean="0"/>
              <a:t> за исключением 18 и 19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Пробные экзамены для 9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Даты</a:t>
            </a:r>
          </a:p>
          <a:p>
            <a:r>
              <a:rPr lang="ru-RU" dirty="0" smtClean="0"/>
              <a:t>Февраль 13, 20, 27</a:t>
            </a:r>
          </a:p>
          <a:p>
            <a:r>
              <a:rPr lang="ru-RU" dirty="0" smtClean="0"/>
              <a:t>Март 13, 20, 27, 28, 29, 30, 31</a:t>
            </a:r>
          </a:p>
          <a:p>
            <a:pPr algn="ctr">
              <a:buNone/>
            </a:pPr>
            <a:r>
              <a:rPr lang="ru-RU" b="1" dirty="0" smtClean="0"/>
              <a:t>Место проведения</a:t>
            </a:r>
          </a:p>
          <a:p>
            <a:r>
              <a:rPr lang="ru-RU" dirty="0" err="1" smtClean="0"/>
              <a:t>УрСЭИ</a:t>
            </a:r>
            <a:r>
              <a:rPr lang="ru-RU" dirty="0" smtClean="0"/>
              <a:t> (Свободы 155/1)</a:t>
            </a:r>
          </a:p>
          <a:p>
            <a:pPr algn="ctr">
              <a:buNone/>
            </a:pPr>
            <a:r>
              <a:rPr lang="ru-RU" b="1" dirty="0" smtClean="0"/>
              <a:t>Продолжительность 2,5 часа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Пробные экзамены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Кимы разрабатывают члены ГМО учителей математики</a:t>
            </a:r>
          </a:p>
          <a:p>
            <a:r>
              <a:rPr lang="ru-RU" dirty="0" smtClean="0"/>
              <a:t>Проводятся на бланках</a:t>
            </a:r>
          </a:p>
          <a:p>
            <a:r>
              <a:rPr lang="ru-RU" dirty="0" smtClean="0"/>
              <a:t>Проверка осуществляется учителями, учащиеся которых принимали участие в пробном экзамене</a:t>
            </a:r>
          </a:p>
          <a:p>
            <a:r>
              <a:rPr lang="ru-RU" dirty="0" smtClean="0"/>
              <a:t>Учителям предлагаются ответы и критерии оценивания</a:t>
            </a:r>
          </a:p>
          <a:p>
            <a:r>
              <a:rPr lang="ru-RU" smtClean="0"/>
              <a:t>Количество вариантов 15</a:t>
            </a:r>
            <a:endParaRPr lang="ru-RU" dirty="0" smtClean="0"/>
          </a:p>
          <a:p>
            <a:r>
              <a:rPr lang="ru-RU" dirty="0" smtClean="0"/>
              <a:t>Справки по тел. 89058358895 Морозова Елена Владимировна</a:t>
            </a:r>
          </a:p>
          <a:p>
            <a:r>
              <a:rPr lang="ru-RU" dirty="0" smtClean="0"/>
              <a:t>Заявки </a:t>
            </a:r>
            <a:r>
              <a:rPr lang="ru-RU" dirty="0" err="1" smtClean="0"/>
              <a:t>эл.почте</a:t>
            </a:r>
            <a:r>
              <a:rPr lang="ru-RU" dirty="0" smtClean="0"/>
              <a:t> </a:t>
            </a:r>
            <a:r>
              <a:rPr lang="en-US" dirty="0" smtClean="0"/>
              <a:t>elenamorozova74@inbox.ru</a:t>
            </a:r>
            <a:r>
              <a:rPr lang="ru-RU" b="1" dirty="0" smtClean="0"/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9. </a:t>
            </a:r>
            <a:br>
              <a:rPr lang="ru-RU" dirty="0" smtClean="0"/>
            </a:br>
            <a:r>
              <a:rPr lang="ru-RU" dirty="0" smtClean="0"/>
              <a:t>Линейная функция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766214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147</TotalTime>
  <Words>413</Words>
  <Application>Microsoft Office PowerPoint</Application>
  <PresentationFormat>Экран (4:3)</PresentationFormat>
  <Paragraphs>67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Изменения в ЕГЭ 2022 по математике базового и профильного уровней сложности </vt:lpstr>
      <vt:lpstr>Профильный уровень 2022 года </vt:lpstr>
      <vt:lpstr>Профильный уровень 2022 года </vt:lpstr>
      <vt:lpstr>Профильный уровень 2022 года </vt:lpstr>
      <vt:lpstr>Базовый уровень</vt:lpstr>
      <vt:lpstr>Пробные экзамены для 11 классов</vt:lpstr>
      <vt:lpstr>Пробные экзамены для 9 классов</vt:lpstr>
      <vt:lpstr>Пробные экзамены</vt:lpstr>
      <vt:lpstr>Задание 9.  Линейная функция</vt:lpstr>
      <vt:lpstr>Задание 9. Линейная функция</vt:lpstr>
      <vt:lpstr>Задание 9. Линейная функция</vt:lpstr>
      <vt:lpstr>Задание 9. Парабола</vt:lpstr>
      <vt:lpstr>Задание 9. Парабола</vt:lpstr>
      <vt:lpstr>Задание 9. Парабола</vt:lpstr>
      <vt:lpstr>Задание 9. Парабола</vt:lpstr>
      <vt:lpstr>Задание 9. Парабола</vt:lpstr>
      <vt:lpstr>Задание 9. Гипербола</vt:lpstr>
      <vt:lpstr>Задание 9. Гипербола</vt:lpstr>
      <vt:lpstr>Задание 9. Гипербола</vt:lpstr>
      <vt:lpstr>Задание 9. Синусоиды</vt:lpstr>
      <vt:lpstr>Задание 9. Синусоиды</vt:lpstr>
      <vt:lpstr>Задание 9. Синусоиды</vt:lpstr>
      <vt:lpstr>Базовый уровень</vt:lpstr>
      <vt:lpstr>Базовый уровень</vt:lpstr>
      <vt:lpstr>Презентация PowerPoint</vt:lpstr>
      <vt:lpstr>Базовый уровень</vt:lpstr>
      <vt:lpstr>Базовый уровень Текстовые задачи.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ЕГЭ 2022 по математике базового и профильного уровней сложности</dc:title>
  <dc:creator>Елена</dc:creator>
  <cp:lastModifiedBy>user</cp:lastModifiedBy>
  <cp:revision>18</cp:revision>
  <dcterms:created xsi:type="dcterms:W3CDTF">2021-11-09T03:04:51Z</dcterms:created>
  <dcterms:modified xsi:type="dcterms:W3CDTF">2021-12-16T07:07:55Z</dcterms:modified>
</cp:coreProperties>
</file>