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805" r:id="rId2"/>
  </p:sldMasterIdLst>
  <p:notesMasterIdLst>
    <p:notesMasterId r:id="rId17"/>
  </p:notesMasterIdLst>
  <p:handoutMasterIdLst>
    <p:handoutMasterId r:id="rId18"/>
  </p:handoutMasterIdLst>
  <p:sldIdLst>
    <p:sldId id="373" r:id="rId3"/>
    <p:sldId id="374" r:id="rId4"/>
    <p:sldId id="390" r:id="rId5"/>
    <p:sldId id="383" r:id="rId6"/>
    <p:sldId id="376" r:id="rId7"/>
    <p:sldId id="384" r:id="rId8"/>
    <p:sldId id="385" r:id="rId9"/>
    <p:sldId id="386" r:id="rId10"/>
    <p:sldId id="382" r:id="rId11"/>
    <p:sldId id="377" r:id="rId12"/>
    <p:sldId id="378" r:id="rId13"/>
    <p:sldId id="379" r:id="rId14"/>
    <p:sldId id="387" r:id="rId15"/>
    <p:sldId id="388" r:id="rId16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4531C-7A99-4895-82B2-9AC6E6F7F9DC}">
          <p14:sldIdLst>
            <p14:sldId id="373"/>
            <p14:sldId id="374"/>
            <p14:sldId id="390"/>
            <p14:sldId id="383"/>
            <p14:sldId id="376"/>
            <p14:sldId id="384"/>
            <p14:sldId id="385"/>
            <p14:sldId id="386"/>
            <p14:sldId id="382"/>
            <p14:sldId id="377"/>
            <p14:sldId id="378"/>
            <p14:sldId id="379"/>
            <p14:sldId id="387"/>
            <p14:sldId id="3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FF"/>
    <a:srgbClr val="FF5050"/>
    <a:srgbClr val="FF99FF"/>
    <a:srgbClr val="660033"/>
    <a:srgbClr val="CCCCFF"/>
    <a:srgbClr val="9999FF"/>
    <a:srgbClr val="CC66FF"/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>
        <p:scale>
          <a:sx n="119" d="100"/>
          <a:sy n="119" d="100"/>
        </p:scale>
        <p:origin x="-126" y="-16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51009107188694E-2"/>
          <c:y val="2.8886809246628373E-2"/>
          <c:w val="0.85489776295349496"/>
          <c:h val="0.758036258125962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Математическая грамотность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22</c:v>
                </c:pt>
                <c:pt idx="1">
                  <c:v>29</c:v>
                </c:pt>
                <c:pt idx="2">
                  <c:v>34</c:v>
                </c:pt>
                <c:pt idx="3">
                  <c:v>38</c:v>
                </c:pt>
                <c:pt idx="4">
                  <c:v>34</c:v>
                </c:pt>
                <c:pt idx="5">
                  <c:v>23</c:v>
                </c:pt>
                <c:pt idx="6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12832"/>
        <c:axId val="128942656"/>
      </c:barChart>
      <c:catAx>
        <c:axId val="13471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942656"/>
        <c:crosses val="autoZero"/>
        <c:auto val="1"/>
        <c:lblAlgn val="ctr"/>
        <c:lblOffset val="100"/>
        <c:noMultiLvlLbl val="0"/>
      </c:catAx>
      <c:valAx>
        <c:axId val="12894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4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51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72937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7985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96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1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33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78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83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089741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51646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0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zp.instrao.ru/images/2021/%D0%B6%D1%83%D1%80%D0%BD%D0%B0%D0%BB/OZP_5_79_%D0%A22_2021_compressed.pdf" TargetMode="External"/><Relationship Id="rId4" Type="http://schemas.openxmlformats.org/officeDocument/2006/relationships/hyperlink" Target="https://elibrary.ru/contents.asp?id=4722845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0"/>
            <a:ext cx="11952514" cy="6878738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  <a:gd name="connsiteX0" fmla="*/ 0 w 7620000"/>
              <a:gd name="connsiteY0" fmla="*/ 0 h 6956059"/>
              <a:gd name="connsiteX1" fmla="*/ 6096000 w 7620000"/>
              <a:gd name="connsiteY1" fmla="*/ 30480 h 6956059"/>
              <a:gd name="connsiteX2" fmla="*/ 7620000 w 7620000"/>
              <a:gd name="connsiteY2" fmla="*/ 3535680 h 6956059"/>
              <a:gd name="connsiteX3" fmla="*/ 6141720 w 7620000"/>
              <a:gd name="connsiteY3" fmla="*/ 6949440 h 6956059"/>
              <a:gd name="connsiteX4" fmla="*/ 132950 w 7620000"/>
              <a:gd name="connsiteY4" fmla="*/ 6956059 h 6956059"/>
              <a:gd name="connsiteX5" fmla="*/ 0 w 7620000"/>
              <a:gd name="connsiteY5" fmla="*/ 0 h 6956059"/>
              <a:gd name="connsiteX0" fmla="*/ 2930 w 7622930"/>
              <a:gd name="connsiteY0" fmla="*/ 0 h 6949440"/>
              <a:gd name="connsiteX1" fmla="*/ 6098930 w 7622930"/>
              <a:gd name="connsiteY1" fmla="*/ 30480 h 6949440"/>
              <a:gd name="connsiteX2" fmla="*/ 7622930 w 7622930"/>
              <a:gd name="connsiteY2" fmla="*/ 3535680 h 6949440"/>
              <a:gd name="connsiteX3" fmla="*/ 6144650 w 7622930"/>
              <a:gd name="connsiteY3" fmla="*/ 6949440 h 6949440"/>
              <a:gd name="connsiteX4" fmla="*/ 0 w 7622930"/>
              <a:gd name="connsiteY4" fmla="*/ 6943025 h 6949440"/>
              <a:gd name="connsiteX5" fmla="*/ 2930 w 7622930"/>
              <a:gd name="connsiteY5" fmla="*/ 0 h 6949440"/>
              <a:gd name="connsiteX0" fmla="*/ 2930 w 7622930"/>
              <a:gd name="connsiteY0" fmla="*/ 21655 h 6971095"/>
              <a:gd name="connsiteX1" fmla="*/ 6044578 w 7622930"/>
              <a:gd name="connsiteY1" fmla="*/ 0 h 6971095"/>
              <a:gd name="connsiteX2" fmla="*/ 7622930 w 7622930"/>
              <a:gd name="connsiteY2" fmla="*/ 3557335 h 6971095"/>
              <a:gd name="connsiteX3" fmla="*/ 6144650 w 7622930"/>
              <a:gd name="connsiteY3" fmla="*/ 6971095 h 6971095"/>
              <a:gd name="connsiteX4" fmla="*/ 0 w 7622930"/>
              <a:gd name="connsiteY4" fmla="*/ 6964680 h 6971095"/>
              <a:gd name="connsiteX5" fmla="*/ 2930 w 7622930"/>
              <a:gd name="connsiteY5" fmla="*/ 21655 h 6971095"/>
              <a:gd name="connsiteX0" fmla="*/ 2930 w 7378344"/>
              <a:gd name="connsiteY0" fmla="*/ 21655 h 6971095"/>
              <a:gd name="connsiteX1" fmla="*/ 6044578 w 7378344"/>
              <a:gd name="connsiteY1" fmla="*/ 0 h 6971095"/>
              <a:gd name="connsiteX2" fmla="*/ 7378344 w 7378344"/>
              <a:gd name="connsiteY2" fmla="*/ 3544301 h 6971095"/>
              <a:gd name="connsiteX3" fmla="*/ 6144650 w 7378344"/>
              <a:gd name="connsiteY3" fmla="*/ 6971095 h 6971095"/>
              <a:gd name="connsiteX4" fmla="*/ 0 w 7378344"/>
              <a:gd name="connsiteY4" fmla="*/ 6964680 h 6971095"/>
              <a:gd name="connsiteX5" fmla="*/ 2930 w 7378344"/>
              <a:gd name="connsiteY5" fmla="*/ 21655 h 6971095"/>
              <a:gd name="connsiteX0" fmla="*/ 2930 w 7378344"/>
              <a:gd name="connsiteY0" fmla="*/ 21655 h 6984129"/>
              <a:gd name="connsiteX1" fmla="*/ 6044578 w 7378344"/>
              <a:gd name="connsiteY1" fmla="*/ 0 h 6984129"/>
              <a:gd name="connsiteX2" fmla="*/ 7378344 w 7378344"/>
              <a:gd name="connsiteY2" fmla="*/ 3544301 h 6984129"/>
              <a:gd name="connsiteX3" fmla="*/ 6158237 w 7378344"/>
              <a:gd name="connsiteY3" fmla="*/ 6984129 h 6984129"/>
              <a:gd name="connsiteX4" fmla="*/ 0 w 7378344"/>
              <a:gd name="connsiteY4" fmla="*/ 6964680 h 6984129"/>
              <a:gd name="connsiteX5" fmla="*/ 2930 w 7378344"/>
              <a:gd name="connsiteY5" fmla="*/ 21655 h 6984129"/>
              <a:gd name="connsiteX0" fmla="*/ 30106 w 7405520"/>
              <a:gd name="connsiteY0" fmla="*/ 21655 h 6984129"/>
              <a:gd name="connsiteX1" fmla="*/ 6071754 w 7405520"/>
              <a:gd name="connsiteY1" fmla="*/ 0 h 6984129"/>
              <a:gd name="connsiteX2" fmla="*/ 7405520 w 7405520"/>
              <a:gd name="connsiteY2" fmla="*/ 3544301 h 6984129"/>
              <a:gd name="connsiteX3" fmla="*/ 6185413 w 7405520"/>
              <a:gd name="connsiteY3" fmla="*/ 6984129 h 6984129"/>
              <a:gd name="connsiteX4" fmla="*/ 0 w 7405520"/>
              <a:gd name="connsiteY4" fmla="*/ 6964680 h 6984129"/>
              <a:gd name="connsiteX5" fmla="*/ 30106 w 7405520"/>
              <a:gd name="connsiteY5" fmla="*/ 21655 h 6984129"/>
              <a:gd name="connsiteX0" fmla="*/ 30106 w 7405520"/>
              <a:gd name="connsiteY0" fmla="*/ 21655 h 6984129"/>
              <a:gd name="connsiteX1" fmla="*/ 6071754 w 7405520"/>
              <a:gd name="connsiteY1" fmla="*/ 0 h 6984129"/>
              <a:gd name="connsiteX2" fmla="*/ 7405520 w 7405520"/>
              <a:gd name="connsiteY2" fmla="*/ 3544301 h 6984129"/>
              <a:gd name="connsiteX3" fmla="*/ 6185413 w 7405520"/>
              <a:gd name="connsiteY3" fmla="*/ 6984129 h 6984129"/>
              <a:gd name="connsiteX4" fmla="*/ 0 w 7405520"/>
              <a:gd name="connsiteY4" fmla="*/ 6964680 h 6984129"/>
              <a:gd name="connsiteX5" fmla="*/ 30106 w 7405520"/>
              <a:gd name="connsiteY5" fmla="*/ 21655 h 6984129"/>
              <a:gd name="connsiteX0" fmla="*/ 30106 w 7405520"/>
              <a:gd name="connsiteY0" fmla="*/ 21655 h 6964680"/>
              <a:gd name="connsiteX1" fmla="*/ 6071754 w 7405520"/>
              <a:gd name="connsiteY1" fmla="*/ 0 h 6964680"/>
              <a:gd name="connsiteX2" fmla="*/ 7405520 w 7405520"/>
              <a:gd name="connsiteY2" fmla="*/ 3544301 h 6964680"/>
              <a:gd name="connsiteX3" fmla="*/ 6185413 w 7405520"/>
              <a:gd name="connsiteY3" fmla="*/ 6945028 h 6964680"/>
              <a:gd name="connsiteX4" fmla="*/ 0 w 7405520"/>
              <a:gd name="connsiteY4" fmla="*/ 6964680 h 6964680"/>
              <a:gd name="connsiteX5" fmla="*/ 30106 w 7405520"/>
              <a:gd name="connsiteY5" fmla="*/ 21655 h 6964680"/>
              <a:gd name="connsiteX0" fmla="*/ 30106 w 7405520"/>
              <a:gd name="connsiteY0" fmla="*/ 21655 h 6971095"/>
              <a:gd name="connsiteX1" fmla="*/ 6071754 w 7405520"/>
              <a:gd name="connsiteY1" fmla="*/ 0 h 6971095"/>
              <a:gd name="connsiteX2" fmla="*/ 7405520 w 7405520"/>
              <a:gd name="connsiteY2" fmla="*/ 3544301 h 6971095"/>
              <a:gd name="connsiteX3" fmla="*/ 6185413 w 7405520"/>
              <a:gd name="connsiteY3" fmla="*/ 6971095 h 6971095"/>
              <a:gd name="connsiteX4" fmla="*/ 0 w 7405520"/>
              <a:gd name="connsiteY4" fmla="*/ 6964680 h 6971095"/>
              <a:gd name="connsiteX5" fmla="*/ 30106 w 7405520"/>
              <a:gd name="connsiteY5" fmla="*/ 21655 h 6971095"/>
              <a:gd name="connsiteX0" fmla="*/ 30106 w 7897947"/>
              <a:gd name="connsiteY0" fmla="*/ 21655 h 6971095"/>
              <a:gd name="connsiteX1" fmla="*/ 6071754 w 7897947"/>
              <a:gd name="connsiteY1" fmla="*/ 0 h 6971095"/>
              <a:gd name="connsiteX2" fmla="*/ 7897947 w 7897947"/>
              <a:gd name="connsiteY2" fmla="*/ 2724935 h 6971095"/>
              <a:gd name="connsiteX3" fmla="*/ 6185413 w 7897947"/>
              <a:gd name="connsiteY3" fmla="*/ 6971095 h 6971095"/>
              <a:gd name="connsiteX4" fmla="*/ 0 w 7897947"/>
              <a:gd name="connsiteY4" fmla="*/ 6964680 h 6971095"/>
              <a:gd name="connsiteX5" fmla="*/ 30106 w 7897947"/>
              <a:gd name="connsiteY5" fmla="*/ 21655 h 6971095"/>
              <a:gd name="connsiteX0" fmla="*/ 30106 w 7897947"/>
              <a:gd name="connsiteY0" fmla="*/ 21655 h 6971095"/>
              <a:gd name="connsiteX1" fmla="*/ 6071754 w 7897947"/>
              <a:gd name="connsiteY1" fmla="*/ 0 h 6971095"/>
              <a:gd name="connsiteX2" fmla="*/ 7897947 w 7897947"/>
              <a:gd name="connsiteY2" fmla="*/ 2724935 h 6971095"/>
              <a:gd name="connsiteX3" fmla="*/ 5391500 w 7897947"/>
              <a:gd name="connsiteY3" fmla="*/ 6971095 h 6971095"/>
              <a:gd name="connsiteX4" fmla="*/ 0 w 7897947"/>
              <a:gd name="connsiteY4" fmla="*/ 6964680 h 6971095"/>
              <a:gd name="connsiteX5" fmla="*/ 30106 w 7897947"/>
              <a:gd name="connsiteY5" fmla="*/ 21655 h 6971095"/>
              <a:gd name="connsiteX0" fmla="*/ 30106 w 7897947"/>
              <a:gd name="connsiteY0" fmla="*/ 12015 h 6961455"/>
              <a:gd name="connsiteX1" fmla="*/ 4363333 w 7897947"/>
              <a:gd name="connsiteY1" fmla="*/ 0 h 6961455"/>
              <a:gd name="connsiteX2" fmla="*/ 7897947 w 7897947"/>
              <a:gd name="connsiteY2" fmla="*/ 2715295 h 6961455"/>
              <a:gd name="connsiteX3" fmla="*/ 5391500 w 7897947"/>
              <a:gd name="connsiteY3" fmla="*/ 6961455 h 6961455"/>
              <a:gd name="connsiteX4" fmla="*/ 0 w 7897947"/>
              <a:gd name="connsiteY4" fmla="*/ 6955040 h 6961455"/>
              <a:gd name="connsiteX5" fmla="*/ 30106 w 7897947"/>
              <a:gd name="connsiteY5" fmla="*/ 12015 h 6961455"/>
              <a:gd name="connsiteX0" fmla="*/ 30106 w 9616418"/>
              <a:gd name="connsiteY0" fmla="*/ 12015 h 6985636"/>
              <a:gd name="connsiteX1" fmla="*/ 4363333 w 9616418"/>
              <a:gd name="connsiteY1" fmla="*/ 0 h 6985636"/>
              <a:gd name="connsiteX2" fmla="*/ 9616418 w 9616418"/>
              <a:gd name="connsiteY2" fmla="*/ 6985636 h 6985636"/>
              <a:gd name="connsiteX3" fmla="*/ 5391500 w 9616418"/>
              <a:gd name="connsiteY3" fmla="*/ 6961455 h 6985636"/>
              <a:gd name="connsiteX4" fmla="*/ 0 w 9616418"/>
              <a:gd name="connsiteY4" fmla="*/ 6955040 h 6985636"/>
              <a:gd name="connsiteX5" fmla="*/ 30106 w 9616418"/>
              <a:gd name="connsiteY5" fmla="*/ 12015 h 6985636"/>
              <a:gd name="connsiteX0" fmla="*/ 30106 w 9626468"/>
              <a:gd name="connsiteY0" fmla="*/ 12015 h 6966357"/>
              <a:gd name="connsiteX1" fmla="*/ 4363333 w 9626468"/>
              <a:gd name="connsiteY1" fmla="*/ 0 h 6966357"/>
              <a:gd name="connsiteX2" fmla="*/ 9626468 w 9626468"/>
              <a:gd name="connsiteY2" fmla="*/ 6966357 h 6966357"/>
              <a:gd name="connsiteX3" fmla="*/ 5391500 w 9626468"/>
              <a:gd name="connsiteY3" fmla="*/ 6961455 h 6966357"/>
              <a:gd name="connsiteX4" fmla="*/ 0 w 9626468"/>
              <a:gd name="connsiteY4" fmla="*/ 6955040 h 6966357"/>
              <a:gd name="connsiteX5" fmla="*/ 30106 w 9626468"/>
              <a:gd name="connsiteY5" fmla="*/ 12015 h 6966357"/>
              <a:gd name="connsiteX0" fmla="*/ 30106 w 9626468"/>
              <a:gd name="connsiteY0" fmla="*/ 12015 h 6961455"/>
              <a:gd name="connsiteX1" fmla="*/ 4363333 w 9626468"/>
              <a:gd name="connsiteY1" fmla="*/ 0 h 6961455"/>
              <a:gd name="connsiteX2" fmla="*/ 9626468 w 9626468"/>
              <a:gd name="connsiteY2" fmla="*/ 6947078 h 6961455"/>
              <a:gd name="connsiteX3" fmla="*/ 5391500 w 9626468"/>
              <a:gd name="connsiteY3" fmla="*/ 6961455 h 6961455"/>
              <a:gd name="connsiteX4" fmla="*/ 0 w 9626468"/>
              <a:gd name="connsiteY4" fmla="*/ 6955040 h 6961455"/>
              <a:gd name="connsiteX5" fmla="*/ 30106 w 9626468"/>
              <a:gd name="connsiteY5" fmla="*/ 12015 h 6961455"/>
              <a:gd name="connsiteX0" fmla="*/ 30106 w 9626468"/>
              <a:gd name="connsiteY0" fmla="*/ 12015 h 6965380"/>
              <a:gd name="connsiteX1" fmla="*/ 4363333 w 9626468"/>
              <a:gd name="connsiteY1" fmla="*/ 0 h 6965380"/>
              <a:gd name="connsiteX2" fmla="*/ 9626468 w 9626468"/>
              <a:gd name="connsiteY2" fmla="*/ 6947078 h 6965380"/>
              <a:gd name="connsiteX3" fmla="*/ 5391500 w 9626468"/>
              <a:gd name="connsiteY3" fmla="*/ 6961455 h 6965380"/>
              <a:gd name="connsiteX4" fmla="*/ 0 w 9626468"/>
              <a:gd name="connsiteY4" fmla="*/ 6955040 h 6965380"/>
              <a:gd name="connsiteX5" fmla="*/ 30106 w 9626468"/>
              <a:gd name="connsiteY5" fmla="*/ 12015 h 6965380"/>
              <a:gd name="connsiteX0" fmla="*/ 30106 w 9626468"/>
              <a:gd name="connsiteY0" fmla="*/ 12015 h 6961455"/>
              <a:gd name="connsiteX1" fmla="*/ 4363333 w 9626468"/>
              <a:gd name="connsiteY1" fmla="*/ 0 h 6961455"/>
              <a:gd name="connsiteX2" fmla="*/ 9626468 w 9626468"/>
              <a:gd name="connsiteY2" fmla="*/ 6947078 h 6961455"/>
              <a:gd name="connsiteX3" fmla="*/ 5391500 w 9626468"/>
              <a:gd name="connsiteY3" fmla="*/ 6961455 h 6961455"/>
              <a:gd name="connsiteX4" fmla="*/ 0 w 9626468"/>
              <a:gd name="connsiteY4" fmla="*/ 6955040 h 6961455"/>
              <a:gd name="connsiteX5" fmla="*/ 30106 w 9626468"/>
              <a:gd name="connsiteY5" fmla="*/ 12015 h 6961455"/>
              <a:gd name="connsiteX0" fmla="*/ 30106 w 9626468"/>
              <a:gd name="connsiteY0" fmla="*/ 12015 h 6961496"/>
              <a:gd name="connsiteX1" fmla="*/ 4363333 w 9626468"/>
              <a:gd name="connsiteY1" fmla="*/ 0 h 6961496"/>
              <a:gd name="connsiteX2" fmla="*/ 9626468 w 9626468"/>
              <a:gd name="connsiteY2" fmla="*/ 6947078 h 6961496"/>
              <a:gd name="connsiteX3" fmla="*/ 5391500 w 9626468"/>
              <a:gd name="connsiteY3" fmla="*/ 6961455 h 6961496"/>
              <a:gd name="connsiteX4" fmla="*/ 0 w 9626468"/>
              <a:gd name="connsiteY4" fmla="*/ 6955040 h 6961496"/>
              <a:gd name="connsiteX5" fmla="*/ 30106 w 9626468"/>
              <a:gd name="connsiteY5" fmla="*/ 12015 h 696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6468" h="6961496">
                <a:moveTo>
                  <a:pt x="30106" y="12015"/>
                </a:moveTo>
                <a:lnTo>
                  <a:pt x="4363333" y="0"/>
                </a:lnTo>
                <a:lnTo>
                  <a:pt x="9626468" y="6947078"/>
                </a:lnTo>
                <a:cubicBezTo>
                  <a:pt x="8244961" y="6971149"/>
                  <a:pt x="6803156" y="6956663"/>
                  <a:pt x="5391500" y="6961455"/>
                </a:cubicBezTo>
                <a:lnTo>
                  <a:pt x="0" y="6955040"/>
                </a:lnTo>
                <a:cubicBezTo>
                  <a:pt x="977" y="4640698"/>
                  <a:pt x="29129" y="2326357"/>
                  <a:pt x="30106" y="12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2968340" y="711788"/>
            <a:ext cx="8439889" cy="3129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r>
              <a:rPr lang="ru-RU" sz="4000" b="1" dirty="0" err="1" smtClean="0"/>
              <a:t>Он-лайн</a:t>
            </a:r>
            <a:r>
              <a:rPr lang="ru-RU" sz="4000" b="1" dirty="0" smtClean="0"/>
              <a:t> час учителей математики 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К вопросу формирования математической грамотности школьников</a:t>
            </a:r>
            <a:endParaRPr lang="ru-RU" sz="40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5159091" y="4689988"/>
            <a:ext cx="6167719" cy="152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Muller Bold"/>
              </a:rPr>
              <a:t>Морозова Елена Владимировна, руководитель ГМО учителей математики г. Челябинска, доцент кафедры ГЕИМД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Muller Bold"/>
              </a:rPr>
              <a:t>УрСЭИ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Muller Bold"/>
              </a:rPr>
              <a:t> 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Muller Bold"/>
              </a:rPr>
              <a:t>к.пед.н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Muller Bold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7" name="AutoShape 4" descr="https://img.glunis.com/2/safe_image.php?d=AQDCOpcc2dEgnQta&amp;url=http%3A%2F%2Fbachelor-business-blended.de%2Fwp-content%2Fuploads%2F2016%2F08%2Fmathe-vorkurs.jpg&amp;_nc_hash=AQBL4hMgY4-IO-3q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img.glunis.com/2/safe_image.php?d=AQDCOpcc2dEgnQta&amp;url=http%3A%2F%2Fbachelor-business-blended.de%2Fwp-content%2Fuploads%2F2016%2F08%2Fmathe-vorkurs.jpg&amp;_nc_hash=AQBL4hMgY4-IO-3q"/>
          <p:cNvSpPr>
            <a:spLocks noChangeAspect="1" noChangeArrowheads="1"/>
          </p:cNvSpPr>
          <p:nvPr/>
        </p:nvSpPr>
        <p:spPr bwMode="auto">
          <a:xfrm>
            <a:off x="307978" y="7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9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47424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7685" y="1006100"/>
            <a:ext cx="9339943" cy="480130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</a:p>
          <a:p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  <a:endParaRPr lang="ru-RU" sz="28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для оценки естественнонаучной грамотности обучающихся 7 – 9 классов включает 700 разработанных заданий, в том числе:</a:t>
            </a:r>
            <a:b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•200 заданий для обучающихся 7 классов;</a:t>
            </a:r>
            <a:b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•200 заданий для обучающихся 8 классов;</a:t>
            </a:r>
            <a:b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•300 заданий для обучающихся 9 классов.</a:t>
            </a:r>
            <a:endParaRPr lang="ru-RU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9493990" y="1142791"/>
            <a:ext cx="1717349" cy="2177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47424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7685" y="1006100"/>
            <a:ext cx="9339943" cy="221598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заданий </a:t>
            </a:r>
          </a:p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функциональной грамотности (РИД)</a:t>
            </a: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 СБОРНИКОВ</a:t>
            </a: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262257" y="1017522"/>
            <a:ext cx="2964196" cy="2836021"/>
            <a:chOff x="6384720" y="1830190"/>
            <a:chExt cx="1603314" cy="1587445"/>
          </a:xfrm>
        </p:grpSpPr>
        <p:grpSp>
          <p:nvGrpSpPr>
            <p:cNvPr id="7" name="Группа 21"/>
            <p:cNvGrpSpPr/>
            <p:nvPr/>
          </p:nvGrpSpPr>
          <p:grpSpPr>
            <a:xfrm>
              <a:off x="6870703" y="1830190"/>
              <a:ext cx="1117331" cy="1457839"/>
              <a:chOff x="9483231" y="2999698"/>
              <a:chExt cx="1675996" cy="2186759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483231" y="2999698"/>
                <a:ext cx="1675996" cy="2186759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9565046" y="3081513"/>
                <a:ext cx="1512366" cy="2023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7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/>
              </a:p>
            </p:txBody>
          </p:sp>
        </p:grpSp>
        <p:grpSp>
          <p:nvGrpSpPr>
            <p:cNvPr id="8" name="Группа 24"/>
            <p:cNvGrpSpPr/>
            <p:nvPr/>
          </p:nvGrpSpPr>
          <p:grpSpPr>
            <a:xfrm>
              <a:off x="6384720" y="1978645"/>
              <a:ext cx="1075541" cy="1438990"/>
              <a:chOff x="4524414" y="2999693"/>
              <a:chExt cx="1613311" cy="2158485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4650892" y="2999693"/>
                <a:ext cx="1486833" cy="2047584"/>
              </a:xfrm>
              <a:prstGeom prst="round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Скругленный прямоугольник 6"/>
              <p:cNvSpPr/>
              <p:nvPr/>
            </p:nvSpPr>
            <p:spPr>
              <a:xfrm>
                <a:off x="4524414" y="3082489"/>
                <a:ext cx="1530514" cy="2075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7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47424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5656" y="1027872"/>
            <a:ext cx="9339943" cy="178509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2019-2021 годов в журнале «Отечественная и зарубежная педагогика»</a:t>
            </a: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621487" y="2026101"/>
            <a:ext cx="2921178" cy="3111956"/>
            <a:chOff x="6248400" y="3835400"/>
            <a:chExt cx="1982405" cy="128003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3835400"/>
              <a:ext cx="101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Скругленный прямоугольник 4"/>
            <p:cNvSpPr/>
            <p:nvPr/>
          </p:nvSpPr>
          <p:spPr>
            <a:xfrm>
              <a:off x="7313999" y="3888527"/>
              <a:ext cx="916806" cy="122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algn="ctr" defTabSz="10074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79714" y="264604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ДОСТУП ПО ССЫЛКАМ: </a:t>
            </a:r>
          </a:p>
          <a:p>
            <a:pPr marL="190481" indent="-190481"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https://elibrary.ru/contents.asp?id=47228458</a:t>
            </a:r>
            <a:endParaRPr lang="ru-RU" sz="2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81" indent="-190481"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http://ozp.instrao.ru/images/2021/%D0%B6%D1%83%D1%80%D0%BD%D0%B0%D0%BB/OZP_5_79_%D0%A22_2021_compressed</a:t>
            </a:r>
            <a:r>
              <a:rPr lang="en-US" sz="20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.pd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10389786" cy="84357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ПОЭТАПНОЕ РАЗВИТИЕ РАЗЛИЧНЫХ УМЕНИЙ, СОСТАВЛЯЮЩИХ ОСНОВУ МАТЕМАТИЧЕСКОЙ ГРАМОТНОСТИ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0083" y="1974929"/>
            <a:ext cx="9339943" cy="923324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61999" y="1338942"/>
          <a:ext cx="10374086" cy="526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315"/>
                <a:gridCol w="5355771"/>
              </a:tblGrid>
              <a:tr h="4719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spc="13" dirty="0" err="1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24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результаты</a:t>
                      </a:r>
                    </a:p>
                  </a:txBody>
                  <a:tcPr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</a:txBody>
                  <a:tcPr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  <a:tr h="916189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класс</a:t>
                      </a:r>
                    </a:p>
                    <a:p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узнавания и понимания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и извлекает математическую</a:t>
                      </a:r>
                    </a:p>
                    <a:p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информацию в различном контексте</a:t>
                      </a:r>
                    </a:p>
                    <a:p>
                      <a:endParaRPr lang="ru-RU" sz="2000" b="1" kern="1200" spc="13" dirty="0" smtClean="0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8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u="sng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понимания и применения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применяет математические знания для решения разного рода проблем</a:t>
                      </a:r>
                    </a:p>
                  </a:txBody>
                  <a:tcPr/>
                </a:tc>
              </a:tr>
              <a:tr h="638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u="sng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анализа и синтеза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формулирует математическую проблему на основе анализа ситуации</a:t>
                      </a:r>
                    </a:p>
                  </a:txBody>
                  <a:tcPr/>
                </a:tc>
              </a:tr>
              <a:tr h="9161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u="sng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оценки (рефлексии) в рамках предметного содержания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интерпретирует и оценивает математические данные в контексте лично значимой ситуации</a:t>
                      </a:r>
                    </a:p>
                  </a:txBody>
                  <a:tcPr/>
                </a:tc>
              </a:tr>
              <a:tr h="13824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u="sng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оценки (рефлексии) в рамках </a:t>
                      </a:r>
                      <a:r>
                        <a:rPr lang="ru-RU" sz="2000" b="1" kern="1200" spc="13" dirty="0" err="1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метапредметного</a:t>
                      </a:r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содержания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spc="13" dirty="0" smtClean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интерпретирует и оценивает математические результаты в контексте национальной или глобальной ситуации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9348" y="312511"/>
            <a:ext cx="10515600" cy="5271860"/>
          </a:xfrm>
        </p:spPr>
        <p:txBody>
          <a:bodyPr>
            <a:normAutofit fontScale="77500" lnSpcReduction="20000"/>
          </a:bodyPr>
          <a:lstStyle/>
          <a:p>
            <a:pPr marL="0" defTabSz="914264">
              <a:lnSpc>
                <a:spcPct val="160000"/>
              </a:lnSpc>
              <a:buNone/>
            </a:pPr>
            <a:r>
              <a:rPr lang="ru-RU" sz="3600" b="1" i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меняется быстро и ни учитель, ни родитель, ни сам ученик не в состоянии предугадать какие знания и умения ему понадобятся в будущем. Отсюда возникает необходимость в умении обучаться и развиваться в течение всей жизни.</a:t>
            </a:r>
          </a:p>
          <a:p>
            <a:pPr marL="0" defTabSz="914264">
              <a:buNone/>
            </a:pPr>
            <a:endParaRPr lang="ru-RU" sz="3600" b="1" i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defTabSz="914264">
              <a:buNone/>
            </a:pPr>
            <a:r>
              <a:rPr lang="ru-RU" sz="3600" b="1" i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«Цель обучения — научить обходиться без учителя.»</a:t>
            </a:r>
          </a:p>
          <a:p>
            <a:pPr marL="0" algn="r" defTabSz="914264">
              <a:buNone/>
            </a:pPr>
            <a:r>
              <a:rPr lang="ru-RU" sz="3600" b="1" i="1" spc="13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Элберт</a:t>
            </a:r>
            <a:r>
              <a:rPr lang="ru-RU" sz="3600" b="1" i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13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Хаббарт</a:t>
            </a:r>
            <a:r>
              <a:rPr lang="ru-RU" sz="3600" b="1" i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r" defTabSz="914264">
              <a:buNone/>
            </a:pPr>
            <a:r>
              <a:rPr lang="ru-RU" sz="1700" b="1" i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(американский писатель, философ</a:t>
            </a:r>
          </a:p>
          <a:p>
            <a:pPr marL="0" algn="r" defTabSz="914264">
              <a:buNone/>
            </a:pPr>
            <a:r>
              <a:rPr lang="ru-RU" sz="1700" b="1" i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(1856-1915 г.г)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08253" y="164763"/>
            <a:ext cx="10293147" cy="59735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en-US" sz="1800" b="1" cap="al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800" b="1" cap="all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международное исследование </a:t>
            </a:r>
            <a:r>
              <a:rPr lang="ru-RU" sz="1800" b="1" cap="all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en-US" sz="1800" b="1" cap="all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года, возраст обучающихся – 15 лет</a:t>
            </a:r>
            <a:endParaRPr lang="ru-RU" sz="1400" b="1" cap="all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2129" y="1626066"/>
            <a:ext cx="6101442" cy="682198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Российской Федерации в исследовании PISA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5" y="857275"/>
            <a:ext cx="777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PISA-2022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МАТЕМАТИЧЕСКАЯ ГРАМОТНОСТЬ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область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КРЕАТИВНОЕ МЫШЛЕНИЕ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31505" y="1578428"/>
            <a:ext cx="49053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PISA позволяют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изменилось 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российского образования с позиций международных стандартов, основанных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направлении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совершенствовать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образование для повышения конкурентоспособности выпускников российских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3852455"/>
              </p:ext>
            </p:extLst>
          </p:nvPr>
        </p:nvGraphicFramePr>
        <p:xfrm>
          <a:off x="402772" y="2343150"/>
          <a:ext cx="7629524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25651" y="4924374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«500+»</a:t>
            </a:r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mosintseva-mv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41" y="4865083"/>
            <a:ext cx="1112760" cy="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6589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3600" b="1" spc="13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342" y="1408871"/>
            <a:ext cx="9339943" cy="3508647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</a:t>
            </a: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понятия, процедуры и факты, а также инструменты для описания, объяснения и предсказания явлений.</a:t>
            </a:r>
            <a:endParaRPr lang="ru-RU" sz="28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6589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3600" b="1" spc="13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342" y="1408871"/>
            <a:ext cx="9339943" cy="4370421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людям понять роль математики в мире, высказывать хорошо обоснованные суждения и принимать решения, которые должны принимать</a:t>
            </a:r>
          </a:p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конструктивные, активные и размышляющие граждане в 21 веке.</a:t>
            </a: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математической грамотности особое внимание уделяется использованию математики для решения практических задач в различных</a:t>
            </a:r>
          </a:p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контекстах.</a:t>
            </a:r>
            <a:endParaRPr lang="ru-RU" sz="28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6589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3600" b="1" spc="13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342" y="1408871"/>
            <a:ext cx="9339943" cy="923324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28" y="1121228"/>
            <a:ext cx="9518384" cy="50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6589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3600" b="1" spc="13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содержание заданий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342" y="1408871"/>
            <a:ext cx="9339943" cy="4370421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/>
            <a:r>
              <a:rPr lang="ru-RU" sz="2800" b="1" u="sng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 зависимости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задания, связанные с математическим описанием зависимости между переменными в различных процессах, т.е. с алгебраическим материалом;</a:t>
            </a:r>
          </a:p>
          <a:p>
            <a:pPr algn="ctr"/>
            <a:endParaRPr lang="ru-RU" sz="2800" b="1" u="sng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форма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относящиеся к пространственным и плоским геометрическим формам и отношениям, т.е. к  геометрическому материалу;</a:t>
            </a: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6589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3600" b="1" spc="13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содержание заданий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342" y="1408871"/>
            <a:ext cx="9339943" cy="480130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/>
            <a:r>
              <a:rPr lang="ru-RU" sz="2800" b="1" u="sng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связанные с числами и отношениями между ними, в программах по математике этот материал чаще всего относится к курсу арифметики;</a:t>
            </a:r>
          </a:p>
          <a:p>
            <a:pPr algn="ctr"/>
            <a:endParaRPr lang="ru-RU" sz="2800" b="1" u="sng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Неопределённость и данные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охватывают вероятностные и</a:t>
            </a:r>
          </a:p>
          <a:p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явления и зависимости, которые являются предметом изучения разделов статистики и вероятности. </a:t>
            </a:r>
          </a:p>
          <a:p>
            <a:endParaRPr lang="ru-RU" sz="28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6589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3600" b="1" spc="13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Мыслительная деятельность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0342" y="1408871"/>
            <a:ext cx="9339943" cy="3508647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ситуацию на языке математики;</a:t>
            </a:r>
          </a:p>
          <a:p>
            <a:pPr>
              <a:buFont typeface="Wingdings" pitchFamily="2" charset="2"/>
              <a:buChar char="ü"/>
            </a:pPr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математические понятия, факты, процедуры размышления;</a:t>
            </a:r>
          </a:p>
          <a:p>
            <a:pPr>
              <a:buFont typeface="Wingdings" pitchFamily="2" charset="2"/>
              <a:buChar char="ü"/>
            </a:pPr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интерпретировать, использовать и оценивать математические результаты.</a:t>
            </a:r>
          </a:p>
          <a:p>
            <a:endParaRPr lang="ru-RU" sz="28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9660443" cy="47424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7685" y="1006100"/>
            <a:ext cx="9339943" cy="307776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8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учащихся»: </a:t>
            </a:r>
            <a:r>
              <a:rPr lang="en-US" sz="28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http://skiv.instrao.ru</a:t>
            </a:r>
            <a:r>
              <a:rPr lang="en-US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материалы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задания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конференций </a:t>
            </a:r>
            <a:endParaRPr lang="ru-RU" sz="28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340" y="2068967"/>
            <a:ext cx="3867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577</Words>
  <Application>Microsoft Office PowerPoint</Application>
  <PresentationFormat>Произвольный</PresentationFormat>
  <Paragraphs>104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9_Тема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user</cp:lastModifiedBy>
  <cp:revision>224</cp:revision>
  <cp:lastPrinted>2022-01-27T12:07:19Z</cp:lastPrinted>
  <dcterms:created xsi:type="dcterms:W3CDTF">2021-10-20T18:23:36Z</dcterms:created>
  <dcterms:modified xsi:type="dcterms:W3CDTF">2022-02-10T05:04:49Z</dcterms:modified>
</cp:coreProperties>
</file>