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25" r:id="rId2"/>
    <p:sldId id="257" r:id="rId3"/>
    <p:sldId id="258" r:id="rId4"/>
    <p:sldId id="324" r:id="rId5"/>
    <p:sldId id="259" r:id="rId6"/>
    <p:sldId id="322" r:id="rId7"/>
    <p:sldId id="320" r:id="rId8"/>
    <p:sldId id="270" r:id="rId9"/>
    <p:sldId id="321" r:id="rId10"/>
    <p:sldId id="323" r:id="rId11"/>
    <p:sldId id="272" r:id="rId12"/>
    <p:sldId id="273" r:id="rId13"/>
  </p:sldIdLst>
  <p:sldSz cx="9144000" cy="6858000" type="screen4x3"/>
  <p:notesSz cx="6858000" cy="9144000"/>
  <p:custDataLst>
    <p:tags r:id="rId1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18" d="100"/>
          <a:sy n="118" d="100"/>
        </p:scale>
        <p:origin x="-1434" y="-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20A3E-B90A-4FA4-A928-135221C744B4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C327F-E603-49FF-AF3E-1ACF5E299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738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20A3E-B90A-4FA4-A928-135221C744B4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C327F-E603-49FF-AF3E-1ACF5E299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392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20A3E-B90A-4FA4-A928-135221C744B4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C327F-E603-49FF-AF3E-1ACF5E299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5946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20A3E-B90A-4FA4-A928-135221C744B4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C327F-E603-49FF-AF3E-1ACF5E299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155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20A3E-B90A-4FA4-A928-135221C744B4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C327F-E603-49FF-AF3E-1ACF5E299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425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20A3E-B90A-4FA4-A928-135221C744B4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C327F-E603-49FF-AF3E-1ACF5E299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14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20A3E-B90A-4FA4-A928-135221C744B4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C327F-E603-49FF-AF3E-1ACF5E299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212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20A3E-B90A-4FA4-A928-135221C744B4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C327F-E603-49FF-AF3E-1ACF5E299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860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20A3E-B90A-4FA4-A928-135221C744B4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C327F-E603-49FF-AF3E-1ACF5E299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199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20A3E-B90A-4FA4-A928-135221C744B4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C327F-E603-49FF-AF3E-1ACF5E299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818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20A3E-B90A-4FA4-A928-135221C744B4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C327F-E603-49FF-AF3E-1ACF5E299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60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20A3E-B90A-4FA4-A928-135221C744B4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C327F-E603-49FF-AF3E-1ACF5E299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649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rchive74.ru/Exhibitions/ww2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iremember.ru/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pobeda.elar.ru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gNABxPsl6Gg?list=PLLjLTQ2qRC2Y7qihug8pr5Cpf-urKb5mR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munich.rusarchives.ru/index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1939.rusarchives.ru/" TargetMode="Externa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stat.mil.ru/files/files/camo/gallery_1.html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stat.mil.ru/files/files/camo/gallery_2.html" TargetMode="Externa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lliance.rusarchives.ru/ru/nachalo-vtoroy-mirovoy-voyny-rozhdenie-antigitlerovskoy-koalicii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98D7A51-E49F-4D37-BFD7-80C0197B2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57728"/>
            <a:ext cx="9144000" cy="370027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8489BF2-AD93-4CB3-AFBB-9F7C93D966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3696"/>
          <a:stretch/>
        </p:blipFill>
        <p:spPr>
          <a:xfrm>
            <a:off x="0" y="-100584"/>
            <a:ext cx="4762500" cy="315772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E8143CD8-83CD-42F7-9283-45656618193C}"/>
              </a:ext>
            </a:extLst>
          </p:cNvPr>
          <p:cNvSpPr/>
          <p:nvPr/>
        </p:nvSpPr>
        <p:spPr>
          <a:xfrm>
            <a:off x="4857471" y="508784"/>
            <a:ext cx="4187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Roboto" panose="02000000000000000000" pitchFamily="2" charset="0"/>
              </a:rPr>
              <a:t>СЕКЦИЯ 5. </a:t>
            </a:r>
          </a:p>
          <a:p>
            <a:pPr algn="ctr"/>
            <a:r>
              <a:rPr lang="ru-RU" sz="2400" b="1" dirty="0">
                <a:latin typeface="Roboto" panose="02000000000000000000" pitchFamily="2" charset="0"/>
              </a:rPr>
              <a:t>«ОПЫТ ПРЕПОДАВАНИЯ ИСТОРИИ ВТОРОЙ МИРОВОЙ ВОЙНЫ В РАЗНЫХ СТРАНАХ МИРА</a:t>
            </a:r>
            <a:endParaRPr lang="ru-RU" sz="2400" b="1" i="0" dirty="0"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856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D2A70D7-8285-4C5B-BF80-82BC2553B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047328"/>
            <a:ext cx="9144000" cy="485851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CBBC2F8D-43B5-4991-97B7-E495A57A43AC}"/>
              </a:ext>
            </a:extLst>
          </p:cNvPr>
          <p:cNvSpPr/>
          <p:nvPr/>
        </p:nvSpPr>
        <p:spPr>
          <a:xfrm>
            <a:off x="777240" y="216331"/>
            <a:ext cx="73792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Gerbera"/>
              </a:rPr>
              <a:t>Электронный комплекс документов ОГАЧО «Челябинская область во Второй мировой войне». </a:t>
            </a:r>
            <a:endParaRPr lang="ru-RU" sz="2400" dirty="0"/>
          </a:p>
        </p:txBody>
      </p:sp>
      <p:sp>
        <p:nvSpPr>
          <p:cNvPr id="4" name="Управляющая кнопка: далее 3">
            <a:hlinkClick r:id="rId4" highlightClick="1"/>
            <a:extLst>
              <a:ext uri="{FF2B5EF4-FFF2-40B4-BE49-F238E27FC236}">
                <a16:creationId xmlns="" xmlns:a16="http://schemas.microsoft.com/office/drawing/2014/main" id="{E8964152-2D0C-41C1-B969-B578AC86C079}"/>
              </a:ext>
            </a:extLst>
          </p:cNvPr>
          <p:cNvSpPr/>
          <p:nvPr/>
        </p:nvSpPr>
        <p:spPr>
          <a:xfrm>
            <a:off x="7490674" y="5731590"/>
            <a:ext cx="648072" cy="576064"/>
          </a:xfrm>
          <a:prstGeom prst="actionButtonForwardNex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370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Управляющая кнопка: далее 3">
            <a:hlinkClick r:id="rId2" highlightClick="1"/>
          </p:cNvPr>
          <p:cNvSpPr/>
          <p:nvPr/>
        </p:nvSpPr>
        <p:spPr>
          <a:xfrm>
            <a:off x="7929586" y="5786454"/>
            <a:ext cx="648072" cy="576064"/>
          </a:xfrm>
          <a:prstGeom prst="actionButtonForwardNex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 descr="C:\Users\Александр\Documents\My Screen Captures\«Я Помню» — воспоминания о ВОВ - Google Chrom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04664"/>
            <a:ext cx="8830889" cy="535878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Управляющая кнопка: далее 3">
            <a:hlinkClick r:id="rId2" highlightClick="1"/>
          </p:cNvPr>
          <p:cNvSpPr/>
          <p:nvPr/>
        </p:nvSpPr>
        <p:spPr>
          <a:xfrm>
            <a:off x="7956376" y="5445224"/>
            <a:ext cx="648072" cy="576064"/>
          </a:xfrm>
          <a:prstGeom prst="actionButtonForwardNex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 descr="C:\Users\Александр\Documents\My Screen Captures\ВЕСТНИК «Календарь Победы» Неизвестные документы, Корпорация ЭЛАР - Google Chrom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92696"/>
            <a:ext cx="8680845" cy="4065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F705EDF-873E-4EF4-B38F-E24BF96B3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863" y="0"/>
            <a:ext cx="3781668" cy="53675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B970F5F-64A3-456C-90D4-CBB2A5A220F8}"/>
              </a:ext>
            </a:extLst>
          </p:cNvPr>
          <p:cNvSpPr txBox="1"/>
          <p:nvPr/>
        </p:nvSpPr>
        <p:spPr>
          <a:xfrm>
            <a:off x="131975" y="5445865"/>
            <a:ext cx="4072380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Укажите название месяца, когда произошло событие, юбилею которого посвящена</a:t>
            </a:r>
            <a:r>
              <a:rPr lang="en-US" sz="1600" dirty="0"/>
              <a:t> </a:t>
            </a:r>
            <a:r>
              <a:rPr lang="ru-RU" sz="1600" dirty="0"/>
              <a:t>данная марка. </a:t>
            </a:r>
            <a:r>
              <a:rPr lang="ru-RU" sz="1600" b="1" dirty="0"/>
              <a:t>Почему событие, юбилею которого посвящена марка, не означало окончания Второй мировой войны </a:t>
            </a:r>
          </a:p>
        </p:txBody>
      </p:sp>
      <p:pic>
        <p:nvPicPr>
          <p:cNvPr id="1026" name="Picture 2" descr="3 рубля &amp;quot;Подписание Акта о безоговорочной капитуляции фашистской Германии&amp;quot;">
            <a:extLst>
              <a:ext uri="{FF2B5EF4-FFF2-40B4-BE49-F238E27FC236}">
                <a16:creationId xmlns="" xmlns:a16="http://schemas.microsoft.com/office/drawing/2014/main" id="{F97D9633-7378-4F7D-8BF7-1A03A0A435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8" r="49353" b="10258"/>
          <a:stretch/>
        </p:blipFill>
        <p:spPr bwMode="auto">
          <a:xfrm>
            <a:off x="4204355" y="-56561"/>
            <a:ext cx="4615061" cy="474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B86ED6B-2842-47A4-9462-4B29B80EF19A}"/>
              </a:ext>
            </a:extLst>
          </p:cNvPr>
          <p:cNvSpPr txBox="1"/>
          <p:nvPr/>
        </p:nvSpPr>
        <p:spPr>
          <a:xfrm>
            <a:off x="4204355" y="4594148"/>
            <a:ext cx="4807670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Укажите советского военачальника, участвовавшего в событии, которому посвящена данная монета. </a:t>
            </a:r>
            <a:r>
              <a:rPr lang="ru-RU" sz="1600" b="1" dirty="0"/>
              <a:t>Почему событие, которому посвящена монета, не означало окончания Второй мировой войны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6A9566F-515D-49EF-A2A8-D63C9C4E421B}"/>
              </a:ext>
            </a:extLst>
          </p:cNvPr>
          <p:cNvSpPr txBox="1"/>
          <p:nvPr/>
        </p:nvSpPr>
        <p:spPr>
          <a:xfrm>
            <a:off x="4380787" y="5776416"/>
            <a:ext cx="4454805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/>
              <a:t>44% не дали верного ответа</a:t>
            </a:r>
          </a:p>
          <a:p>
            <a:pPr algn="ctr"/>
            <a:r>
              <a:rPr lang="ru-RU" b="1" dirty="0"/>
              <a:t>43% дали ответ на первую часть</a:t>
            </a:r>
          </a:p>
          <a:p>
            <a:pPr algn="ctr"/>
            <a:r>
              <a:rPr lang="ru-RU" b="1" dirty="0"/>
              <a:t>13% участников дали полный ответ</a:t>
            </a:r>
          </a:p>
        </p:txBody>
      </p:sp>
    </p:spTree>
    <p:extLst>
      <p:ext uri="{BB962C8B-B14F-4D97-AF65-F5344CB8AC3E}">
        <p14:creationId xmlns:p14="http://schemas.microsoft.com/office/powerpoint/2010/main" val="3136031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8DE6AD8-0F51-4A6F-8F82-C7B8056FD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830"/>
            <a:ext cx="6511228" cy="56973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80C970B-033B-4555-9C7F-9D79713AEF5A}"/>
              </a:ext>
            </a:extLst>
          </p:cNvPr>
          <p:cNvSpPr txBox="1"/>
          <p:nvPr/>
        </p:nvSpPr>
        <p:spPr>
          <a:xfrm>
            <a:off x="391212" y="5983193"/>
            <a:ext cx="836157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Укажите великую русскую реку, на берегах которой произошло событие, которому посвящена данная монета. Какое значение имело данное событие</a:t>
            </a:r>
            <a:endParaRPr lang="ru-RU" sz="1600" b="1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7675848-78AC-4BBE-B544-9826B4AF2041}"/>
              </a:ext>
            </a:extLst>
          </p:cNvPr>
          <p:cNvSpPr txBox="1"/>
          <p:nvPr/>
        </p:nvSpPr>
        <p:spPr>
          <a:xfrm>
            <a:off x="5401559" y="4924825"/>
            <a:ext cx="3742441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/>
              <a:t>18% не дали верного ответа</a:t>
            </a:r>
          </a:p>
          <a:p>
            <a:r>
              <a:rPr lang="ru-RU" b="1" dirty="0"/>
              <a:t>54% дали ответ на первую часть</a:t>
            </a:r>
          </a:p>
          <a:p>
            <a:r>
              <a:rPr lang="ru-RU" b="1" dirty="0"/>
              <a:t>28% участников дали полный ответ</a:t>
            </a:r>
          </a:p>
        </p:txBody>
      </p:sp>
    </p:spTree>
    <p:extLst>
      <p:ext uri="{BB962C8B-B14F-4D97-AF65-F5344CB8AC3E}">
        <p14:creationId xmlns:p14="http://schemas.microsoft.com/office/powerpoint/2010/main" val="870507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98D7A51-E49F-4D37-BFD7-80C0197B2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57728"/>
            <a:ext cx="9144000" cy="370027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8489BF2-AD93-4CB3-AFBB-9F7C93D966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3696"/>
          <a:stretch/>
        </p:blipFill>
        <p:spPr>
          <a:xfrm>
            <a:off x="0" y="-100584"/>
            <a:ext cx="4762500" cy="315772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E8143CD8-83CD-42F7-9283-45656618193C}"/>
              </a:ext>
            </a:extLst>
          </p:cNvPr>
          <p:cNvSpPr/>
          <p:nvPr/>
        </p:nvSpPr>
        <p:spPr>
          <a:xfrm>
            <a:off x="4846320" y="280184"/>
            <a:ext cx="4187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Roboto" panose="02000000000000000000" pitchFamily="2" charset="0"/>
              </a:rPr>
              <a:t>СЕКЦИЯ 5. </a:t>
            </a:r>
          </a:p>
          <a:p>
            <a:pPr algn="ctr"/>
            <a:r>
              <a:rPr lang="ru-RU" sz="2400" b="1" dirty="0">
                <a:latin typeface="Roboto" panose="02000000000000000000" pitchFamily="2" charset="0"/>
              </a:rPr>
              <a:t>«ОПЫТ ПРЕПОДАВАНИЯ ИСТОРИИ ВТОРОЙ МИРОВОЙ ВОЙНЫ В РАЗНЫХ СТРАНАХ МИРА</a:t>
            </a:r>
            <a:endParaRPr lang="ru-RU" sz="2400" b="1" i="0" dirty="0">
              <a:effectLst/>
              <a:latin typeface="Roboto" panose="02000000000000000000" pitchFamily="2" charset="0"/>
            </a:endParaRPr>
          </a:p>
        </p:txBody>
      </p:sp>
      <p:sp>
        <p:nvSpPr>
          <p:cNvPr id="8" name="Управляющая кнопка: &quot;Видео&quot; 7">
            <a:hlinkClick r:id="rId4" highlightClick="1"/>
            <a:extLst>
              <a:ext uri="{FF2B5EF4-FFF2-40B4-BE49-F238E27FC236}">
                <a16:creationId xmlns="" xmlns:a16="http://schemas.microsoft.com/office/drawing/2014/main" id="{74700711-1F1C-476D-A08A-2FD237103013}"/>
              </a:ext>
            </a:extLst>
          </p:cNvPr>
          <p:cNvSpPr/>
          <p:nvPr/>
        </p:nvSpPr>
        <p:spPr>
          <a:xfrm>
            <a:off x="6560820" y="2319760"/>
            <a:ext cx="758952" cy="640080"/>
          </a:xfrm>
          <a:prstGeom prst="actionButtonMovi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8703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640F676-DB66-4124-8AA9-1D7DA5AA4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2416"/>
            <a:ext cx="2450592" cy="378697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9FA9FF4-012E-4927-8806-CB1D7F30B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1407" y="882599"/>
            <a:ext cx="2450593" cy="37021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F747F1F-80C0-4978-BE99-05D1CB356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9309" y="2042500"/>
            <a:ext cx="2544097" cy="3497752"/>
          </a:xfrm>
          <a:prstGeom prst="rect">
            <a:avLst/>
          </a:prstGeom>
        </p:spPr>
      </p:pic>
      <p:pic>
        <p:nvPicPr>
          <p:cNvPr id="8" name="Picture 2" descr="Методические рекомендации и дидактические материалы по изучению Второй мировой и Великой Отечественной войн в общеобразовательных организациях Челябинской области">
            <a:extLst>
              <a:ext uri="{FF2B5EF4-FFF2-40B4-BE49-F238E27FC236}">
                <a16:creationId xmlns="" xmlns:a16="http://schemas.microsoft.com/office/drawing/2014/main" id="{928FF9B8-9853-41EF-83C6-132774A65EE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8232" y="3168821"/>
            <a:ext cx="2667243" cy="3702147"/>
          </a:xfrm>
          <a:noFill/>
        </p:spPr>
      </p:pic>
    </p:spTree>
    <p:extLst>
      <p:ext uri="{BB962C8B-B14F-4D97-AF65-F5344CB8AC3E}">
        <p14:creationId xmlns:p14="http://schemas.microsoft.com/office/powerpoint/2010/main" val="1975218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2BF58CD-6B78-4A50-86F0-6FA19206E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00" y="134112"/>
            <a:ext cx="3625787" cy="501839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5CD966C-BBBC-4CAB-94FC-D41D572DE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2483" y="1387602"/>
            <a:ext cx="5481517" cy="547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28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9226B13-2D3F-4799-9CDE-63989BA09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52"/>
            <a:ext cx="5650992" cy="4112356"/>
          </a:xfrm>
          <a:prstGeom prst="rect">
            <a:avLst/>
          </a:prstGeom>
        </p:spPr>
      </p:pic>
      <p:sp>
        <p:nvSpPr>
          <p:cNvPr id="4" name="Управляющая кнопка: далее 3">
            <a:hlinkClick r:id="rId3" highlightClick="1"/>
            <a:extLst>
              <a:ext uri="{FF2B5EF4-FFF2-40B4-BE49-F238E27FC236}">
                <a16:creationId xmlns="" xmlns:a16="http://schemas.microsoft.com/office/drawing/2014/main" id="{D8DDA751-100D-46BC-8143-66140F5CB7D7}"/>
              </a:ext>
            </a:extLst>
          </p:cNvPr>
          <p:cNvSpPr/>
          <p:nvPr/>
        </p:nvSpPr>
        <p:spPr>
          <a:xfrm>
            <a:off x="1564720" y="5190583"/>
            <a:ext cx="648072" cy="576064"/>
          </a:xfrm>
          <a:prstGeom prst="actionButtonForwardNex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3AC26C8-1AE6-43EB-976C-0CF3D161E7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56" y="1073216"/>
            <a:ext cx="5724144" cy="4117367"/>
          </a:xfrm>
          <a:prstGeom prst="rect">
            <a:avLst/>
          </a:prstGeom>
        </p:spPr>
      </p:pic>
      <p:sp>
        <p:nvSpPr>
          <p:cNvPr id="6" name="Управляющая кнопка: далее 3">
            <a:hlinkClick r:id="rId5" highlightClick="1"/>
            <a:extLst>
              <a:ext uri="{FF2B5EF4-FFF2-40B4-BE49-F238E27FC236}">
                <a16:creationId xmlns="" xmlns:a16="http://schemas.microsoft.com/office/drawing/2014/main" id="{69823967-0D45-4800-A2B8-73F0B5376BF7}"/>
              </a:ext>
            </a:extLst>
          </p:cNvPr>
          <p:cNvSpPr/>
          <p:nvPr/>
        </p:nvSpPr>
        <p:spPr>
          <a:xfrm>
            <a:off x="6155008" y="5766647"/>
            <a:ext cx="648072" cy="576064"/>
          </a:xfrm>
          <a:prstGeom prst="actionButtonForwardNex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77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Управляющая кнопка: далее 3">
            <a:hlinkClick r:id="rId2" highlightClick="1"/>
          </p:cNvPr>
          <p:cNvSpPr/>
          <p:nvPr/>
        </p:nvSpPr>
        <p:spPr>
          <a:xfrm>
            <a:off x="521715" y="5045790"/>
            <a:ext cx="648072" cy="576064"/>
          </a:xfrm>
          <a:prstGeom prst="actionButtonForwardNex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 descr="C:\Users\Александр\Documents\My Screen Captures\Накануне войны. Коллекция документов Центрального архива МО РФ - Google Chrom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080" y="265608"/>
            <a:ext cx="6336736" cy="4016443"/>
          </a:xfrm>
          <a:prstGeom prst="rect">
            <a:avLst/>
          </a:prstGeom>
          <a:noFill/>
        </p:spPr>
      </p:pic>
      <p:pic>
        <p:nvPicPr>
          <p:cNvPr id="5" name="Picture 2" descr="C:\Users\Александр\Documents\My Screen Captures\ПЕРВЫЙ ДЕНЬ ВОЙНЫ. Коллекция документов Центрального архива МО РФ - Google Chrome.jpg">
            <a:extLst>
              <a:ext uri="{FF2B5EF4-FFF2-40B4-BE49-F238E27FC236}">
                <a16:creationId xmlns="" xmlns:a16="http://schemas.microsoft.com/office/drawing/2014/main" id="{15076741-4339-4B14-B4F5-D8C9839F0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02386" y="1783080"/>
            <a:ext cx="6573436" cy="4396837"/>
          </a:xfrm>
          <a:prstGeom prst="rect">
            <a:avLst/>
          </a:prstGeom>
          <a:noFill/>
        </p:spPr>
      </p:pic>
      <p:sp>
        <p:nvSpPr>
          <p:cNvPr id="6" name="Управляющая кнопка: далее 3">
            <a:hlinkClick r:id="rId5" highlightClick="1"/>
            <a:extLst>
              <a:ext uri="{FF2B5EF4-FFF2-40B4-BE49-F238E27FC236}">
                <a16:creationId xmlns="" xmlns:a16="http://schemas.microsoft.com/office/drawing/2014/main" id="{1208DB52-D14A-4A13-A3C7-4CB1F179541D}"/>
              </a:ext>
            </a:extLst>
          </p:cNvPr>
          <p:cNvSpPr/>
          <p:nvPr/>
        </p:nvSpPr>
        <p:spPr>
          <a:xfrm>
            <a:off x="1574506" y="5045790"/>
            <a:ext cx="648072" cy="576064"/>
          </a:xfrm>
          <a:prstGeom prst="actionButtonForwardNex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4565353-86A8-4942-8458-ECDA932B0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131"/>
            <a:ext cx="9144000" cy="5207306"/>
          </a:xfrm>
          <a:prstGeom prst="rect">
            <a:avLst/>
          </a:prstGeom>
        </p:spPr>
      </p:pic>
      <p:sp>
        <p:nvSpPr>
          <p:cNvPr id="4" name="Управляющая кнопка: далее 3">
            <a:hlinkClick r:id="rId3" highlightClick="1"/>
            <a:extLst>
              <a:ext uri="{FF2B5EF4-FFF2-40B4-BE49-F238E27FC236}">
                <a16:creationId xmlns="" xmlns:a16="http://schemas.microsoft.com/office/drawing/2014/main" id="{65B42E97-5843-4A7F-9F7B-07FFF4A87FA2}"/>
              </a:ext>
            </a:extLst>
          </p:cNvPr>
          <p:cNvSpPr/>
          <p:nvPr/>
        </p:nvSpPr>
        <p:spPr>
          <a:xfrm>
            <a:off x="6183082" y="5731590"/>
            <a:ext cx="648072" cy="576064"/>
          </a:xfrm>
          <a:prstGeom prst="actionButtonForwardNex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89639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2982691689f6efce154a127f4b5b27e97149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140</TotalTime>
  <Words>153</Words>
  <Application>Microsoft Office PowerPoint</Application>
  <PresentationFormat>Экран (4:3)</PresentationFormat>
  <Paragraphs>14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Ражев</dc:creator>
  <cp:lastModifiedBy>user</cp:lastModifiedBy>
  <cp:revision>14</cp:revision>
  <dcterms:created xsi:type="dcterms:W3CDTF">2021-10-20T12:00:45Z</dcterms:created>
  <dcterms:modified xsi:type="dcterms:W3CDTF">2021-10-25T09:39:17Z</dcterms:modified>
</cp:coreProperties>
</file>