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41"/>
  </p:notesMasterIdLst>
  <p:sldIdLst>
    <p:sldId id="283" r:id="rId5"/>
    <p:sldId id="284" r:id="rId6"/>
    <p:sldId id="285" r:id="rId7"/>
    <p:sldId id="286" r:id="rId8"/>
    <p:sldId id="288" r:id="rId9"/>
    <p:sldId id="287" r:id="rId10"/>
    <p:sldId id="289" r:id="rId11"/>
    <p:sldId id="290" r:id="rId12"/>
    <p:sldId id="291" r:id="rId13"/>
    <p:sldId id="256" r:id="rId14"/>
    <p:sldId id="257" r:id="rId15"/>
    <p:sldId id="258" r:id="rId16"/>
    <p:sldId id="280" r:id="rId17"/>
    <p:sldId id="259" r:id="rId18"/>
    <p:sldId id="261" r:id="rId19"/>
    <p:sldId id="262" r:id="rId20"/>
    <p:sldId id="263" r:id="rId21"/>
    <p:sldId id="264" r:id="rId22"/>
    <p:sldId id="265" r:id="rId23"/>
    <p:sldId id="266" r:id="rId24"/>
    <p:sldId id="281" r:id="rId25"/>
    <p:sldId id="273" r:id="rId26"/>
    <p:sldId id="267" r:id="rId27"/>
    <p:sldId id="268" r:id="rId28"/>
    <p:sldId id="269" r:id="rId29"/>
    <p:sldId id="282" r:id="rId30"/>
    <p:sldId id="271" r:id="rId31"/>
    <p:sldId id="272" r:id="rId32"/>
    <p:sldId id="274" r:id="rId33"/>
    <p:sldId id="275" r:id="rId34"/>
    <p:sldId id="276" r:id="rId35"/>
    <p:sldId id="277" r:id="rId36"/>
    <p:sldId id="278" r:id="rId37"/>
    <p:sldId id="270" r:id="rId38"/>
    <p:sldId id="279" r:id="rId39"/>
    <p:sldId id="292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1C3AE-25E0-4F33-8AF6-535D98BD3C4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3DA7B7-41B2-4CEC-8C1A-3100BFCE0E63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Основной вопрос исследования 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PISA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475FA-BE0F-4F49-AF37-78E72DCA3703}" type="parTrans" cxnId="{D0475CC4-ACEB-4C51-ACBC-B6497897A981}">
      <dgm:prSet/>
      <dgm:spPr/>
      <dgm:t>
        <a:bodyPr/>
        <a:lstStyle/>
        <a:p>
          <a:endParaRPr lang="ru-RU"/>
        </a:p>
      </dgm:t>
    </dgm:pt>
    <dgm:pt modelId="{DA4D5FC8-D8A5-418A-9B7E-ED86EE4432E1}" type="sibTrans" cxnId="{D0475CC4-ACEB-4C51-ACBC-B6497897A981}">
      <dgm:prSet/>
      <dgm:spPr/>
      <dgm:t>
        <a:bodyPr/>
        <a:lstStyle/>
        <a:p>
          <a:endParaRPr lang="ru-RU"/>
        </a:p>
      </dgm:t>
    </dgm:pt>
    <dgm:pt modelId="{6DADEA65-A08C-4FEB-84FF-0C44FA1631E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</a:r>
          <a:endParaRPr lang="ru-RU" sz="20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4D505-AEEB-4380-AA8B-6C83D4E6CB0C}" type="parTrans" cxnId="{9B02DA66-BF25-4362-ACBB-D0BEA42BEEE1}">
      <dgm:prSet/>
      <dgm:spPr/>
      <dgm:t>
        <a:bodyPr/>
        <a:lstStyle/>
        <a:p>
          <a:endParaRPr lang="ru-RU"/>
        </a:p>
      </dgm:t>
    </dgm:pt>
    <dgm:pt modelId="{98F22ADF-F754-4E14-BCAE-0153B72E280E}" type="sibTrans" cxnId="{9B02DA66-BF25-4362-ACBB-D0BEA42BEEE1}">
      <dgm:prSet/>
      <dgm:spPr/>
      <dgm:t>
        <a:bodyPr/>
        <a:lstStyle/>
        <a:p>
          <a:endParaRPr lang="ru-RU"/>
        </a:p>
      </dgm:t>
    </dgm:pt>
    <dgm:pt modelId="{E3331B2F-54C0-4E00-B212-16C878C754D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результатов </a:t>
          </a:r>
          <a:r>
            <a:rPr lang="en-US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PISA</a:t>
          </a:r>
          <a:r>
            <a:rPr lang="ru-RU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помог уточнить природу явления</a:t>
          </a:r>
          <a:endParaRPr lang="ru-RU" sz="28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CAC79-146E-4C70-930A-C95D9377617D}" type="parTrans" cxnId="{0349B955-E730-49B9-A98C-2F7F2B801A55}">
      <dgm:prSet/>
      <dgm:spPr/>
      <dgm:t>
        <a:bodyPr/>
        <a:lstStyle/>
        <a:p>
          <a:endParaRPr lang="ru-RU"/>
        </a:p>
      </dgm:t>
    </dgm:pt>
    <dgm:pt modelId="{31459286-73F7-4982-9AEB-B295BD5CBD39}" type="sibTrans" cxnId="{0349B955-E730-49B9-A98C-2F7F2B801A55}">
      <dgm:prSet/>
      <dgm:spPr/>
      <dgm:t>
        <a:bodyPr/>
        <a:lstStyle/>
        <a:p>
          <a:endParaRPr lang="ru-RU"/>
        </a:p>
      </dgm:t>
    </dgm:pt>
    <dgm:pt modelId="{FBA962AD-EFC9-4370-973B-995E283AAA17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Учёт эффекта «</a:t>
          </a:r>
          <a:r>
            <a:rPr lang="ru-RU" sz="2000" b="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ситуационности</a:t>
          </a:r>
          <a:r>
            <a:rPr lang="ru-RU" sz="2000" b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знаний» требует включения в учебный процесс заданий, сформулированных во </a:t>
          </a:r>
          <a:r>
            <a:rPr lang="ru-RU" sz="2000" b="0" dirty="0" err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внеучебном</a:t>
          </a:r>
          <a:r>
            <a:rPr lang="ru-RU" sz="2000" b="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контексте, без указания (явного или неявного) на способ действий </a:t>
          </a:r>
          <a:endParaRPr lang="ru-RU" sz="2000" b="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1FF16-F7C9-49F9-BBFC-16A8A65F1500}" type="sibTrans" cxnId="{2F1650A5-9EF3-4A16-A1A4-028007D039EF}">
      <dgm:prSet/>
      <dgm:spPr/>
      <dgm:t>
        <a:bodyPr/>
        <a:lstStyle/>
        <a:p>
          <a:endParaRPr lang="ru-RU"/>
        </a:p>
      </dgm:t>
    </dgm:pt>
    <dgm:pt modelId="{77B7218C-9F46-4812-BCB2-0F8F177509CC}" type="parTrans" cxnId="{2F1650A5-9EF3-4A16-A1A4-028007D039EF}">
      <dgm:prSet/>
      <dgm:spPr/>
      <dgm:t>
        <a:bodyPr/>
        <a:lstStyle/>
        <a:p>
          <a:endParaRPr lang="ru-RU"/>
        </a:p>
      </dgm:t>
    </dgm:pt>
    <dgm:pt modelId="{316E13CC-6B4A-4642-895D-361151FD786C}">
      <dgm:prSet custT="1"/>
      <dgm:spPr>
        <a:noFill/>
      </dgm:spPr>
      <dgm:t>
        <a:bodyPr/>
        <a:lstStyle/>
        <a:p>
          <a:endParaRPr lang="ru-RU" sz="20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777470-31E0-4209-9AB9-F663BE65D110}" type="parTrans" cxnId="{8EC7D1DD-2B56-4873-8D91-D8C5E92572C1}">
      <dgm:prSet/>
      <dgm:spPr/>
      <dgm:t>
        <a:bodyPr/>
        <a:lstStyle/>
        <a:p>
          <a:endParaRPr lang="ru-RU"/>
        </a:p>
      </dgm:t>
    </dgm:pt>
    <dgm:pt modelId="{79FF6898-7FB4-46E1-A23C-9EC0E6CF79C8}" type="sibTrans" cxnId="{8EC7D1DD-2B56-4873-8D91-D8C5E92572C1}">
      <dgm:prSet/>
      <dgm:spPr/>
      <dgm:t>
        <a:bodyPr/>
        <a:lstStyle/>
        <a:p>
          <a:endParaRPr lang="ru-RU"/>
        </a:p>
      </dgm:t>
    </dgm:pt>
    <dgm:pt modelId="{0CAF0DE9-2025-4321-BEF3-845271EB8D5D}" type="pres">
      <dgm:prSet presAssocID="{3F21C3AE-25E0-4F33-8AF6-535D98BD3C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4FF2E3-EF42-4D42-804E-87906E499A21}" type="pres">
      <dgm:prSet presAssocID="{403DA7B7-41B2-4CEC-8C1A-3100BFCE0E63}" presName="parentText" presStyleLbl="node1" presStyleIdx="0" presStyleCnt="3" custScaleY="383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24BEF-93A6-41C7-8A0C-52310B7EB935}" type="pres">
      <dgm:prSet presAssocID="{403DA7B7-41B2-4CEC-8C1A-3100BFCE0E6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7B56D-A374-4BE2-B065-71204C1D138F}" type="pres">
      <dgm:prSet presAssocID="{E3331B2F-54C0-4E00-B212-16C878C754D1}" presName="parentText" presStyleLbl="node1" presStyleIdx="1" presStyleCnt="3" custScaleY="72670" custLinFactNeighborY="10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F6E30-F3B5-4369-BEF9-33075471E37E}" type="pres">
      <dgm:prSet presAssocID="{E3331B2F-54C0-4E00-B212-16C878C754D1}" presName="childText" presStyleLbl="revTx" presStyleIdx="1" presStyleCnt="2" custLinFactNeighborY="5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0F8D8-223F-4D12-912F-DD3C07DC374C}" type="pres">
      <dgm:prSet presAssocID="{316E13CC-6B4A-4642-895D-361151FD78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41115-B399-4E1E-AA26-40407BC22A35}" type="presOf" srcId="{403DA7B7-41B2-4CEC-8C1A-3100BFCE0E63}" destId="{224FF2E3-EF42-4D42-804E-87906E499A21}" srcOrd="0" destOrd="0" presId="urn:microsoft.com/office/officeart/2005/8/layout/vList2"/>
    <dgm:cxn modelId="{0349B955-E730-49B9-A98C-2F7F2B801A55}" srcId="{3F21C3AE-25E0-4F33-8AF6-535D98BD3C4A}" destId="{E3331B2F-54C0-4E00-B212-16C878C754D1}" srcOrd="1" destOrd="0" parTransId="{7E9CAC79-146E-4C70-930A-C95D9377617D}" sibTransId="{31459286-73F7-4982-9AEB-B295BD5CBD39}"/>
    <dgm:cxn modelId="{8EC7D1DD-2B56-4873-8D91-D8C5E92572C1}" srcId="{3F21C3AE-25E0-4F33-8AF6-535D98BD3C4A}" destId="{316E13CC-6B4A-4642-895D-361151FD786C}" srcOrd="2" destOrd="0" parTransId="{1F777470-31E0-4209-9AB9-F663BE65D110}" sibTransId="{79FF6898-7FB4-46E1-A23C-9EC0E6CF79C8}"/>
    <dgm:cxn modelId="{F2A6A8CD-085A-47EE-A14C-D23FEB5791E8}" type="presOf" srcId="{E3331B2F-54C0-4E00-B212-16C878C754D1}" destId="{F697B56D-A374-4BE2-B065-71204C1D138F}" srcOrd="0" destOrd="0" presId="urn:microsoft.com/office/officeart/2005/8/layout/vList2"/>
    <dgm:cxn modelId="{2F1650A5-9EF3-4A16-A1A4-028007D039EF}" srcId="{E3331B2F-54C0-4E00-B212-16C878C754D1}" destId="{FBA962AD-EFC9-4370-973B-995E283AAA17}" srcOrd="0" destOrd="0" parTransId="{77B7218C-9F46-4812-BCB2-0F8F177509CC}" sibTransId="{3FB1FF16-F7C9-49F9-BBFC-16A8A65F1500}"/>
    <dgm:cxn modelId="{2A141F67-E6D7-4EB8-9951-831D6D1A6592}" type="presOf" srcId="{6DADEA65-A08C-4FEB-84FF-0C44FA1631ED}" destId="{9DA24BEF-93A6-41C7-8A0C-52310B7EB935}" srcOrd="0" destOrd="0" presId="urn:microsoft.com/office/officeart/2005/8/layout/vList2"/>
    <dgm:cxn modelId="{CCC6E822-73C7-4D80-86BF-B3AFB0E15645}" type="presOf" srcId="{316E13CC-6B4A-4642-895D-361151FD786C}" destId="{2CC0F8D8-223F-4D12-912F-DD3C07DC374C}" srcOrd="0" destOrd="0" presId="urn:microsoft.com/office/officeart/2005/8/layout/vList2"/>
    <dgm:cxn modelId="{202C0F78-2AA6-447C-938A-1BAB9480DFFD}" type="presOf" srcId="{3F21C3AE-25E0-4F33-8AF6-535D98BD3C4A}" destId="{0CAF0DE9-2025-4321-BEF3-845271EB8D5D}" srcOrd="0" destOrd="0" presId="urn:microsoft.com/office/officeart/2005/8/layout/vList2"/>
    <dgm:cxn modelId="{9B02DA66-BF25-4362-ACBB-D0BEA42BEEE1}" srcId="{403DA7B7-41B2-4CEC-8C1A-3100BFCE0E63}" destId="{6DADEA65-A08C-4FEB-84FF-0C44FA1631ED}" srcOrd="0" destOrd="0" parTransId="{0544D505-AEEB-4380-AA8B-6C83D4E6CB0C}" sibTransId="{98F22ADF-F754-4E14-BCAE-0153B72E280E}"/>
    <dgm:cxn modelId="{D0475CC4-ACEB-4C51-ACBC-B6497897A981}" srcId="{3F21C3AE-25E0-4F33-8AF6-535D98BD3C4A}" destId="{403DA7B7-41B2-4CEC-8C1A-3100BFCE0E63}" srcOrd="0" destOrd="0" parTransId="{1FE475FA-BE0F-4F49-AF37-78E72DCA3703}" sibTransId="{DA4D5FC8-D8A5-418A-9B7E-ED86EE4432E1}"/>
    <dgm:cxn modelId="{9B9CF5A9-E6DE-40B3-8D80-8B5829726B99}" type="presOf" srcId="{FBA962AD-EFC9-4370-973B-995E283AAA17}" destId="{AD5F6E30-F3B5-4369-BEF9-33075471E37E}" srcOrd="0" destOrd="0" presId="urn:microsoft.com/office/officeart/2005/8/layout/vList2"/>
    <dgm:cxn modelId="{81676254-65A3-4F71-A48A-D6174DA62C92}" type="presParOf" srcId="{0CAF0DE9-2025-4321-BEF3-845271EB8D5D}" destId="{224FF2E3-EF42-4D42-804E-87906E499A21}" srcOrd="0" destOrd="0" presId="urn:microsoft.com/office/officeart/2005/8/layout/vList2"/>
    <dgm:cxn modelId="{70779B1D-5CFE-4025-80B3-DD2DAACF0A50}" type="presParOf" srcId="{0CAF0DE9-2025-4321-BEF3-845271EB8D5D}" destId="{9DA24BEF-93A6-41C7-8A0C-52310B7EB935}" srcOrd="1" destOrd="0" presId="urn:microsoft.com/office/officeart/2005/8/layout/vList2"/>
    <dgm:cxn modelId="{7D91C7AE-6156-4081-A122-4E6C156266A6}" type="presParOf" srcId="{0CAF0DE9-2025-4321-BEF3-845271EB8D5D}" destId="{F697B56D-A374-4BE2-B065-71204C1D138F}" srcOrd="2" destOrd="0" presId="urn:microsoft.com/office/officeart/2005/8/layout/vList2"/>
    <dgm:cxn modelId="{3EF83928-2000-4EE1-8E43-A83CA604D5B2}" type="presParOf" srcId="{0CAF0DE9-2025-4321-BEF3-845271EB8D5D}" destId="{AD5F6E30-F3B5-4369-BEF9-33075471E37E}" srcOrd="3" destOrd="0" presId="urn:microsoft.com/office/officeart/2005/8/layout/vList2"/>
    <dgm:cxn modelId="{EB2299BB-3BB8-4D86-802A-3B4C4BE8F094}" type="presParOf" srcId="{0CAF0DE9-2025-4321-BEF3-845271EB8D5D}" destId="{2CC0F8D8-223F-4D12-912F-DD3C07DC37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712A1-CB8C-4559-95A7-F7355AB30CA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FF51-5C56-4D61-ABE5-517A38516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5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6200" y="8687240"/>
            <a:ext cx="2971800" cy="4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DB281-AF86-4684-94A7-55756D12ABC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7034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/>
              <a:t>Максимальный резуль-</a:t>
            </a:r>
          </a:p>
          <a:p>
            <a:r>
              <a:rPr lang="ru-RU" altLang="ru-RU" b="1" smtClean="0"/>
              <a:t>тат: </a:t>
            </a:r>
            <a:r>
              <a:rPr lang="ru-RU" altLang="ru-RU" smtClean="0"/>
              <a:t>47%</a:t>
            </a:r>
          </a:p>
          <a:p>
            <a:endParaRPr lang="ru-RU" altLang="ru-RU" smtClean="0"/>
          </a:p>
        </p:txBody>
      </p:sp>
      <p:sp>
        <p:nvSpPr>
          <p:cNvPr id="46387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363-CE25-45BE-B6BB-0083F119E31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4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4422F0-E505-4C74-A618-366C45978F1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955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baseline="0" dirty="0" smtClean="0"/>
          </a:p>
          <a:p>
            <a:pPr marL="0" lvl="1" indent="287970" defTabSz="914306">
              <a:defRPr/>
            </a:pPr>
            <a:r>
              <a:rPr lang="ru-RU" b="0" i="0" baseline="0" dirty="0" smtClean="0"/>
              <a:t>В исследованиях </a:t>
            </a:r>
            <a:r>
              <a:rPr lang="ru-RU" b="1" baseline="0" dirty="0" smtClean="0"/>
              <a:t>PIRLS и TIMSS </a:t>
            </a:r>
            <a:r>
              <a:rPr lang="ru-RU" baseline="0" dirty="0" smtClean="0"/>
              <a:t>оценивается </a:t>
            </a:r>
            <a:r>
              <a:rPr lang="ru-RU" b="1" baseline="0" dirty="0" smtClean="0"/>
              <a:t>общеобразовательная подготовка</a:t>
            </a:r>
            <a:r>
              <a:rPr lang="ru-RU" baseline="0" dirty="0" smtClean="0"/>
              <a:t>, успехи в обучении</a:t>
            </a:r>
          </a:p>
          <a:p>
            <a:pPr marL="0" lvl="1" indent="287970" defTabSz="914306">
              <a:defRPr/>
            </a:pPr>
            <a:r>
              <a:rPr lang="ru-RU" baseline="0" dirty="0" smtClean="0"/>
              <a:t>В исследовании </a:t>
            </a:r>
            <a:r>
              <a:rPr lang="ru-RU" b="1" baseline="0" dirty="0" smtClean="0"/>
              <a:t>PISA</a:t>
            </a:r>
            <a:r>
              <a:rPr lang="ru-RU" baseline="0" dirty="0" smtClean="0"/>
              <a:t> речь идёт преимущественно о </a:t>
            </a:r>
            <a:r>
              <a:rPr lang="ru-RU" b="1" baseline="0" dirty="0" smtClean="0"/>
              <a:t>функциональной грамотности </a:t>
            </a:r>
            <a:r>
              <a:rPr lang="ru-RU" baseline="0" dirty="0" smtClean="0"/>
              <a:t>и  </a:t>
            </a:r>
            <a:r>
              <a:rPr lang="ru-RU" b="1" baseline="0" dirty="0" smtClean="0"/>
              <a:t>навыках разрешения проблем</a:t>
            </a:r>
            <a:r>
              <a:rPr lang="ru-RU" baseline="0" dirty="0" smtClean="0"/>
              <a:t>, иными словами об ответе на вопрос: «</a:t>
            </a:r>
            <a:r>
              <a:rPr lang="ru-RU" b="1" i="1" baseline="0" dirty="0" smtClean="0"/>
  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  </a:r>
            <a:r>
              <a:rPr lang="ru-RU" baseline="0" dirty="0" smtClean="0"/>
              <a:t>».</a:t>
            </a:r>
          </a:p>
          <a:p>
            <a:pPr marL="0" lvl="1" indent="287970" defTabSz="914306">
              <a:defRPr/>
            </a:pPr>
            <a:r>
              <a:rPr lang="ru-RU" b="0" i="0" baseline="0" dirty="0" smtClean="0"/>
              <a:t>Каковы же на сегодня успехи России в этих исследованиях?</a:t>
            </a:r>
          </a:p>
          <a:p>
            <a:pPr indent="287970"/>
            <a:endParaRPr lang="ru-RU" baseline="0" dirty="0" smtClean="0"/>
          </a:p>
          <a:p>
            <a:pPr indent="287970"/>
            <a:endParaRPr lang="ru-RU" dirty="0" smtClean="0"/>
          </a:p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422F0-E505-4C74-A618-366C45978F1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061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2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422F0-E505-4C74-A618-366C45978F1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408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0" y="8687240"/>
            <a:ext cx="2971800" cy="4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35CF35D-1303-4B66-B074-34C2880E3D9C}" type="slidenum">
              <a:rPr lang="ru-RU" altLang="ru-RU" sz="1200">
                <a:latin typeface="Times New Roman" panose="02020603050405020304" pitchFamily="18" charset="0"/>
              </a:rPr>
              <a:pPr algn="r"/>
              <a:t>30</a:t>
            </a:fld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3590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0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2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53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53340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6019800"/>
            <a:ext cx="10363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89030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350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0" y="2009775"/>
            <a:ext cx="5334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009775"/>
            <a:ext cx="5334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7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38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28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21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97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05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598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58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1065213"/>
            <a:ext cx="2717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0" y="1065213"/>
            <a:ext cx="79502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31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1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160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28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8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58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63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00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2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47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40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85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96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4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4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53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68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20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72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5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73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57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6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4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41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73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2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0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5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7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8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1CCA1-9B1B-422E-823D-2E11615B590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6D53-17BD-42C5-80C7-13B3DE8F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2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065213"/>
            <a:ext cx="10871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009775"/>
            <a:ext cx="10871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489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440" y="836723"/>
            <a:ext cx="9715568" cy="1278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Функциональная грамотность и глобальная конкурентоспособность России по качеству общего образования</a:t>
            </a:r>
            <a:endParaRPr lang="ru-RU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861931" y="651828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2044699" y="80963"/>
            <a:ext cx="8280000" cy="1079500"/>
          </a:xfrm>
          <a:prstGeom prst="roundRect">
            <a:avLst>
              <a:gd name="adj" fmla="val 49106"/>
            </a:avLst>
          </a:prstGeom>
          <a:solidFill>
            <a:schemeClr val="accent4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/>
              </a:rPr>
              <a:t>НОВИЗНА проблемы для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/>
              </a:rPr>
              <a:t>российской и советской школы? 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4955191" y="5143516"/>
            <a:ext cx="5148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rgbClr val="FFFF00"/>
                </a:solidFill>
              </a:rPr>
              <a:t>“</a:t>
            </a:r>
            <a:r>
              <a:rPr lang="ru-RU" altLang="ru-RU" sz="3200" b="1" dirty="0">
                <a:solidFill>
                  <a:srgbClr val="FFFF00"/>
                </a:solidFill>
              </a:rPr>
              <a:t>формализмом знаний</a:t>
            </a:r>
            <a:r>
              <a:rPr lang="en-US" altLang="ru-RU" sz="3200" b="1" dirty="0">
                <a:solidFill>
                  <a:srgbClr val="FFFF00"/>
                </a:solidFill>
              </a:rPr>
              <a:t>”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309947" y="6000770"/>
            <a:ext cx="1825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i="1" dirty="0">
                <a:solidFill>
                  <a:srgbClr val="FFFF00"/>
                </a:solidFill>
              </a:rPr>
              <a:t>сегодня –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4738681" y="5929334"/>
            <a:ext cx="5767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rgbClr val="FFFF00"/>
                </a:solidFill>
              </a:rPr>
              <a:t>“</a:t>
            </a:r>
            <a:r>
              <a:rPr lang="ru-RU" altLang="ru-RU" sz="3200" b="1" dirty="0" err="1">
                <a:solidFill>
                  <a:srgbClr val="FFFF00"/>
                </a:solidFill>
              </a:rPr>
              <a:t>ситуационностью</a:t>
            </a:r>
            <a:r>
              <a:rPr lang="ru-RU" altLang="ru-RU" sz="3200" b="1" dirty="0">
                <a:solidFill>
                  <a:srgbClr val="FFFF00"/>
                </a:solidFill>
              </a:rPr>
              <a:t> знаний</a:t>
            </a:r>
            <a:r>
              <a:rPr lang="en-US" altLang="ru-RU" sz="3200" b="1" dirty="0">
                <a:solidFill>
                  <a:srgbClr val="FFFF00"/>
                </a:solidFill>
              </a:rPr>
              <a:t>”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9707" y="1588310"/>
            <a:ext cx="3703631" cy="2502813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2600" b="1" i="1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600" b="1" i="1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600" b="1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учимся,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600" b="1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увы, для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600" b="1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школы, а не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600" b="1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жизни.</a:t>
            </a:r>
          </a:p>
          <a:p>
            <a:pPr algn="r" eaLnBrk="0" hangingPunct="0">
              <a:lnSpc>
                <a:spcPct val="80000"/>
              </a:lnSpc>
              <a:defRPr/>
            </a:pPr>
            <a:r>
              <a:rPr lang="ru-RU" sz="2600" b="1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Сенека</a:t>
            </a:r>
          </a:p>
          <a:p>
            <a:pPr algn="r" eaLnBrk="0" hangingPunct="0">
              <a:lnSpc>
                <a:spcPct val="80000"/>
              </a:lnSpc>
              <a:defRPr/>
            </a:pPr>
            <a:r>
              <a:rPr lang="ru-RU" sz="1400" b="1" i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г. до н.э. — 65 г. н. э.)</a:t>
            </a:r>
          </a:p>
        </p:txBody>
      </p:sp>
      <p:pic>
        <p:nvPicPr>
          <p:cNvPr id="19465" name="Picture 2" descr="Луций Анней Сен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57" y="2045947"/>
            <a:ext cx="2017915" cy="249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4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кругленный прямоугольник 13"/>
          <p:cNvSpPr>
            <a:spLocks noChangeArrowheads="1"/>
          </p:cNvSpPr>
          <p:nvPr/>
        </p:nvSpPr>
        <p:spPr bwMode="auto">
          <a:xfrm>
            <a:off x="1585916" y="800103"/>
            <a:ext cx="6130925" cy="44926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800609"/>
                </a:solidFill>
              </a:rPr>
              <a:t>со сложной составной структурой</a:t>
            </a:r>
            <a:endParaRPr lang="ru-RU" altLang="ru-RU" b="1">
              <a:solidFill>
                <a:srgbClr val="4D4D4D"/>
              </a:solidFill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1782763" y="115888"/>
            <a:ext cx="8712200" cy="550862"/>
          </a:xfrm>
          <a:prstGeom prst="roundRect">
            <a:avLst>
              <a:gd name="adj" fmla="val 49106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3600" b="1" dirty="0" err="1">
                <a:solidFill>
                  <a:srgbClr val="4D4D4D"/>
                </a:solidFill>
                <a:latin typeface="Microsoft Sans Serif"/>
              </a:rPr>
              <a:t>Ситуационность</a:t>
            </a:r>
            <a:r>
              <a:rPr lang="ru-RU" sz="3600" b="1" dirty="0">
                <a:solidFill>
                  <a:srgbClr val="4D4D4D"/>
                </a:solidFill>
                <a:latin typeface="Microsoft Sans Serif"/>
              </a:rPr>
              <a:t> знаний: пример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1433524"/>
            <a:ext cx="6948488" cy="1514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4D4D4D"/>
                </a:solidFill>
                <a:latin typeface="Microsoft Sans Serif"/>
              </a:rPr>
              <a:t>ПАРУСНЫЕ КОРАБЛИ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sz="1400" dirty="0">
                <a:solidFill>
                  <a:srgbClr val="4D4D4D"/>
                </a:solidFill>
                <a:latin typeface="Microsoft Sans Serif"/>
              </a:rPr>
              <a:t>   </a:t>
            </a:r>
            <a:r>
              <a:rPr lang="ru-RU" sz="1400" b="1" dirty="0">
                <a:solidFill>
                  <a:srgbClr val="4D4D4D"/>
                </a:solidFill>
                <a:latin typeface="Microsoft Sans Serif"/>
              </a:rPr>
              <a:t>Девяносто пять процентов товаров в мире перевозят по морю примерно 50 000 танкеров, грузовых кораблей и  контейнеровозов. Большинство этих кораблей используют дизельное топливо.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sz="1400" b="1" dirty="0">
                <a:solidFill>
                  <a:srgbClr val="4D4D4D"/>
                </a:solidFill>
                <a:latin typeface="Microsoft Sans Serif"/>
              </a:rPr>
              <a:t>   Инженеры планируют разработать поддержку кораблей, используя силу ветра. Их предложение заключается в прикреплении к кораблям </a:t>
            </a:r>
            <a:r>
              <a:rPr lang="ru-RU" sz="1400" b="1" dirty="0" err="1">
                <a:solidFill>
                  <a:srgbClr val="4D4D4D"/>
                </a:solidFill>
                <a:latin typeface="Microsoft Sans Serif"/>
              </a:rPr>
              <a:t>кайтов</a:t>
            </a:r>
            <a:r>
              <a:rPr lang="ru-RU" sz="1400" b="1" dirty="0">
                <a:solidFill>
                  <a:srgbClr val="4D4D4D"/>
                </a:solidFill>
                <a:latin typeface="Microsoft Sans Serif"/>
              </a:rPr>
              <a:t> (парящих в воздухе парусов) и использовании силы ветра, чтобы </a:t>
            </a:r>
            <a:r>
              <a:rPr lang="ru-RU" sz="1400" b="1" dirty="0" err="1">
                <a:solidFill>
                  <a:srgbClr val="4D4D4D"/>
                </a:solidFill>
                <a:latin typeface="Microsoft Sans Serif"/>
              </a:rPr>
              <a:t>умень</a:t>
            </a:r>
            <a:r>
              <a:rPr lang="ru-RU" sz="1400" b="1" dirty="0">
                <a:solidFill>
                  <a:srgbClr val="4D4D4D"/>
                </a:solidFill>
                <a:latin typeface="Microsoft Sans Serif"/>
              </a:rPr>
              <a:t>-шить расход  дизельного топлива и его влияние на окружающую среду</a:t>
            </a:r>
            <a:r>
              <a:rPr lang="ru-RU" sz="1400" dirty="0">
                <a:solidFill>
                  <a:srgbClr val="4D4D4D"/>
                </a:solidFill>
                <a:latin typeface="Microsoft Sans Serif"/>
              </a:rPr>
              <a:t>.</a:t>
            </a:r>
            <a:r>
              <a:rPr lang="ru-RU" sz="1400" b="1" dirty="0">
                <a:solidFill>
                  <a:srgbClr val="800609"/>
                </a:solidFill>
                <a:latin typeface="Arial" charset="0"/>
              </a:rPr>
              <a:t>  </a:t>
            </a:r>
            <a:endParaRPr lang="ru-RU" sz="1400" dirty="0">
              <a:solidFill>
                <a:srgbClr val="4D4D4D"/>
              </a:solidFill>
              <a:latin typeface="Microsoft Sans Serif"/>
            </a:endParaRPr>
          </a:p>
        </p:txBody>
      </p:sp>
      <p:pic>
        <p:nvPicPr>
          <p:cNvPr id="21510" name="Bild 6" descr=":screen-capture-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1431936"/>
            <a:ext cx="1854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9" b="11105"/>
          <a:stretch>
            <a:fillRect/>
          </a:stretch>
        </p:blipFill>
        <p:spPr bwMode="auto">
          <a:xfrm>
            <a:off x="1585917" y="4406900"/>
            <a:ext cx="21605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585918" y="2921000"/>
            <a:ext cx="5568951" cy="1421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1600" b="1" spc="-60" dirty="0">
                <a:solidFill>
                  <a:sysClr val="windowText" lastClr="000000"/>
                </a:solidFill>
                <a:latin typeface="Microsoft Sans Serif"/>
              </a:rPr>
              <a:t>Вопрос 4. ПАРУСНЫЕ КОРАБЛИ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ru-RU" sz="1600" spc="-60" dirty="0">
                <a:solidFill>
                  <a:sysClr val="windowText" lastClr="000000"/>
                </a:solidFill>
                <a:latin typeface="Microsoft Sans Serif"/>
              </a:rPr>
              <a:t>  </a:t>
            </a:r>
            <a:r>
              <a:rPr lang="ru-RU" sz="1600" b="1" spc="-60" dirty="0">
                <a:solidFill>
                  <a:sysClr val="windowText" lastClr="000000"/>
                </a:solidFill>
                <a:latin typeface="Microsoft Sans Serif"/>
              </a:rPr>
              <a:t>Из-за высокой стоимости дизельного топлива в 0,42 </a:t>
            </a:r>
            <a:r>
              <a:rPr lang="ru-RU" sz="1600" b="1" spc="-60" dirty="0" err="1">
                <a:solidFill>
                  <a:sysClr val="windowText" lastClr="000000"/>
                </a:solidFill>
                <a:latin typeface="Microsoft Sans Serif"/>
              </a:rPr>
              <a:t>зеда</a:t>
            </a:r>
            <a:r>
              <a:rPr lang="ru-RU" sz="1600" b="1" spc="-60" dirty="0">
                <a:solidFill>
                  <a:sysClr val="windowText" lastClr="000000"/>
                </a:solidFill>
                <a:latin typeface="Microsoft Sans Serif"/>
              </a:rPr>
              <a:t> за литр хозяева корабля «Новая волна» думают о том, чтобы снабдить свой корабль </a:t>
            </a:r>
            <a:r>
              <a:rPr lang="ru-RU" sz="1600" b="1" spc="-60" dirty="0" err="1">
                <a:solidFill>
                  <a:sysClr val="windowText" lastClr="000000"/>
                </a:solidFill>
                <a:latin typeface="Microsoft Sans Serif"/>
              </a:rPr>
              <a:t>кайтом</a:t>
            </a:r>
            <a:r>
              <a:rPr lang="ru-RU" sz="1600" b="1" spc="-60" dirty="0">
                <a:solidFill>
                  <a:sysClr val="windowText" lastClr="000000"/>
                </a:solidFill>
                <a:latin typeface="Microsoft Sans Serif"/>
              </a:rPr>
              <a:t>.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ru-RU" sz="1600" b="1" spc="-60" dirty="0">
                <a:solidFill>
                  <a:sysClr val="windowText" lastClr="000000"/>
                </a:solidFill>
                <a:latin typeface="Microsoft Sans Serif"/>
              </a:rPr>
              <a:t>  Подсчитано, что подобный </a:t>
            </a:r>
            <a:r>
              <a:rPr lang="ru-RU" sz="1600" b="1" spc="-60" dirty="0" err="1">
                <a:solidFill>
                  <a:sysClr val="windowText" lastClr="000000"/>
                </a:solidFill>
                <a:latin typeface="Microsoft Sans Serif"/>
              </a:rPr>
              <a:t>кайт</a:t>
            </a:r>
            <a:r>
              <a:rPr lang="ru-RU" sz="1600" b="1" spc="-60" dirty="0">
                <a:solidFill>
                  <a:sysClr val="windowText" lastClr="000000"/>
                </a:solidFill>
                <a:latin typeface="Microsoft Sans Serif"/>
              </a:rPr>
              <a:t> даёт возможность уменьшить расход дизельного топлива на 20%.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6046" y="4357688"/>
            <a:ext cx="3298825" cy="1865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Microsoft Sans Serif"/>
              </a:rPr>
              <a:t>   Стоимость установки </a:t>
            </a:r>
            <a:r>
              <a:rPr lang="ru-RU" sz="1600" b="1" dirty="0" err="1">
                <a:solidFill>
                  <a:sysClr val="windowText" lastClr="000000"/>
                </a:solidFill>
                <a:latin typeface="Microsoft Sans Serif"/>
              </a:rPr>
              <a:t>кайта</a:t>
            </a:r>
            <a:r>
              <a:rPr lang="ru-RU" sz="1600" b="1" dirty="0">
                <a:solidFill>
                  <a:sysClr val="windowText" lastClr="000000"/>
                </a:solidFill>
                <a:latin typeface="Microsoft Sans Serif"/>
              </a:rPr>
              <a:t>  на </a:t>
            </a:r>
            <a:r>
              <a:rPr lang="ru-RU" sz="1600" b="1" i="1" dirty="0">
                <a:solidFill>
                  <a:sysClr val="windowText" lastClr="000000"/>
                </a:solidFill>
                <a:latin typeface="Microsoft Sans Serif"/>
              </a:rPr>
              <a:t>«Новой волне» </a:t>
            </a:r>
            <a:r>
              <a:rPr lang="ru-RU" sz="1600" b="1" dirty="0">
                <a:solidFill>
                  <a:sysClr val="windowText" lastClr="000000"/>
                </a:solidFill>
                <a:latin typeface="Microsoft Sans Serif"/>
              </a:rPr>
              <a:t>составляет 2 500 000 </a:t>
            </a:r>
            <a:r>
              <a:rPr lang="ru-RU" sz="1600" b="1" dirty="0" err="1">
                <a:solidFill>
                  <a:sysClr val="windowText" lastClr="000000"/>
                </a:solidFill>
                <a:latin typeface="Microsoft Sans Serif"/>
              </a:rPr>
              <a:t>зедов</a:t>
            </a:r>
            <a:r>
              <a:rPr lang="ru-RU" sz="1600" b="1" dirty="0">
                <a:solidFill>
                  <a:sysClr val="windowText" lastClr="000000"/>
                </a:solidFill>
                <a:latin typeface="Microsoft Sans Serif"/>
              </a:rPr>
              <a:t>.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Microsoft Sans Serif"/>
              </a:rPr>
              <a:t>   Через сколько примерно лет экономия на дизельном топ-</a:t>
            </a:r>
            <a:r>
              <a:rPr lang="ru-RU" sz="1600" b="1" dirty="0" err="1">
                <a:solidFill>
                  <a:sysClr val="windowText" lastClr="000000"/>
                </a:solidFill>
                <a:latin typeface="Microsoft Sans Serif"/>
              </a:rPr>
              <a:t>ливе</a:t>
            </a:r>
            <a:r>
              <a:rPr lang="ru-RU" sz="1600" b="1" dirty="0">
                <a:solidFill>
                  <a:sysClr val="windowText" lastClr="000000"/>
                </a:solidFill>
                <a:latin typeface="Microsoft Sans Serif"/>
              </a:rPr>
              <a:t> покроет стоимость уста-</a:t>
            </a:r>
            <a:r>
              <a:rPr lang="ru-RU" sz="1600" b="1" dirty="0" err="1">
                <a:solidFill>
                  <a:sysClr val="windowText" lastClr="000000"/>
                </a:solidFill>
                <a:latin typeface="Microsoft Sans Serif"/>
              </a:rPr>
              <a:t>новки</a:t>
            </a:r>
            <a:r>
              <a:rPr lang="ru-RU" sz="1600" b="1" dirty="0">
                <a:solidFill>
                  <a:sysClr val="windowText" lastClr="000000"/>
                </a:solidFill>
                <a:latin typeface="Microsoft Sans Serif"/>
              </a:rPr>
              <a:t> </a:t>
            </a:r>
            <a:r>
              <a:rPr lang="ru-RU" sz="1600" b="1" dirty="0" err="1">
                <a:solidFill>
                  <a:sysClr val="windowText" lastClr="000000"/>
                </a:solidFill>
                <a:latin typeface="Microsoft Sans Serif"/>
              </a:rPr>
              <a:t>кайта</a:t>
            </a:r>
            <a:r>
              <a:rPr lang="ru-RU" sz="1600" b="1" dirty="0">
                <a:solidFill>
                  <a:sysClr val="windowText" lastClr="000000"/>
                </a:solidFill>
                <a:latin typeface="Microsoft Sans Serif"/>
              </a:rPr>
              <a:t>?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Microsoft Sans Serif"/>
              </a:rPr>
              <a:t>    Приведите вычисления, подтверждающие ваш ответ.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339019" y="3314700"/>
            <a:ext cx="3155951" cy="4445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2400" b="1" spc="-80" dirty="0">
                <a:solidFill>
                  <a:srgbClr val="800609"/>
                </a:solidFill>
                <a:latin typeface="Arial" charset="0"/>
              </a:rPr>
              <a:t>с простой структурой</a:t>
            </a:r>
            <a:endParaRPr lang="ru-RU" b="1" spc="-80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35840" y="3759202"/>
            <a:ext cx="3159125" cy="1865126"/>
          </a:xfrm>
          <a:prstGeom prst="rect">
            <a:avLst/>
          </a:prstGeom>
          <a:solidFill>
            <a:srgbClr val="CC00FF"/>
          </a:solidFill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600" b="1" spc="-60" dirty="0">
                <a:solidFill>
                  <a:srgbClr val="4D4D4D"/>
                </a:solidFill>
                <a:latin typeface="Microsoft Sans Serif"/>
              </a:rPr>
              <a:t>   За год двигатель на корабле потребляет 3500000 л топлива, 1 литр топлива стоит 0,42 р.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sz="1600" b="1" spc="-60" dirty="0">
                <a:solidFill>
                  <a:srgbClr val="4D4D4D"/>
                </a:solidFill>
                <a:latin typeface="Microsoft Sans Serif"/>
              </a:rPr>
              <a:t>  Установка паруса на корабле стоит 2500000 р. Парус </a:t>
            </a:r>
            <a:r>
              <a:rPr lang="ru-RU" sz="1600" b="1" spc="-60" dirty="0" err="1">
                <a:solidFill>
                  <a:srgbClr val="4D4D4D"/>
                </a:solidFill>
                <a:latin typeface="Microsoft Sans Serif"/>
              </a:rPr>
              <a:t>эконо-мит</a:t>
            </a:r>
            <a:r>
              <a:rPr lang="ru-RU" sz="1600" b="1" spc="-60" dirty="0">
                <a:solidFill>
                  <a:srgbClr val="4D4D4D"/>
                </a:solidFill>
                <a:latin typeface="Microsoft Sans Serif"/>
              </a:rPr>
              <a:t> 20% топлива.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sz="1600" b="1" spc="-60" dirty="0">
                <a:solidFill>
                  <a:srgbClr val="4D4D4D"/>
                </a:solidFill>
                <a:latin typeface="Microsoft Sans Serif"/>
              </a:rPr>
              <a:t>   Через сколько лет экономия топлива покроет стоимость установки паруса?</a:t>
            </a:r>
            <a:endParaRPr lang="ru-RU" sz="1600" b="1" spc="-60" dirty="0">
              <a:solidFill>
                <a:srgbClr val="800609"/>
              </a:solidFill>
              <a:latin typeface="Microsoft Sans Serif"/>
            </a:endParaRPr>
          </a:p>
        </p:txBody>
      </p:sp>
      <p:sp>
        <p:nvSpPr>
          <p:cNvPr id="21516" name="Скругленный прямоугольник 5"/>
          <p:cNvSpPr>
            <a:spLocks noChangeArrowheads="1"/>
          </p:cNvSpPr>
          <p:nvPr/>
        </p:nvSpPr>
        <p:spPr bwMode="auto">
          <a:xfrm>
            <a:off x="1616076" y="6402388"/>
            <a:ext cx="1614488" cy="3746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38100" algn="ctr">
            <a:solidFill>
              <a:srgbClr val="CC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ysClr val="windowText" lastClr="000000"/>
                </a:solidFill>
              </a:rPr>
              <a:t>Россия: 16%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3503617" y="6402388"/>
            <a:ext cx="2759075" cy="37465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b="1" dirty="0">
                <a:solidFill>
                  <a:srgbClr val="800609"/>
                </a:solidFill>
                <a:latin typeface="Arial" charset="0"/>
              </a:rPr>
              <a:t>Среднее по ОЭСР: 15%</a:t>
            </a:r>
          </a:p>
        </p:txBody>
      </p:sp>
      <p:sp>
        <p:nvSpPr>
          <p:cNvPr id="21518" name="Скругленный прямоугольник 29"/>
          <p:cNvSpPr>
            <a:spLocks noChangeArrowheads="1"/>
          </p:cNvSpPr>
          <p:nvPr/>
        </p:nvSpPr>
        <p:spPr bwMode="auto">
          <a:xfrm>
            <a:off x="8313746" y="844550"/>
            <a:ext cx="2181225" cy="3746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b="1">
                <a:solidFill>
                  <a:srgbClr val="800609"/>
                </a:solidFill>
              </a:rPr>
              <a:t>PISA, </a:t>
            </a:r>
            <a:r>
              <a:rPr lang="ru-RU" altLang="ru-RU" b="1">
                <a:solidFill>
                  <a:srgbClr val="800609"/>
                </a:solidFill>
              </a:rPr>
              <a:t>15-летние</a:t>
            </a:r>
          </a:p>
        </p:txBody>
      </p:sp>
      <p:sp>
        <p:nvSpPr>
          <p:cNvPr id="21519" name="Скругленный прямоугольник 30"/>
          <p:cNvSpPr>
            <a:spLocks noChangeArrowheads="1"/>
          </p:cNvSpPr>
          <p:nvPr/>
        </p:nvSpPr>
        <p:spPr bwMode="auto">
          <a:xfrm>
            <a:off x="6396039" y="6391275"/>
            <a:ext cx="1763712" cy="3746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ysClr val="windowText" lastClr="000000"/>
                </a:solidFill>
              </a:rPr>
              <a:t>Лучший: 47%</a:t>
            </a:r>
          </a:p>
        </p:txBody>
      </p:sp>
      <p:sp>
        <p:nvSpPr>
          <p:cNvPr id="21520" name="Скругленный прямоугольник 6"/>
          <p:cNvSpPr>
            <a:spLocks noChangeArrowheads="1"/>
          </p:cNvSpPr>
          <p:nvPr/>
        </p:nvSpPr>
        <p:spPr bwMode="auto">
          <a:xfrm>
            <a:off x="7278691" y="3068638"/>
            <a:ext cx="3336925" cy="3090862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4D4D4D"/>
              </a:solidFill>
            </a:endParaRPr>
          </a:p>
        </p:txBody>
      </p:sp>
      <p:sp>
        <p:nvSpPr>
          <p:cNvPr id="21521" name="Скругленный прямоугольник 31"/>
          <p:cNvSpPr>
            <a:spLocks noChangeArrowheads="1"/>
          </p:cNvSpPr>
          <p:nvPr/>
        </p:nvSpPr>
        <p:spPr bwMode="auto">
          <a:xfrm>
            <a:off x="7716839" y="5668963"/>
            <a:ext cx="2590800" cy="374650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800609"/>
                </a:solidFill>
              </a:rPr>
              <a:t>Россия, 5-6 кл.: ≈50%</a:t>
            </a:r>
          </a:p>
        </p:txBody>
      </p:sp>
    </p:spTree>
    <p:extLst>
      <p:ext uri="{BB962C8B-B14F-4D97-AF65-F5344CB8AC3E}">
        <p14:creationId xmlns:p14="http://schemas.microsoft.com/office/powerpoint/2010/main" val="25147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-4543428" y="3012715"/>
            <a:ext cx="169190" cy="6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745" tIns="41872" rIns="83745" bIns="41872" anchor="ctr">
            <a:spAutoFit/>
          </a:bodyPr>
          <a:lstStyle/>
          <a:p>
            <a:pPr>
              <a:defRPr/>
            </a:pPr>
            <a:r>
              <a:rPr lang="ru-RU">
                <a:solidFill>
                  <a:srgbClr val="4D4D4D"/>
                </a:solidFill>
                <a:latin typeface="Microsoft Sans Serif"/>
              </a:rPr>
              <a:t/>
            </a:r>
            <a:br>
              <a:rPr lang="ru-RU">
                <a:solidFill>
                  <a:srgbClr val="4D4D4D"/>
                </a:solidFill>
                <a:latin typeface="Microsoft Sans Serif"/>
              </a:rPr>
            </a:br>
            <a:endParaRPr lang="ru-RU">
              <a:solidFill>
                <a:srgbClr val="4D4D4D"/>
              </a:solidFill>
              <a:latin typeface="Microsoft Sans Serif"/>
            </a:endParaRP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5313363" y="2264931"/>
            <a:ext cx="1828800" cy="42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745" tIns="41872" rIns="83745" bIns="41872">
            <a:spAutoFit/>
          </a:bodyPr>
          <a:lstStyle/>
          <a:p>
            <a:pPr algn="ctr">
              <a:defRPr/>
            </a:pPr>
            <a:endParaRPr lang="ru-RU" sz="2232" i="1" dirty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/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1881163" y="1428736"/>
            <a:ext cx="8584167" cy="1643074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8" tIns="554078" rIns="70368" bIns="35184" rtlCol="0" anchor="ctr"/>
          <a:lstStyle/>
          <a:p>
            <a:pPr indent="457200">
              <a:defRPr/>
            </a:pPr>
            <a:r>
              <a:rPr lang="ru-RU" sz="2000" b="1" i="1" dirty="0">
                <a:solidFill>
                  <a:srgbClr val="800609"/>
                </a:solidFill>
                <a:latin typeface="Arial" pitchFamily="34" charset="0"/>
                <a:cs typeface="Arial" pitchFamily="34" charset="0"/>
              </a:rPr>
              <a:t>Читательская грамотность – это способность</a:t>
            </a:r>
            <a:r>
              <a:rPr lang="ru-RU" sz="2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800609"/>
                </a:solidFill>
                <a:latin typeface="Arial" pitchFamily="34" charset="0"/>
                <a:cs typeface="Arial" pitchFamily="34" charset="0"/>
              </a:rPr>
              <a:t>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 </a:t>
            </a:r>
          </a:p>
          <a:p>
            <a:pPr>
              <a:defRPr/>
            </a:pPr>
            <a:endParaRPr lang="ru-RU" sz="2000" b="1" i="1" dirty="0">
              <a:solidFill>
                <a:srgbClr val="8006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gray">
          <a:xfrm>
            <a:off x="2195315" y="176746"/>
            <a:ext cx="8064896" cy="1055478"/>
          </a:xfrm>
          <a:prstGeom prst="roundRect">
            <a:avLst>
              <a:gd name="adj" fmla="val 46389"/>
            </a:avLst>
          </a:prstGeom>
          <a:solidFill>
            <a:schemeClr val="accent5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/>
              </a:rPr>
              <a:t>Читательская грамотность: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/>
              </a:rPr>
              <a:t>концептуальная рамка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icrosoft Sans Serif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4738679" y="3571876"/>
            <a:ext cx="2242116" cy="154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609"/>
                </a:solidFill>
                <a:latin typeface="Arial" charset="0"/>
              </a:rPr>
              <a:t>Оценка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609"/>
                </a:solidFill>
                <a:latin typeface="Arial" charset="0"/>
              </a:rPr>
              <a:t>читательской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609"/>
                </a:solidFill>
                <a:latin typeface="Arial" charset="0"/>
              </a:rPr>
              <a:t>грамотности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609"/>
                </a:solidFill>
                <a:latin typeface="Arial" charset="0"/>
              </a:rPr>
              <a:t>в </a:t>
            </a:r>
            <a:r>
              <a:rPr lang="en-US" sz="2400" b="1" dirty="0">
                <a:solidFill>
                  <a:srgbClr val="800609"/>
                </a:solidFill>
                <a:latin typeface="Arial" charset="0"/>
              </a:rPr>
              <a:t>PISA</a:t>
            </a:r>
            <a:endParaRPr lang="ru-RU" sz="2400" b="1" dirty="0">
              <a:solidFill>
                <a:srgbClr val="800609"/>
              </a:solidFill>
              <a:latin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1738283" y="3214686"/>
            <a:ext cx="2242116" cy="18573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800609"/>
                </a:solidFill>
                <a:latin typeface="Arial" charset="0"/>
              </a:rPr>
              <a:t>Тип текста: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800609"/>
                </a:solidFill>
                <a:latin typeface="Arial" charset="0"/>
              </a:rPr>
              <a:t>сплошной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800609"/>
                </a:solidFill>
                <a:latin typeface="Arial" charset="0"/>
              </a:rPr>
              <a:t>несплошной</a:t>
            </a:r>
            <a:endParaRPr lang="ru-RU" b="1" dirty="0">
              <a:solidFill>
                <a:srgbClr val="800609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800609"/>
                </a:solidFill>
                <a:latin typeface="Arial" charset="0"/>
              </a:rPr>
              <a:t>составной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7754280" y="3143248"/>
            <a:ext cx="2628000" cy="20002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800609"/>
                </a:solidFill>
                <a:latin typeface="Arial" charset="0"/>
              </a:rPr>
              <a:t>Ситуация: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800609"/>
                </a:solidFill>
                <a:latin typeface="Arial" charset="0"/>
              </a:rPr>
              <a:t>цели чтения: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800609"/>
                </a:solidFill>
                <a:latin typeface="Arial" charset="0"/>
              </a:rPr>
              <a:t>личные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800609"/>
                </a:solidFill>
                <a:latin typeface="Arial" charset="0"/>
              </a:rPr>
              <a:t>социальные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800609"/>
                </a:solidFill>
                <a:latin typeface="Arial" charset="0"/>
              </a:rPr>
              <a:t>практические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800609"/>
                </a:solidFill>
                <a:latin typeface="Arial" charset="0"/>
              </a:rPr>
              <a:t>образовательные</a:t>
            </a:r>
          </a:p>
        </p:txBody>
      </p:sp>
      <p:sp>
        <p:nvSpPr>
          <p:cNvPr id="35" name="Стрелка вправо с вырезом 34"/>
          <p:cNvSpPr/>
          <p:nvPr/>
        </p:nvSpPr>
        <p:spPr bwMode="auto">
          <a:xfrm>
            <a:off x="3952866" y="3857628"/>
            <a:ext cx="642943" cy="500066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6" name="Стрелка вправо с вырезом 35"/>
          <p:cNvSpPr/>
          <p:nvPr/>
        </p:nvSpPr>
        <p:spPr bwMode="auto">
          <a:xfrm rot="10800000">
            <a:off x="7024699" y="3929066"/>
            <a:ext cx="642943" cy="500066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7" name="Стрелка вправо с вырезом 36"/>
          <p:cNvSpPr/>
          <p:nvPr/>
        </p:nvSpPr>
        <p:spPr bwMode="auto">
          <a:xfrm rot="16200000">
            <a:off x="5703099" y="5107798"/>
            <a:ext cx="428627" cy="500067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1738283" y="5572140"/>
            <a:ext cx="874800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0609"/>
                </a:solidFill>
                <a:latin typeface="Arial" charset="0"/>
              </a:rPr>
              <a:t>Компетентности:</a:t>
            </a:r>
            <a:endParaRPr lang="ru-RU" sz="2000" b="1" dirty="0">
              <a:solidFill>
                <a:srgbClr val="800609"/>
              </a:solidFill>
              <a:latin typeface="Arial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4667240" y="6072206"/>
            <a:ext cx="2880000" cy="6120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Arial" charset="0"/>
              </a:rPr>
              <a:t>осмысливать и </a:t>
            </a:r>
            <a:r>
              <a:rPr lang="ru-RU" sz="2000" b="1" dirty="0" err="1">
                <a:solidFill>
                  <a:sysClr val="windowText" lastClr="000000"/>
                </a:solidFill>
                <a:latin typeface="Arial" charset="0"/>
              </a:rPr>
              <a:t>оце</a:t>
            </a:r>
            <a:r>
              <a:rPr lang="ru-RU" sz="2000" b="1" dirty="0">
                <a:solidFill>
                  <a:sysClr val="windowText" lastClr="000000"/>
                </a:solidFill>
                <a:latin typeface="Arial" charset="0"/>
              </a:rPr>
              <a:t>-</a:t>
            </a:r>
          </a:p>
          <a:p>
            <a:pPr>
              <a:defRPr/>
            </a:pPr>
            <a:r>
              <a:rPr lang="ru-RU" sz="2000" b="1" dirty="0" err="1">
                <a:solidFill>
                  <a:sysClr val="windowText" lastClr="000000"/>
                </a:solidFill>
                <a:latin typeface="Arial" charset="0"/>
              </a:rPr>
              <a:t>нивать</a:t>
            </a:r>
            <a:r>
              <a:rPr lang="ru-RU" sz="2000" b="1" dirty="0">
                <a:solidFill>
                  <a:sysClr val="windowText" lastClr="000000"/>
                </a:solidFill>
                <a:latin typeface="Arial" charset="0"/>
              </a:rPr>
              <a:t> информацию</a:t>
            </a: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1738283" y="6072206"/>
            <a:ext cx="2880000" cy="61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800609"/>
                </a:solidFill>
                <a:latin typeface="Arial" charset="0"/>
              </a:rPr>
              <a:t>находить и извлекать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800609"/>
                </a:solidFill>
                <a:latin typeface="Arial" charset="0"/>
              </a:rPr>
              <a:t>информацию</a:t>
            </a: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7596199" y="6072206"/>
            <a:ext cx="288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FFFFFF"/>
                  </a:solidFill>
                </a:ln>
                <a:solidFill>
                  <a:srgbClr val="4D4D4D"/>
                </a:solidFill>
                <a:latin typeface="Arial" charset="0"/>
                <a:cs typeface="Andalus" panose="02020603050405020304" pitchFamily="18" charset="-78"/>
              </a:rPr>
              <a:t>интерпретировать</a:t>
            </a:r>
          </a:p>
          <a:p>
            <a:pPr>
              <a:defRPr/>
            </a:pPr>
            <a:r>
              <a:rPr lang="ru-RU" sz="2000" b="1" dirty="0">
                <a:ln>
                  <a:solidFill>
                    <a:srgbClr val="FFFFFF"/>
                  </a:solidFill>
                </a:ln>
                <a:solidFill>
                  <a:srgbClr val="4D4D4D"/>
                </a:solidFill>
                <a:latin typeface="Arial" charset="0"/>
                <a:cs typeface="Andalus" panose="02020603050405020304" pitchFamily="18" charset="-78"/>
              </a:rPr>
              <a:t>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28005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9984433" y="5609779"/>
            <a:ext cx="539552" cy="267494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pPr/>
              <a:t>13</a:t>
            </a:fld>
            <a:endParaRPr lang="en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075213" y="1001571"/>
            <a:ext cx="1539" cy="469724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1666851" y="1567061"/>
            <a:ext cx="8834607" cy="4962174"/>
            <a:chOff x="-36240" y="1478532"/>
            <a:chExt cx="12240144" cy="4800589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8666480" y="4717380"/>
              <a:ext cx="3525520" cy="1531020"/>
            </a:xfrm>
            <a:prstGeom prst="rect">
              <a:avLst/>
            </a:prstGeom>
            <a:solidFill>
              <a:srgbClr val="17506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400" b="1" dirty="0">
                  <a:solidFill>
                    <a:srgbClr val="FFFF00"/>
                  </a:solidFill>
                </a:rPr>
                <a:t>PISA</a:t>
              </a:r>
              <a:r>
                <a:rPr lang="ru-RU" sz="1400" b="1" dirty="0">
                  <a:solidFill>
                    <a:srgbClr val="FFFF00"/>
                  </a:solidFill>
                </a:rPr>
                <a:t> </a:t>
              </a:r>
              <a:r>
                <a:rPr lang="ru-RU" sz="1400" dirty="0">
                  <a:solidFill>
                    <a:srgbClr val="FFFF00"/>
                  </a:solidFill>
                </a:rPr>
                <a:t>–</a:t>
              </a:r>
              <a:r>
                <a:rPr lang="en-US" sz="1400" dirty="0"/>
                <a:t> </a:t>
              </a:r>
              <a:endParaRPr lang="ru-RU" sz="1400" dirty="0"/>
            </a:p>
            <a:p>
              <a:pPr lvl="0">
                <a:spcBef>
                  <a:spcPct val="0"/>
                </a:spcBef>
                <a:defRPr/>
              </a:pPr>
              <a:r>
                <a:rPr lang="en-US" sz="1400" dirty="0" err="1"/>
                <a:t>Programme</a:t>
              </a:r>
              <a:r>
                <a:rPr lang="en-US" sz="1400" dirty="0"/>
                <a:t> for International Student Assessment</a:t>
              </a:r>
              <a:r>
                <a:rPr lang="ru-RU" sz="1400" dirty="0"/>
                <a:t>, 15-летние школьники, </a:t>
              </a:r>
              <a:r>
                <a:rPr lang="ru-RU" sz="1400" b="1" dirty="0"/>
                <a:t>9</a:t>
              </a:r>
              <a:r>
                <a:rPr lang="ru-RU" sz="1400" dirty="0"/>
                <a:t> и </a:t>
              </a:r>
              <a:r>
                <a:rPr lang="ru-RU" sz="1400" b="1" dirty="0"/>
                <a:t>10</a:t>
              </a:r>
              <a:r>
                <a:rPr lang="ru-RU" sz="1400" dirty="0"/>
                <a:t> классы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dirty="0">
                  <a:ea typeface="Verdana" pitchFamily="34" charset="0"/>
                  <a:cs typeface="Verdana" pitchFamily="34" charset="0"/>
                </a:rPr>
                <a:t>один раз в 3 года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656320" y="2202103"/>
              <a:ext cx="3535680" cy="1146000"/>
            </a:xfrm>
            <a:prstGeom prst="rect">
              <a:avLst/>
            </a:prstGeom>
            <a:solidFill>
              <a:srgbClr val="0073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400" b="1" dirty="0">
                  <a:solidFill>
                    <a:srgbClr val="FFFF00"/>
                  </a:solidFill>
                </a:rPr>
                <a:t>PIRLS</a:t>
              </a:r>
              <a:r>
                <a:rPr lang="ru-RU" sz="1400" b="1" dirty="0">
                  <a:solidFill>
                    <a:srgbClr val="FFFF00"/>
                  </a:solidFill>
                </a:rPr>
                <a:t> </a:t>
              </a:r>
              <a:r>
                <a:rPr lang="ru-RU" sz="1400" dirty="0">
                  <a:solidFill>
                    <a:srgbClr val="FFFF00"/>
                  </a:solidFill>
                </a:rPr>
                <a:t>–</a:t>
              </a:r>
              <a:r>
                <a:rPr lang="en-US" sz="1400" dirty="0">
                  <a:solidFill>
                    <a:srgbClr val="FFFF00"/>
                  </a:solidFill>
                </a:rPr>
                <a:t> </a:t>
              </a:r>
              <a:endParaRPr lang="ru-RU" sz="1400" dirty="0">
                <a:solidFill>
                  <a:srgbClr val="FFFF00"/>
                </a:solidFill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1400" dirty="0"/>
                <a:t>Progress in International Reading Literacy Study</a:t>
              </a:r>
              <a:r>
                <a:rPr lang="ru-RU" sz="1400" dirty="0"/>
                <a:t>, </a:t>
              </a:r>
              <a:r>
                <a:rPr lang="ru-RU" sz="1400" b="1" dirty="0"/>
                <a:t>4</a:t>
              </a:r>
              <a:r>
                <a:rPr lang="ru-RU" sz="1400" dirty="0"/>
                <a:t> класс, один раз в 5 лет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8656320" y="3469243"/>
              <a:ext cx="3535680" cy="1146000"/>
            </a:xfrm>
            <a:prstGeom prst="rect">
              <a:avLst/>
            </a:prstGeom>
            <a:solidFill>
              <a:srgbClr val="425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400" b="1" dirty="0">
                  <a:solidFill>
                    <a:srgbClr val="FFFF00"/>
                  </a:solidFill>
                </a:rPr>
                <a:t>TIMSS</a:t>
              </a:r>
              <a:r>
                <a:rPr lang="ru-RU" sz="1400" b="1" dirty="0">
                  <a:solidFill>
                    <a:srgbClr val="FFFF00"/>
                  </a:solidFill>
                </a:rPr>
                <a:t> </a:t>
              </a:r>
              <a:r>
                <a:rPr lang="ru-RU" sz="1400" dirty="0">
                  <a:solidFill>
                    <a:srgbClr val="FFFF00"/>
                  </a:solidFill>
                </a:rPr>
                <a:t>–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1400" dirty="0"/>
                <a:t>Trends in Mathematics and Science Study</a:t>
              </a:r>
              <a:r>
                <a:rPr lang="ru-RU" sz="1400" dirty="0"/>
                <a:t>, </a:t>
              </a:r>
              <a:r>
                <a:rPr lang="ru-RU" sz="1400" b="1" dirty="0"/>
                <a:t>4</a:t>
              </a:r>
              <a:r>
                <a:rPr lang="ru-RU" sz="1400" dirty="0"/>
                <a:t>, </a:t>
              </a:r>
              <a:r>
                <a:rPr lang="ru-RU" sz="1400" b="1" dirty="0"/>
                <a:t>8</a:t>
              </a:r>
              <a:r>
                <a:rPr lang="ru-RU" sz="1400" dirty="0"/>
                <a:t> и </a:t>
              </a:r>
              <a:r>
                <a:rPr lang="ru-RU" sz="1400" b="1" dirty="0"/>
                <a:t>11</a:t>
              </a:r>
              <a:r>
                <a:rPr lang="ru-RU" sz="1400" dirty="0"/>
                <a:t> классы, один раз в 4 года</a:t>
              </a:r>
              <a:endParaRPr lang="ru-RU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0" y="4717380"/>
              <a:ext cx="8666480" cy="1531020"/>
            </a:xfrm>
            <a:prstGeom prst="rect">
              <a:avLst/>
            </a:prstGeom>
            <a:solidFill>
              <a:srgbClr val="2184A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0" y="2202103"/>
              <a:ext cx="8666480" cy="1146000"/>
            </a:xfrm>
            <a:prstGeom prst="rect">
              <a:avLst/>
            </a:prstGeom>
            <a:solidFill>
              <a:srgbClr val="00A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0" y="3469243"/>
              <a:ext cx="8666480" cy="1146000"/>
            </a:xfrm>
            <a:prstGeom prst="rect">
              <a:avLst/>
            </a:prstGeom>
            <a:solidFill>
              <a:srgbClr val="6D8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0" y="4717380"/>
              <a:ext cx="1775520" cy="1531020"/>
            </a:xfrm>
            <a:prstGeom prst="rect">
              <a:avLst/>
            </a:prstGeom>
            <a:solidFill>
              <a:srgbClr val="6AB6D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0" y="2202103"/>
              <a:ext cx="1775520" cy="1146000"/>
            </a:xfrm>
            <a:prstGeom prst="rect">
              <a:avLst/>
            </a:prstGeom>
            <a:solidFill>
              <a:srgbClr val="33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0" y="3469243"/>
              <a:ext cx="1775520" cy="1146000"/>
            </a:xfrm>
            <a:prstGeom prst="rect">
              <a:avLst/>
            </a:prstGeom>
            <a:solidFill>
              <a:srgbClr val="A8B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83747" y="2376819"/>
              <a:ext cx="6772573" cy="69376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chemeClr val="bg1"/>
                  </a:solidFill>
                </a:rPr>
                <a:t>ОСВОЕНИЕ ОСНОВ ЧТЕНИЯ </a:t>
              </a:r>
              <a:r>
                <a:rPr lang="ru-RU" sz="1400" dirty="0">
                  <a:solidFill>
                    <a:schemeClr val="bg1"/>
                  </a:solidFill>
                </a:rPr>
                <a:t>С ЦЕЛЬЮ</a:t>
              </a:r>
            </a:p>
            <a:p>
              <a:pPr marL="135000" indent="-13500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приобретения читательского литературного опыта</a:t>
              </a:r>
            </a:p>
            <a:p>
              <a:pPr marL="135000" indent="-13500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освоения и использования информации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41502" y="3546532"/>
              <a:ext cx="6782732" cy="92303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ОСВОЕНИЕ ОСНОВ МАТЕМАТИКИ И ЕСТЕСТВЕННО-НАУЧНЫХ ПРЕДМЕТОВ: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всех общеобразовательных курсов (4, 8 классы)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углублённых курсов математики и физики (11 класс)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83747" y="4904739"/>
              <a:ext cx="6803053" cy="893261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СФОРМИРОВАННОСТЬ ФУНКЦИОНАЛЬНОЙ ГРАМОТНОСТИ: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читательской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математической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95215" y="5260488"/>
              <a:ext cx="3135294" cy="5061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естественнонаучной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финансовой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90306" y="5772941"/>
              <a:ext cx="6803052" cy="5061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СФОРМИРОВАННОСТЬ НАВЫКОВ РАЗРЕШЕНИЯ ПРОБЛЕМ, КРЕАТИВНОГО МЫШЛЕНИЯ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-36240" y="1478532"/>
              <a:ext cx="12240144" cy="62528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000" b="1" dirty="0">
                  <a:solidFill>
                    <a:srgbClr val="FFFF00"/>
                  </a:solidFill>
                </a:rPr>
                <a:t>Процедуры оценки качества образования в международных рейтингах опираются на данные исследований </a:t>
              </a:r>
              <a:r>
                <a:rPr lang="en-US" sz="2000" b="1" dirty="0">
                  <a:solidFill>
                    <a:srgbClr val="FFFF00"/>
                  </a:solidFill>
                </a:rPr>
                <a:t>PIRLS, TIMSS </a:t>
              </a:r>
              <a:r>
                <a:rPr lang="ru-RU" sz="2000" b="1" dirty="0">
                  <a:solidFill>
                    <a:srgbClr val="FFFF00"/>
                  </a:solidFill>
                </a:rPr>
                <a:t>и </a:t>
              </a:r>
              <a:r>
                <a:rPr lang="en-US" sz="2000" b="1" dirty="0">
                  <a:solidFill>
                    <a:srgbClr val="FFFF00"/>
                  </a:solidFill>
                </a:rPr>
                <a:t>PISA</a:t>
              </a:r>
              <a:r>
                <a:rPr lang="ru-RU" sz="2000" b="1" dirty="0">
                  <a:solidFill>
                    <a:srgbClr val="FFFF00"/>
                  </a:solidFill>
                </a:rPr>
                <a:t> </a:t>
              </a:r>
              <a:endParaRPr lang="ru-RU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751894" y="2515908"/>
            <a:ext cx="1066225" cy="743903"/>
            <a:chOff x="3172" y="1756"/>
            <a:chExt cx="1336" cy="80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2" y="1756"/>
              <a:ext cx="1336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3172" y="1756"/>
              <a:ext cx="1346" cy="814"/>
              <a:chOff x="3172" y="1756"/>
              <a:chExt cx="1346" cy="814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3888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4"/>
                  </a:cxn>
                  <a:cxn ang="0">
                    <a:pos x="463" y="1576"/>
                  </a:cxn>
                  <a:cxn ang="0">
                    <a:pos x="463" y="1576"/>
                  </a:cxn>
                  <a:cxn ang="0">
                    <a:pos x="190" y="1576"/>
                  </a:cxn>
                  <a:cxn ang="0">
                    <a:pos x="0" y="1576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4">
                    <a:moveTo>
                      <a:pt x="533" y="37"/>
                    </a:moveTo>
                    <a:lnTo>
                      <a:pt x="533" y="1584"/>
                    </a:lnTo>
                    <a:cubicBezTo>
                      <a:pt x="511" y="1579"/>
                      <a:pt x="487" y="1576"/>
                      <a:pt x="463" y="1576"/>
                    </a:cubicBezTo>
                    <a:lnTo>
                      <a:pt x="463" y="1576"/>
                    </a:lnTo>
                    <a:lnTo>
                      <a:pt x="190" y="1576"/>
                    </a:lnTo>
                    <a:lnTo>
                      <a:pt x="0" y="1576"/>
                    </a:ln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011" y="1980"/>
                <a:ext cx="122" cy="423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5"/>
                  </a:cxn>
                  <a:cxn ang="0">
                    <a:pos x="368" y="1676"/>
                  </a:cxn>
                  <a:cxn ang="0">
                    <a:pos x="368" y="1676"/>
                  </a:cxn>
                  <a:cxn ang="0">
                    <a:pos x="280" y="1829"/>
                  </a:cxn>
                  <a:cxn ang="0">
                    <a:pos x="257" y="1829"/>
                  </a:cxn>
                  <a:cxn ang="0">
                    <a:pos x="169" y="1676"/>
                  </a:cxn>
                  <a:cxn ang="0">
                    <a:pos x="169" y="1676"/>
                  </a:cxn>
                  <a:cxn ang="0">
                    <a:pos x="0" y="1584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829">
                    <a:moveTo>
                      <a:pt x="533" y="37"/>
                    </a:moveTo>
                    <a:lnTo>
                      <a:pt x="533" y="1585"/>
                    </a:lnTo>
                    <a:cubicBezTo>
                      <a:pt x="469" y="1599"/>
                      <a:pt x="412" y="1631"/>
                      <a:pt x="368" y="1676"/>
                    </a:cubicBezTo>
                    <a:lnTo>
                      <a:pt x="368" y="1676"/>
                    </a:lnTo>
                    <a:cubicBezTo>
                      <a:pt x="326" y="1718"/>
                      <a:pt x="295" y="1770"/>
                      <a:pt x="280" y="1829"/>
                    </a:cubicBezTo>
                    <a:lnTo>
                      <a:pt x="257" y="1829"/>
                    </a:lnTo>
                    <a:cubicBezTo>
                      <a:pt x="242" y="1770"/>
                      <a:pt x="211" y="1718"/>
                      <a:pt x="169" y="1676"/>
                    </a:cubicBezTo>
                    <a:lnTo>
                      <a:pt x="169" y="1676"/>
                    </a:lnTo>
                    <a:cubicBezTo>
                      <a:pt x="124" y="1630"/>
                      <a:pt x="66" y="1598"/>
                      <a:pt x="0" y="1584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133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76"/>
                  </a:cxn>
                  <a:cxn ang="0">
                    <a:pos x="74" y="1576"/>
                  </a:cxn>
                  <a:cxn ang="0">
                    <a:pos x="74" y="1576"/>
                  </a:cxn>
                  <a:cxn ang="0">
                    <a:pos x="0" y="1585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5">
                    <a:moveTo>
                      <a:pt x="533" y="37"/>
                    </a:moveTo>
                    <a:lnTo>
                      <a:pt x="533" y="1576"/>
                    </a:lnTo>
                    <a:lnTo>
                      <a:pt x="74" y="1576"/>
                    </a:lnTo>
                    <a:lnTo>
                      <a:pt x="74" y="1576"/>
                    </a:lnTo>
                    <a:cubicBezTo>
                      <a:pt x="49" y="1576"/>
                      <a:pt x="24" y="1579"/>
                      <a:pt x="0" y="1585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3949" y="1980"/>
                <a:ext cx="62" cy="366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4"/>
                  </a:cxn>
                  <a:cxn ang="0">
                    <a:pos x="196" y="1576"/>
                  </a:cxn>
                  <a:cxn ang="0">
                    <a:pos x="19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84">
                    <a:moveTo>
                      <a:pt x="266" y="37"/>
                    </a:moveTo>
                    <a:lnTo>
                      <a:pt x="266" y="1584"/>
                    </a:lnTo>
                    <a:cubicBezTo>
                      <a:pt x="244" y="1579"/>
                      <a:pt x="220" y="1576"/>
                      <a:pt x="196" y="1576"/>
                    </a:cubicBezTo>
                    <a:lnTo>
                      <a:pt x="19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4072" y="1980"/>
                <a:ext cx="61" cy="423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5"/>
                  </a:cxn>
                  <a:cxn ang="0">
                    <a:pos x="101" y="1676"/>
                  </a:cxn>
                  <a:cxn ang="0">
                    <a:pos x="101" y="1676"/>
                  </a:cxn>
                  <a:cxn ang="0">
                    <a:pos x="13" y="1829"/>
                  </a:cxn>
                  <a:cxn ang="0">
                    <a:pos x="0" y="1829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829">
                    <a:moveTo>
                      <a:pt x="266" y="37"/>
                    </a:moveTo>
                    <a:lnTo>
                      <a:pt x="266" y="1585"/>
                    </a:lnTo>
                    <a:cubicBezTo>
                      <a:pt x="202" y="1599"/>
                      <a:pt x="145" y="1631"/>
                      <a:pt x="101" y="1676"/>
                    </a:cubicBezTo>
                    <a:lnTo>
                      <a:pt x="101" y="1676"/>
                    </a:lnTo>
                    <a:cubicBezTo>
                      <a:pt x="59" y="1718"/>
                      <a:pt x="28" y="1770"/>
                      <a:pt x="13" y="1829"/>
                    </a:cubicBezTo>
                    <a:lnTo>
                      <a:pt x="0" y="1829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4195" y="1980"/>
                <a:ext cx="61" cy="364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76">
                    <a:moveTo>
                      <a:pt x="266" y="37"/>
                    </a:moveTo>
                    <a:lnTo>
                      <a:pt x="26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896" y="2038"/>
                <a:ext cx="107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3896" y="2020"/>
                <a:ext cx="107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4018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4018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4141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4141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3949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3949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4072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4072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4195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4195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 noEditPoints="1"/>
              </p:cNvSpPr>
              <p:nvPr/>
            </p:nvSpPr>
            <p:spPr bwMode="auto">
              <a:xfrm>
                <a:off x="4255" y="1975"/>
                <a:ext cx="211" cy="595"/>
              </a:xfrm>
              <a:custGeom>
                <a:avLst/>
                <a:gdLst/>
                <a:ahLst/>
                <a:cxnLst>
                  <a:cxn ang="0">
                    <a:pos x="530" y="33"/>
                  </a:cxn>
                  <a:cxn ang="0">
                    <a:pos x="777" y="1599"/>
                  </a:cxn>
                  <a:cxn ang="0">
                    <a:pos x="237" y="1599"/>
                  </a:cxn>
                  <a:cxn ang="0">
                    <a:pos x="4" y="116"/>
                  </a:cxn>
                  <a:cxn ang="0">
                    <a:pos x="34" y="75"/>
                  </a:cxn>
                  <a:cxn ang="0">
                    <a:pos x="488" y="3"/>
                  </a:cxn>
                  <a:cxn ang="0">
                    <a:pos x="530" y="33"/>
                  </a:cxn>
                  <a:cxn ang="0">
                    <a:pos x="842" y="2012"/>
                  </a:cxn>
                  <a:cxn ang="0">
                    <a:pos x="912" y="2460"/>
                  </a:cxn>
                  <a:cxn ang="0">
                    <a:pos x="882" y="2502"/>
                  </a:cxn>
                  <a:cxn ang="0">
                    <a:pos x="428" y="2574"/>
                  </a:cxn>
                  <a:cxn ang="0">
                    <a:pos x="386" y="2543"/>
                  </a:cxn>
                  <a:cxn ang="0">
                    <a:pos x="302" y="2012"/>
                  </a:cxn>
                  <a:cxn ang="0">
                    <a:pos x="842" y="2012"/>
                  </a:cxn>
                </a:cxnLst>
                <a:rect l="0" t="0" r="r" b="b"/>
                <a:pathLst>
                  <a:path w="915" h="2577">
                    <a:moveTo>
                      <a:pt x="530" y="33"/>
                    </a:moveTo>
                    <a:lnTo>
                      <a:pt x="777" y="1599"/>
                    </a:lnTo>
                    <a:lnTo>
                      <a:pt x="237" y="1599"/>
                    </a:lnTo>
                    <a:lnTo>
                      <a:pt x="4" y="116"/>
                    </a:lnTo>
                    <a:cubicBezTo>
                      <a:pt x="0" y="97"/>
                      <a:pt x="14" y="78"/>
                      <a:pt x="34" y="75"/>
                    </a:cubicBezTo>
                    <a:lnTo>
                      <a:pt x="488" y="3"/>
                    </a:lnTo>
                    <a:cubicBezTo>
                      <a:pt x="508" y="0"/>
                      <a:pt x="527" y="14"/>
                      <a:pt x="530" y="33"/>
                    </a:cubicBezTo>
                    <a:close/>
                    <a:moveTo>
                      <a:pt x="842" y="2012"/>
                    </a:moveTo>
                    <a:lnTo>
                      <a:pt x="912" y="2460"/>
                    </a:lnTo>
                    <a:cubicBezTo>
                      <a:pt x="915" y="2480"/>
                      <a:pt x="902" y="2499"/>
                      <a:pt x="882" y="2502"/>
                    </a:cubicBezTo>
                    <a:lnTo>
                      <a:pt x="428" y="2574"/>
                    </a:lnTo>
                    <a:cubicBezTo>
                      <a:pt x="408" y="2577"/>
                      <a:pt x="389" y="2563"/>
                      <a:pt x="386" y="2543"/>
                    </a:cubicBezTo>
                    <a:lnTo>
                      <a:pt x="302" y="2012"/>
                    </a:lnTo>
                    <a:lnTo>
                      <a:pt x="842" y="2012"/>
                    </a:ln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 noEditPoints="1"/>
              </p:cNvSpPr>
              <p:nvPr/>
            </p:nvSpPr>
            <p:spPr bwMode="auto">
              <a:xfrm>
                <a:off x="4315" y="1975"/>
                <a:ext cx="151" cy="586"/>
              </a:xfrm>
              <a:custGeom>
                <a:avLst/>
                <a:gdLst/>
                <a:ahLst/>
                <a:cxnLst>
                  <a:cxn ang="0">
                    <a:pos x="269" y="33"/>
                  </a:cxn>
                  <a:cxn ang="0">
                    <a:pos x="516" y="1599"/>
                  </a:cxn>
                  <a:cxn ang="0">
                    <a:pos x="246" y="1599"/>
                  </a:cxn>
                  <a:cxn ang="0">
                    <a:pos x="0" y="39"/>
                  </a:cxn>
                  <a:cxn ang="0">
                    <a:pos x="227" y="3"/>
                  </a:cxn>
                  <a:cxn ang="0">
                    <a:pos x="269" y="33"/>
                  </a:cxn>
                  <a:cxn ang="0">
                    <a:pos x="581" y="2012"/>
                  </a:cxn>
                  <a:cxn ang="0">
                    <a:pos x="651" y="2460"/>
                  </a:cxn>
                  <a:cxn ang="0">
                    <a:pos x="621" y="2502"/>
                  </a:cxn>
                  <a:cxn ang="0">
                    <a:pos x="394" y="2538"/>
                  </a:cxn>
                  <a:cxn ang="0">
                    <a:pos x="311" y="2012"/>
                  </a:cxn>
                  <a:cxn ang="0">
                    <a:pos x="581" y="2012"/>
                  </a:cxn>
                </a:cxnLst>
                <a:rect l="0" t="0" r="r" b="b"/>
                <a:pathLst>
                  <a:path w="654" h="2538">
                    <a:moveTo>
                      <a:pt x="269" y="33"/>
                    </a:moveTo>
                    <a:lnTo>
                      <a:pt x="516" y="1599"/>
                    </a:lnTo>
                    <a:lnTo>
                      <a:pt x="246" y="1599"/>
                    </a:lnTo>
                    <a:lnTo>
                      <a:pt x="0" y="39"/>
                    </a:lnTo>
                    <a:lnTo>
                      <a:pt x="227" y="3"/>
                    </a:lnTo>
                    <a:cubicBezTo>
                      <a:pt x="247" y="0"/>
                      <a:pt x="266" y="14"/>
                      <a:pt x="269" y="33"/>
                    </a:cubicBezTo>
                    <a:close/>
                    <a:moveTo>
                      <a:pt x="581" y="2012"/>
                    </a:moveTo>
                    <a:lnTo>
                      <a:pt x="651" y="2460"/>
                    </a:lnTo>
                    <a:cubicBezTo>
                      <a:pt x="654" y="2480"/>
                      <a:pt x="641" y="2499"/>
                      <a:pt x="621" y="2502"/>
                    </a:cubicBezTo>
                    <a:lnTo>
                      <a:pt x="394" y="2538"/>
                    </a:lnTo>
                    <a:lnTo>
                      <a:pt x="311" y="2012"/>
                    </a:lnTo>
                    <a:lnTo>
                      <a:pt x="581" y="2012"/>
                    </a:ln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4337" y="2456"/>
                <a:ext cx="115" cy="65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96" y="210"/>
                  </a:cxn>
                  <a:cxn ang="0">
                    <a:pos x="33" y="282"/>
                  </a:cxn>
                  <a:cxn ang="0">
                    <a:pos x="0" y="72"/>
                  </a:cxn>
                  <a:cxn ang="0">
                    <a:pos x="463" y="0"/>
                  </a:cxn>
                </a:cxnLst>
                <a:rect l="0" t="0" r="r" b="b"/>
                <a:pathLst>
                  <a:path w="496" h="282">
                    <a:moveTo>
                      <a:pt x="463" y="0"/>
                    </a:moveTo>
                    <a:lnTo>
                      <a:pt x="496" y="210"/>
                    </a:lnTo>
                    <a:lnTo>
                      <a:pt x="33" y="282"/>
                    </a:lnTo>
                    <a:lnTo>
                      <a:pt x="0" y="7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271" y="2032"/>
                <a:ext cx="114" cy="66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5" y="210"/>
                  </a:cxn>
                  <a:cxn ang="0">
                    <a:pos x="33" y="283"/>
                  </a:cxn>
                  <a:cxn ang="0">
                    <a:pos x="0" y="73"/>
                  </a:cxn>
                  <a:cxn ang="0">
                    <a:pos x="462" y="0"/>
                  </a:cxn>
                </a:cxnLst>
                <a:rect l="0" t="0" r="r" b="b"/>
                <a:pathLst>
                  <a:path w="495" h="283">
                    <a:moveTo>
                      <a:pt x="462" y="0"/>
                    </a:moveTo>
                    <a:lnTo>
                      <a:pt x="495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4335" y="2440"/>
                <a:ext cx="108" cy="26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471" y="42"/>
                  </a:cxn>
                  <a:cxn ang="0">
                    <a:pos x="8" y="115"/>
                  </a:cxn>
                  <a:cxn ang="0">
                    <a:pos x="0" y="64"/>
                  </a:cxn>
                  <a:cxn ang="0">
                    <a:pos x="407" y="0"/>
                  </a:cxn>
                  <a:cxn ang="0">
                    <a:pos x="464" y="0"/>
                  </a:cxn>
                </a:cxnLst>
                <a:rect l="0" t="0" r="r" b="b"/>
                <a:pathLst>
                  <a:path w="471" h="115">
                    <a:moveTo>
                      <a:pt x="464" y="0"/>
                    </a:moveTo>
                    <a:lnTo>
                      <a:pt x="471" y="42"/>
                    </a:lnTo>
                    <a:lnTo>
                      <a:pt x="8" y="115"/>
                    </a:lnTo>
                    <a:lnTo>
                      <a:pt x="0" y="64"/>
                    </a:lnTo>
                    <a:lnTo>
                      <a:pt x="407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268" y="2014"/>
                <a:ext cx="109" cy="29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71" y="51"/>
                  </a:cxn>
                  <a:cxn ang="0">
                    <a:pos x="8" y="124"/>
                  </a:cxn>
                  <a:cxn ang="0">
                    <a:pos x="0" y="73"/>
                  </a:cxn>
                  <a:cxn ang="0">
                    <a:pos x="463" y="0"/>
                  </a:cxn>
                </a:cxnLst>
                <a:rect l="0" t="0" r="r" b="b"/>
                <a:pathLst>
                  <a:path w="471" h="124">
                    <a:moveTo>
                      <a:pt x="463" y="0"/>
                    </a:moveTo>
                    <a:lnTo>
                      <a:pt x="471" y="51"/>
                    </a:lnTo>
                    <a:lnTo>
                      <a:pt x="8" y="124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4391" y="2456"/>
                <a:ext cx="61" cy="57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6"/>
                  </a:cxn>
                  <a:cxn ang="0">
                    <a:pos x="0" y="36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4324" y="2032"/>
                <a:ext cx="61" cy="5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7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388" y="2440"/>
                <a:ext cx="55" cy="18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40" y="42"/>
                  </a:cxn>
                  <a:cxn ang="0">
                    <a:pos x="8" y="79"/>
                  </a:cxn>
                  <a:cxn ang="0">
                    <a:pos x="0" y="28"/>
                  </a:cxn>
                  <a:cxn ang="0">
                    <a:pos x="176" y="0"/>
                  </a:cxn>
                  <a:cxn ang="0">
                    <a:pos x="233" y="0"/>
                  </a:cxn>
                </a:cxnLst>
                <a:rect l="0" t="0" r="r" b="b"/>
                <a:pathLst>
                  <a:path w="240" h="79">
                    <a:moveTo>
                      <a:pt x="233" y="0"/>
                    </a:moveTo>
                    <a:lnTo>
                      <a:pt x="240" y="42"/>
                    </a:lnTo>
                    <a:lnTo>
                      <a:pt x="8" y="79"/>
                    </a:lnTo>
                    <a:lnTo>
                      <a:pt x="0" y="28"/>
                    </a:lnTo>
                    <a:lnTo>
                      <a:pt x="17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4322" y="2014"/>
                <a:ext cx="55" cy="21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39" y="51"/>
                  </a:cxn>
                  <a:cxn ang="0">
                    <a:pos x="8" y="8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39" h="87">
                    <a:moveTo>
                      <a:pt x="231" y="0"/>
                    </a:moveTo>
                    <a:lnTo>
                      <a:pt x="239" y="51"/>
                    </a:lnTo>
                    <a:lnTo>
                      <a:pt x="8" y="8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4195" y="2151"/>
                <a:ext cx="29" cy="193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4165" y="2151"/>
                <a:ext cx="30" cy="19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3232" y="1940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3232" y="1955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3232" y="1969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3232" y="1984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3232" y="1998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3232" y="2012"/>
                <a:ext cx="325" cy="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3232" y="1947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3232" y="1962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3232" y="1976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3232" y="1991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3232" y="2005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3232" y="2020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3232" y="2027"/>
                <a:ext cx="325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3557" y="1940"/>
                <a:ext cx="32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1" y="0"/>
                  </a:cxn>
                  <a:cxn ang="0">
                    <a:pos x="139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401" h="31">
                    <a:moveTo>
                      <a:pt x="0" y="0"/>
                    </a:moveTo>
                    <a:lnTo>
                      <a:pt x="1401" y="0"/>
                    </a:lnTo>
                    <a:cubicBezTo>
                      <a:pt x="1397" y="10"/>
                      <a:pt x="1394" y="21"/>
                      <a:pt x="139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3557" y="195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4" y="0"/>
                  </a:cxn>
                  <a:cxn ang="0">
                    <a:pos x="1380" y="30"/>
                  </a:cxn>
                  <a:cxn ang="0">
                    <a:pos x="138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4" h="31">
                    <a:moveTo>
                      <a:pt x="0" y="0"/>
                    </a:moveTo>
                    <a:lnTo>
                      <a:pt x="1384" y="0"/>
                    </a:lnTo>
                    <a:cubicBezTo>
                      <a:pt x="1383" y="9"/>
                      <a:pt x="1381" y="19"/>
                      <a:pt x="1380" y="30"/>
                    </a:cubicBezTo>
                    <a:lnTo>
                      <a:pt x="138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3557" y="1969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6" y="0"/>
                  </a:cxn>
                  <a:cxn ang="0">
                    <a:pos x="137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6" h="31">
                    <a:moveTo>
                      <a:pt x="0" y="0"/>
                    </a:moveTo>
                    <a:lnTo>
                      <a:pt x="1376" y="0"/>
                    </a:lnTo>
                    <a:cubicBezTo>
                      <a:pt x="1375" y="10"/>
                      <a:pt x="1375" y="21"/>
                      <a:pt x="137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3557" y="1984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3" y="11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1373" y="0"/>
                    </a:lnTo>
                    <a:lnTo>
                      <a:pt x="1373" y="11"/>
                    </a:lnTo>
                    <a:cubicBezTo>
                      <a:pt x="1373" y="18"/>
                      <a:pt x="1373" y="25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3557" y="1998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5" y="0"/>
                  </a:cxn>
                  <a:cxn ang="0">
                    <a:pos x="1377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5" y="0"/>
                    </a:lnTo>
                    <a:cubicBezTo>
                      <a:pt x="1375" y="10"/>
                      <a:pt x="1376" y="20"/>
                      <a:pt x="1377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3557" y="2012"/>
                <a:ext cx="31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1" y="0"/>
                  </a:cxn>
                  <a:cxn ang="0">
                    <a:pos x="138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6" h="31">
                    <a:moveTo>
                      <a:pt x="0" y="0"/>
                    </a:moveTo>
                    <a:lnTo>
                      <a:pt x="1381" y="0"/>
                    </a:lnTo>
                    <a:cubicBezTo>
                      <a:pt x="1382" y="11"/>
                      <a:pt x="1384" y="21"/>
                      <a:pt x="138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3557" y="1947"/>
                <a:ext cx="32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1" y="0"/>
                  </a:cxn>
                  <a:cxn ang="0">
                    <a:pos x="1384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91" h="32">
                    <a:moveTo>
                      <a:pt x="0" y="0"/>
                    </a:moveTo>
                    <a:lnTo>
                      <a:pt x="1391" y="0"/>
                    </a:lnTo>
                    <a:cubicBezTo>
                      <a:pt x="1389" y="10"/>
                      <a:pt x="1386" y="21"/>
                      <a:pt x="1384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3557" y="1962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0" y="0"/>
                  </a:cxn>
                  <a:cxn ang="0">
                    <a:pos x="137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0" h="31">
                    <a:moveTo>
                      <a:pt x="0" y="0"/>
                    </a:moveTo>
                    <a:lnTo>
                      <a:pt x="1380" y="0"/>
                    </a:lnTo>
                    <a:cubicBezTo>
                      <a:pt x="1378" y="10"/>
                      <a:pt x="1377" y="20"/>
                      <a:pt x="137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3557" y="1976"/>
                <a:ext cx="31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4" y="0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4" h="31">
                    <a:moveTo>
                      <a:pt x="0" y="0"/>
                    </a:moveTo>
                    <a:lnTo>
                      <a:pt x="1374" y="0"/>
                    </a:lnTo>
                    <a:cubicBezTo>
                      <a:pt x="1374" y="10"/>
                      <a:pt x="1373" y="21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3557" y="1991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5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75" h="32">
                    <a:moveTo>
                      <a:pt x="0" y="0"/>
                    </a:moveTo>
                    <a:lnTo>
                      <a:pt x="1373" y="0"/>
                    </a:lnTo>
                    <a:cubicBezTo>
                      <a:pt x="1374" y="11"/>
                      <a:pt x="1374" y="21"/>
                      <a:pt x="1375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3557" y="200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80" y="22"/>
                  </a:cxn>
                  <a:cxn ang="0">
                    <a:pos x="138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1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8" y="7"/>
                      <a:pt x="1379" y="15"/>
                      <a:pt x="1380" y="22"/>
                    </a:cubicBezTo>
                    <a:lnTo>
                      <a:pt x="138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3557" y="2020"/>
                <a:ext cx="32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6" y="0"/>
                  </a:cxn>
                  <a:cxn ang="0">
                    <a:pos x="139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94" h="31">
                    <a:moveTo>
                      <a:pt x="0" y="0"/>
                    </a:moveTo>
                    <a:lnTo>
                      <a:pt x="1386" y="0"/>
                    </a:lnTo>
                    <a:cubicBezTo>
                      <a:pt x="1389" y="11"/>
                      <a:pt x="1391" y="21"/>
                      <a:pt x="139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3557" y="2027"/>
                <a:ext cx="3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4" y="0"/>
                  </a:cxn>
                  <a:cxn ang="0">
                    <a:pos x="140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01" h="21">
                    <a:moveTo>
                      <a:pt x="0" y="0"/>
                    </a:moveTo>
                    <a:lnTo>
                      <a:pt x="1394" y="0"/>
                    </a:lnTo>
                    <a:cubicBezTo>
                      <a:pt x="1396" y="7"/>
                      <a:pt x="1398" y="15"/>
                      <a:pt x="140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3225" y="1919"/>
                <a:ext cx="663" cy="134"/>
              </a:xfrm>
              <a:custGeom>
                <a:avLst/>
                <a:gdLst/>
                <a:ahLst/>
                <a:cxnLst>
                  <a:cxn ang="0">
                    <a:pos x="2877" y="578"/>
                  </a:cxn>
                  <a:cxn ang="0">
                    <a:pos x="123" y="578"/>
                  </a:cxn>
                  <a:cxn ang="0">
                    <a:pos x="6" y="394"/>
                  </a:cxn>
                  <a:cxn ang="0">
                    <a:pos x="0" y="289"/>
                  </a:cxn>
                  <a:cxn ang="0">
                    <a:pos x="6" y="184"/>
                  </a:cxn>
                  <a:cxn ang="0">
                    <a:pos x="123" y="0"/>
                  </a:cxn>
                  <a:cxn ang="0">
                    <a:pos x="2877" y="0"/>
                  </a:cxn>
                  <a:cxn ang="0">
                    <a:pos x="2877" y="91"/>
                  </a:cxn>
                  <a:cxn ang="0">
                    <a:pos x="123" y="91"/>
                  </a:cxn>
                  <a:cxn ang="0">
                    <a:pos x="97" y="195"/>
                  </a:cxn>
                  <a:cxn ang="0">
                    <a:pos x="91" y="289"/>
                  </a:cxn>
                  <a:cxn ang="0">
                    <a:pos x="97" y="383"/>
                  </a:cxn>
                  <a:cxn ang="0">
                    <a:pos x="123" y="486"/>
                  </a:cxn>
                  <a:cxn ang="0">
                    <a:pos x="2877" y="486"/>
                  </a:cxn>
                  <a:cxn ang="0">
                    <a:pos x="2877" y="578"/>
                  </a:cxn>
                </a:cxnLst>
                <a:rect l="0" t="0" r="r" b="b"/>
                <a:pathLst>
                  <a:path w="2877" h="578">
                    <a:moveTo>
                      <a:pt x="2877" y="578"/>
                    </a:moveTo>
                    <a:lnTo>
                      <a:pt x="123" y="578"/>
                    </a:lnTo>
                    <a:cubicBezTo>
                      <a:pt x="57" y="578"/>
                      <a:pt x="19" y="497"/>
                      <a:pt x="6" y="394"/>
                    </a:cubicBezTo>
                    <a:cubicBezTo>
                      <a:pt x="2" y="360"/>
                      <a:pt x="0" y="324"/>
                      <a:pt x="0" y="289"/>
                    </a:cubicBezTo>
                    <a:cubicBezTo>
                      <a:pt x="0" y="254"/>
                      <a:pt x="2" y="218"/>
                      <a:pt x="6" y="184"/>
                    </a:cubicBezTo>
                    <a:cubicBezTo>
                      <a:pt x="19" y="80"/>
                      <a:pt x="57" y="0"/>
                      <a:pt x="123" y="0"/>
                    </a:cubicBezTo>
                    <a:lnTo>
                      <a:pt x="2877" y="0"/>
                    </a:lnTo>
                    <a:lnTo>
                      <a:pt x="2877" y="91"/>
                    </a:lnTo>
                    <a:lnTo>
                      <a:pt x="123" y="91"/>
                    </a:lnTo>
                    <a:cubicBezTo>
                      <a:pt x="114" y="91"/>
                      <a:pt x="104" y="137"/>
                      <a:pt x="97" y="195"/>
                    </a:cubicBezTo>
                    <a:cubicBezTo>
                      <a:pt x="93" y="224"/>
                      <a:pt x="91" y="256"/>
                      <a:pt x="91" y="289"/>
                    </a:cubicBezTo>
                    <a:cubicBezTo>
                      <a:pt x="91" y="322"/>
                      <a:pt x="93" y="354"/>
                      <a:pt x="97" y="383"/>
                    </a:cubicBezTo>
                    <a:cubicBezTo>
                      <a:pt x="104" y="441"/>
                      <a:pt x="114" y="486"/>
                      <a:pt x="123" y="486"/>
                    </a:cubicBezTo>
                    <a:lnTo>
                      <a:pt x="2877" y="486"/>
                    </a:lnTo>
                    <a:lnTo>
                      <a:pt x="2877" y="578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Freeform 62"/>
              <p:cNvSpPr>
                <a:spLocks noEditPoints="1"/>
              </p:cNvSpPr>
              <p:nvPr/>
            </p:nvSpPr>
            <p:spPr bwMode="auto">
              <a:xfrm>
                <a:off x="3557" y="1919"/>
                <a:ext cx="331" cy="134"/>
              </a:xfrm>
              <a:custGeom>
                <a:avLst/>
                <a:gdLst/>
                <a:ahLst/>
                <a:cxnLst>
                  <a:cxn ang="0">
                    <a:pos x="1439" y="578"/>
                  </a:cxn>
                  <a:cxn ang="0">
                    <a:pos x="0" y="578"/>
                  </a:cxn>
                  <a:cxn ang="0">
                    <a:pos x="0" y="486"/>
                  </a:cxn>
                  <a:cxn ang="0">
                    <a:pos x="1439" y="486"/>
                  </a:cxn>
                  <a:cxn ang="0">
                    <a:pos x="1439" y="578"/>
                  </a:cxn>
                  <a:cxn ang="0">
                    <a:pos x="0" y="0"/>
                  </a:cxn>
                  <a:cxn ang="0">
                    <a:pos x="1439" y="0"/>
                  </a:cxn>
                  <a:cxn ang="0">
                    <a:pos x="1439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1439" h="578">
                    <a:moveTo>
                      <a:pt x="1439" y="578"/>
                    </a:moveTo>
                    <a:lnTo>
                      <a:pt x="0" y="578"/>
                    </a:lnTo>
                    <a:lnTo>
                      <a:pt x="0" y="486"/>
                    </a:lnTo>
                    <a:lnTo>
                      <a:pt x="1439" y="486"/>
                    </a:lnTo>
                    <a:lnTo>
                      <a:pt x="1439" y="578"/>
                    </a:lnTo>
                    <a:close/>
                    <a:moveTo>
                      <a:pt x="0" y="0"/>
                    </a:moveTo>
                    <a:lnTo>
                      <a:pt x="1439" y="0"/>
                    </a:lnTo>
                    <a:lnTo>
                      <a:pt x="143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3227" y="1773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3227" y="179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3227" y="181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3227" y="183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3227" y="1854"/>
                <a:ext cx="240" cy="11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3227" y="1875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3227" y="1783"/>
                <a:ext cx="240" cy="11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3227" y="180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3227" y="182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3227" y="184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3227" y="186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3227" y="188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3227" y="1895"/>
                <a:ext cx="240" cy="7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3467" y="1773"/>
                <a:ext cx="24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1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41" h="44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34" y="13"/>
                      <a:pt x="1028" y="28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3467" y="1794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07" y="14"/>
                      <a:pt x="1004" y="29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3467" y="181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5" y="14"/>
                      <a:pt x="994" y="29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3467" y="1834"/>
                <a:ext cx="2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1" y="22"/>
                  </a:cxn>
                  <a:cxn ang="0">
                    <a:pos x="991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991" h="43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7"/>
                      <a:pt x="991" y="14"/>
                      <a:pt x="991" y="22"/>
                    </a:cubicBezTo>
                    <a:cubicBezTo>
                      <a:pt x="991" y="29"/>
                      <a:pt x="991" y="36"/>
                      <a:pt x="991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3467" y="1854"/>
                <a:ext cx="22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4" y="15"/>
                      <a:pt x="995" y="30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3467" y="1875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4" y="15"/>
                      <a:pt x="1007" y="30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3467" y="1783"/>
                <a:ext cx="23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18" y="14"/>
                      <a:pt x="1014" y="29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3467" y="1804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999" y="2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1" y="6"/>
                      <a:pt x="1000" y="13"/>
                      <a:pt x="999" y="20"/>
                    </a:cubicBezTo>
                    <a:cubicBezTo>
                      <a:pt x="998" y="28"/>
                      <a:pt x="997" y="36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3467" y="182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2" y="14"/>
                      <a:pt x="991" y="29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3467" y="184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15"/>
                      <a:pt x="992" y="30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3467" y="1865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9" y="24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7" y="8"/>
                      <a:pt x="998" y="16"/>
                      <a:pt x="999" y="24"/>
                    </a:cubicBezTo>
                    <a:cubicBezTo>
                      <a:pt x="1000" y="31"/>
                      <a:pt x="1001" y="38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3467" y="1885"/>
                <a:ext cx="23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14" y="15"/>
                      <a:pt x="1018" y="30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3467" y="1895"/>
                <a:ext cx="23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34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1034" h="29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26" y="10"/>
                      <a:pt x="1030" y="20"/>
                      <a:pt x="1034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3212" y="1756"/>
                <a:ext cx="510" cy="163"/>
              </a:xfrm>
              <a:custGeom>
                <a:avLst/>
                <a:gdLst/>
                <a:ahLst/>
                <a:cxnLst>
                  <a:cxn ang="0">
                    <a:pos x="2216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2216" y="0"/>
                  </a:cxn>
                  <a:cxn ang="0">
                    <a:pos x="2216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2216" y="631"/>
                  </a:cxn>
                  <a:cxn ang="0">
                    <a:pos x="2216" y="707"/>
                  </a:cxn>
                </a:cxnLst>
                <a:rect l="0" t="0" r="r" b="b"/>
                <a:pathLst>
                  <a:path w="2216" h="707">
                    <a:moveTo>
                      <a:pt x="2216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2216" y="0"/>
                    </a:lnTo>
                    <a:lnTo>
                      <a:pt x="2216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2216" y="631"/>
                    </a:lnTo>
                    <a:lnTo>
                      <a:pt x="2216" y="707"/>
                    </a:ln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3212" y="1756"/>
                <a:ext cx="255" cy="163"/>
              </a:xfrm>
              <a:custGeom>
                <a:avLst/>
                <a:gdLst/>
                <a:ahLst/>
                <a:cxnLst>
                  <a:cxn ang="0">
                    <a:pos x="1108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1108" y="0"/>
                  </a:cxn>
                  <a:cxn ang="0">
                    <a:pos x="1108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1108" y="631"/>
                  </a:cxn>
                  <a:cxn ang="0">
                    <a:pos x="1108" y="707"/>
                  </a:cxn>
                </a:cxnLst>
                <a:rect l="0" t="0" r="r" b="b"/>
                <a:pathLst>
                  <a:path w="1108" h="707">
                    <a:moveTo>
                      <a:pt x="1108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1108" y="0"/>
                    </a:lnTo>
                    <a:lnTo>
                      <a:pt x="1108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1108" y="631"/>
                    </a:lnTo>
                    <a:lnTo>
                      <a:pt x="1108" y="707"/>
                    </a:ln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3245" y="2299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196"/>
                  </a:cxn>
                  <a:cxn ang="0">
                    <a:pos x="1711" y="196"/>
                  </a:cxn>
                  <a:cxn ang="0">
                    <a:pos x="1711" y="223"/>
                  </a:cxn>
                  <a:cxn ang="0">
                    <a:pos x="1711" y="250"/>
                  </a:cxn>
                  <a:cxn ang="0">
                    <a:pos x="1711" y="277"/>
                  </a:cxn>
                  <a:cxn ang="0">
                    <a:pos x="1711" y="303"/>
                  </a:cxn>
                  <a:cxn ang="0">
                    <a:pos x="1711" y="330"/>
                  </a:cxn>
                  <a:cxn ang="0">
                    <a:pos x="1711" y="357"/>
                  </a:cxn>
                  <a:cxn ang="0">
                    <a:pos x="1711" y="384"/>
                  </a:cxn>
                  <a:cxn ang="0">
                    <a:pos x="1711" y="410"/>
                  </a:cxn>
                  <a:cxn ang="0">
                    <a:pos x="1711" y="437"/>
                  </a:cxn>
                  <a:cxn ang="0">
                    <a:pos x="1711" y="464"/>
                  </a:cxn>
                  <a:cxn ang="0">
                    <a:pos x="1711" y="490"/>
                  </a:cxn>
                  <a:cxn ang="0">
                    <a:pos x="1711" y="517"/>
                  </a:cxn>
                  <a:cxn ang="0">
                    <a:pos x="1711" y="533"/>
                  </a:cxn>
                  <a:cxn ang="0">
                    <a:pos x="1657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196"/>
                    </a:lnTo>
                    <a:lnTo>
                      <a:pt x="1711" y="196"/>
                    </a:lnTo>
                    <a:lnTo>
                      <a:pt x="1711" y="223"/>
                    </a:lnTo>
                    <a:lnTo>
                      <a:pt x="1711" y="250"/>
                    </a:lnTo>
                    <a:lnTo>
                      <a:pt x="1711" y="277"/>
                    </a:lnTo>
                    <a:lnTo>
                      <a:pt x="1711" y="303"/>
                    </a:lnTo>
                    <a:lnTo>
                      <a:pt x="1711" y="330"/>
                    </a:lnTo>
                    <a:lnTo>
                      <a:pt x="1711" y="357"/>
                    </a:lnTo>
                    <a:lnTo>
                      <a:pt x="1711" y="384"/>
                    </a:lnTo>
                    <a:lnTo>
                      <a:pt x="1711" y="410"/>
                    </a:lnTo>
                    <a:lnTo>
                      <a:pt x="1711" y="437"/>
                    </a:lnTo>
                    <a:lnTo>
                      <a:pt x="1711" y="464"/>
                    </a:lnTo>
                    <a:lnTo>
                      <a:pt x="1711" y="490"/>
                    </a:lnTo>
                    <a:lnTo>
                      <a:pt x="1711" y="517"/>
                    </a:lnTo>
                    <a:lnTo>
                      <a:pt x="1711" y="533"/>
                    </a:lnTo>
                    <a:lnTo>
                      <a:pt x="1657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3245" y="2299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3730" y="2306"/>
                <a:ext cx="49" cy="3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3303" y="2306"/>
                <a:ext cx="49" cy="10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3712" y="2306"/>
                <a:ext cx="12" cy="3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3285" y="2306"/>
                <a:ext cx="11" cy="109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3210" y="2176"/>
                <a:ext cx="583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494" y="0"/>
                  </a:cxn>
                  <a:cxn ang="0">
                    <a:pos x="2530" y="36"/>
                  </a:cxn>
                  <a:cxn ang="0">
                    <a:pos x="2530" y="496"/>
                  </a:cxn>
                  <a:cxn ang="0">
                    <a:pos x="2494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2530" h="533">
                    <a:moveTo>
                      <a:pt x="37" y="0"/>
                    </a:moveTo>
                    <a:lnTo>
                      <a:pt x="2494" y="0"/>
                    </a:lnTo>
                    <a:cubicBezTo>
                      <a:pt x="2514" y="0"/>
                      <a:pt x="2530" y="16"/>
                      <a:pt x="2530" y="36"/>
                    </a:cubicBezTo>
                    <a:lnTo>
                      <a:pt x="2530" y="496"/>
                    </a:lnTo>
                    <a:cubicBezTo>
                      <a:pt x="2530" y="516"/>
                      <a:pt x="2514" y="533"/>
                      <a:pt x="2494" y="533"/>
                    </a:cubicBez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3210" y="2176"/>
                <a:ext cx="291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265" y="0"/>
                  </a:cxn>
                  <a:cxn ang="0">
                    <a:pos x="1265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1265" h="533">
                    <a:moveTo>
                      <a:pt x="37" y="0"/>
                    </a:moveTo>
                    <a:lnTo>
                      <a:pt x="1265" y="0"/>
                    </a:lnTo>
                    <a:lnTo>
                      <a:pt x="1265" y="533"/>
                    </a:ln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3695" y="2183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3268" y="2183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3677" y="2183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3249" y="2183"/>
                <a:ext cx="12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3245" y="2053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496"/>
                  </a:cxn>
                  <a:cxn ang="0">
                    <a:pos x="2493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496"/>
                    </a:lnTo>
                    <a:cubicBezTo>
                      <a:pt x="2529" y="516"/>
                      <a:pt x="2513" y="533"/>
                      <a:pt x="2493" y="533"/>
                    </a:cubicBez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3245" y="2053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3730" y="2060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3303" y="2060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3712" y="2060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3285" y="2060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3172" y="2422"/>
                <a:ext cx="498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975" y="0"/>
                  </a:cxn>
                  <a:cxn ang="0">
                    <a:pos x="1975" y="74"/>
                  </a:cxn>
                  <a:cxn ang="0">
                    <a:pos x="2029" y="74"/>
                  </a:cxn>
                  <a:cxn ang="0">
                    <a:pos x="2163" y="74"/>
                  </a:cxn>
                  <a:cxn ang="0">
                    <a:pos x="2048" y="254"/>
                  </a:cxn>
                  <a:cxn ang="0">
                    <a:pos x="2042" y="358"/>
                  </a:cxn>
                  <a:cxn ang="0">
                    <a:pos x="2048" y="461"/>
                  </a:cxn>
                  <a:cxn ang="0">
                    <a:pos x="2107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2163" h="617">
                    <a:moveTo>
                      <a:pt x="42" y="0"/>
                    </a:moveTo>
                    <a:lnTo>
                      <a:pt x="1975" y="0"/>
                    </a:lnTo>
                    <a:lnTo>
                      <a:pt x="1975" y="74"/>
                    </a:lnTo>
                    <a:lnTo>
                      <a:pt x="2029" y="74"/>
                    </a:lnTo>
                    <a:lnTo>
                      <a:pt x="2163" y="74"/>
                    </a:lnTo>
                    <a:cubicBezTo>
                      <a:pt x="2098" y="74"/>
                      <a:pt x="2061" y="153"/>
                      <a:pt x="2048" y="254"/>
                    </a:cubicBezTo>
                    <a:cubicBezTo>
                      <a:pt x="2044" y="288"/>
                      <a:pt x="2042" y="323"/>
                      <a:pt x="2042" y="358"/>
                    </a:cubicBezTo>
                    <a:cubicBezTo>
                      <a:pt x="2042" y="392"/>
                      <a:pt x="2044" y="428"/>
                      <a:pt x="2048" y="461"/>
                    </a:cubicBezTo>
                    <a:cubicBezTo>
                      <a:pt x="2057" y="528"/>
                      <a:pt x="2076" y="586"/>
                      <a:pt x="2107" y="617"/>
                    </a:cubicBez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3172" y="2422"/>
                <a:ext cx="337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465" y="0"/>
                  </a:cxn>
                  <a:cxn ang="0">
                    <a:pos x="1465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1465" h="617">
                    <a:moveTo>
                      <a:pt x="42" y="0"/>
                    </a:moveTo>
                    <a:lnTo>
                      <a:pt x="1465" y="0"/>
                    </a:lnTo>
                    <a:lnTo>
                      <a:pt x="1465" y="617"/>
                    </a:ln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3239" y="2431"/>
                <a:ext cx="56" cy="125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3218" y="2431"/>
                <a:ext cx="13" cy="125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3509" y="2459"/>
                <a:ext cx="140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6" y="0"/>
                  </a:cxn>
                  <a:cxn ang="0">
                    <a:pos x="583" y="95"/>
                  </a:cxn>
                  <a:cxn ang="0">
                    <a:pos x="577" y="199"/>
                  </a:cxn>
                  <a:cxn ang="0">
                    <a:pos x="583" y="298"/>
                  </a:cxn>
                  <a:cxn ang="0">
                    <a:pos x="0" y="298"/>
                  </a:cxn>
                  <a:cxn ang="0">
                    <a:pos x="0" y="0"/>
                  </a:cxn>
                </a:cxnLst>
                <a:rect l="0" t="0" r="r" b="b"/>
                <a:pathLst>
                  <a:path w="606" h="298">
                    <a:moveTo>
                      <a:pt x="0" y="0"/>
                    </a:moveTo>
                    <a:lnTo>
                      <a:pt x="606" y="0"/>
                    </a:lnTo>
                    <a:cubicBezTo>
                      <a:pt x="595" y="28"/>
                      <a:pt x="588" y="60"/>
                      <a:pt x="583" y="95"/>
                    </a:cubicBezTo>
                    <a:cubicBezTo>
                      <a:pt x="579" y="129"/>
                      <a:pt x="577" y="164"/>
                      <a:pt x="577" y="199"/>
                    </a:cubicBezTo>
                    <a:cubicBezTo>
                      <a:pt x="577" y="232"/>
                      <a:pt x="579" y="266"/>
                      <a:pt x="583" y="298"/>
                    </a:cubicBezTo>
                    <a:lnTo>
                      <a:pt x="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3333" y="2459"/>
                <a:ext cx="176" cy="6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3536" y="2090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3410" y="2090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501" y="2213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3375" y="2213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3649" y="2460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3649" y="2474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3649" y="2488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3649" y="2503"/>
                <a:ext cx="319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3649" y="2517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3649" y="2531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3649" y="2467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3649" y="2481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3649" y="2495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3649" y="2509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3649" y="2524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>
                <a:off x="3649" y="2538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3649" y="2545"/>
                <a:ext cx="319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3968" y="2460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68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7" h="30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4" y="9"/>
                      <a:pt x="1370" y="20"/>
                      <a:pt x="1368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3968" y="247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1" y="0"/>
                  </a:cxn>
                  <a:cxn ang="0">
                    <a:pos x="1356" y="29"/>
                  </a:cxn>
                  <a:cxn ang="0">
                    <a:pos x="135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1" h="31">
                    <a:moveTo>
                      <a:pt x="0" y="0"/>
                    </a:moveTo>
                    <a:lnTo>
                      <a:pt x="1361" y="0"/>
                    </a:lnTo>
                    <a:cubicBezTo>
                      <a:pt x="1359" y="10"/>
                      <a:pt x="1358" y="19"/>
                      <a:pt x="1356" y="29"/>
                    </a:cubicBezTo>
                    <a:lnTo>
                      <a:pt x="1356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3968" y="2488"/>
                <a:ext cx="3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3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3" h="31">
                    <a:moveTo>
                      <a:pt x="0" y="0"/>
                    </a:moveTo>
                    <a:lnTo>
                      <a:pt x="1353" y="0"/>
                    </a:lnTo>
                    <a:cubicBezTo>
                      <a:pt x="1352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auto">
              <a:xfrm>
                <a:off x="3968" y="2503"/>
                <a:ext cx="3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0" y="10"/>
                  </a:cxn>
                  <a:cxn ang="0">
                    <a:pos x="135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0" h="30">
                    <a:moveTo>
                      <a:pt x="0" y="0"/>
                    </a:moveTo>
                    <a:lnTo>
                      <a:pt x="1350" y="0"/>
                    </a:lnTo>
                    <a:lnTo>
                      <a:pt x="1350" y="10"/>
                    </a:lnTo>
                    <a:cubicBezTo>
                      <a:pt x="1350" y="17"/>
                      <a:pt x="1350" y="23"/>
                      <a:pt x="135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3968" y="2517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4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4" h="30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2" y="10"/>
                      <a:pt x="1353" y="20"/>
                      <a:pt x="1354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3968" y="2531"/>
                <a:ext cx="31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8" y="0"/>
                  </a:cxn>
                  <a:cxn ang="0">
                    <a:pos x="136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3" h="31">
                    <a:moveTo>
                      <a:pt x="0" y="0"/>
                    </a:moveTo>
                    <a:lnTo>
                      <a:pt x="1358" y="0"/>
                    </a:lnTo>
                    <a:cubicBezTo>
                      <a:pt x="1359" y="11"/>
                      <a:pt x="1361" y="21"/>
                      <a:pt x="136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3968" y="2467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8" y="0"/>
                  </a:cxn>
                  <a:cxn ang="0">
                    <a:pos x="136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1368" y="0"/>
                    </a:lnTo>
                    <a:cubicBezTo>
                      <a:pt x="1365" y="10"/>
                      <a:pt x="1363" y="20"/>
                      <a:pt x="136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Freeform 139"/>
              <p:cNvSpPr>
                <a:spLocks/>
              </p:cNvSpPr>
              <p:nvPr/>
            </p:nvSpPr>
            <p:spPr bwMode="auto">
              <a:xfrm>
                <a:off x="3968" y="2481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6" y="0"/>
                  </a:cxn>
                  <a:cxn ang="0">
                    <a:pos x="135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6" h="30">
                    <a:moveTo>
                      <a:pt x="0" y="0"/>
                    </a:moveTo>
                    <a:lnTo>
                      <a:pt x="1356" y="0"/>
                    </a:lnTo>
                    <a:cubicBezTo>
                      <a:pt x="1355" y="10"/>
                      <a:pt x="1354" y="20"/>
                      <a:pt x="135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Freeform 140"/>
              <p:cNvSpPr>
                <a:spLocks/>
              </p:cNvSpPr>
              <p:nvPr/>
            </p:nvSpPr>
            <p:spPr bwMode="auto">
              <a:xfrm>
                <a:off x="3968" y="2495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0" y="10"/>
                      <a:pt x="1350" y="20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Freeform 141"/>
              <p:cNvSpPr>
                <a:spLocks/>
              </p:cNvSpPr>
              <p:nvPr/>
            </p:nvSpPr>
            <p:spPr bwMode="auto">
              <a:xfrm>
                <a:off x="3968" y="2509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0" y="0"/>
                    </a:lnTo>
                    <a:cubicBezTo>
                      <a:pt x="1350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Freeform 142"/>
              <p:cNvSpPr>
                <a:spLocks/>
              </p:cNvSpPr>
              <p:nvPr/>
            </p:nvSpPr>
            <p:spPr bwMode="auto">
              <a:xfrm>
                <a:off x="3968" y="252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4" y="0"/>
                  </a:cxn>
                  <a:cxn ang="0">
                    <a:pos x="1356" y="22"/>
                  </a:cxn>
                  <a:cxn ang="0">
                    <a:pos x="1358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8" h="31">
                    <a:moveTo>
                      <a:pt x="0" y="0"/>
                    </a:moveTo>
                    <a:lnTo>
                      <a:pt x="1354" y="0"/>
                    </a:lnTo>
                    <a:cubicBezTo>
                      <a:pt x="1355" y="8"/>
                      <a:pt x="1355" y="15"/>
                      <a:pt x="1356" y="22"/>
                    </a:cubicBezTo>
                    <a:lnTo>
                      <a:pt x="1358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Freeform 143"/>
              <p:cNvSpPr>
                <a:spLocks/>
              </p:cNvSpPr>
              <p:nvPr/>
            </p:nvSpPr>
            <p:spPr bwMode="auto">
              <a:xfrm>
                <a:off x="3968" y="2538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3" y="0"/>
                  </a:cxn>
                  <a:cxn ang="0">
                    <a:pos x="137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0" h="30">
                    <a:moveTo>
                      <a:pt x="0" y="0"/>
                    </a:moveTo>
                    <a:lnTo>
                      <a:pt x="1363" y="0"/>
                    </a:lnTo>
                    <a:cubicBezTo>
                      <a:pt x="1365" y="10"/>
                      <a:pt x="1368" y="21"/>
                      <a:pt x="137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Freeform 144"/>
              <p:cNvSpPr>
                <a:spLocks/>
              </p:cNvSpPr>
              <p:nvPr/>
            </p:nvSpPr>
            <p:spPr bwMode="auto">
              <a:xfrm>
                <a:off x="3968" y="2545"/>
                <a:ext cx="31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0" y="0"/>
                  </a:cxn>
                  <a:cxn ang="0">
                    <a:pos x="137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77" h="21">
                    <a:moveTo>
                      <a:pt x="0" y="0"/>
                    </a:moveTo>
                    <a:lnTo>
                      <a:pt x="1370" y="0"/>
                    </a:lnTo>
                    <a:cubicBezTo>
                      <a:pt x="1373" y="8"/>
                      <a:pt x="1375" y="14"/>
                      <a:pt x="137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Freeform 145"/>
              <p:cNvSpPr>
                <a:spLocks/>
              </p:cNvSpPr>
              <p:nvPr/>
            </p:nvSpPr>
            <p:spPr bwMode="auto">
              <a:xfrm>
                <a:off x="3642" y="2439"/>
                <a:ext cx="652" cy="131"/>
              </a:xfrm>
              <a:custGeom>
                <a:avLst/>
                <a:gdLst/>
                <a:ahLst/>
                <a:cxnLst>
                  <a:cxn ang="0">
                    <a:pos x="2829" y="568"/>
                  </a:cxn>
                  <a:cxn ang="0">
                    <a:pos x="121" y="568"/>
                  </a:cxn>
                  <a:cxn ang="0">
                    <a:pos x="6" y="387"/>
                  </a:cxn>
                  <a:cxn ang="0">
                    <a:pos x="0" y="284"/>
                  </a:cxn>
                  <a:cxn ang="0">
                    <a:pos x="6" y="180"/>
                  </a:cxn>
                  <a:cxn ang="0">
                    <a:pos x="121" y="0"/>
                  </a:cxn>
                  <a:cxn ang="0">
                    <a:pos x="2829" y="0"/>
                  </a:cxn>
                  <a:cxn ang="0">
                    <a:pos x="2829" y="90"/>
                  </a:cxn>
                  <a:cxn ang="0">
                    <a:pos x="121" y="90"/>
                  </a:cxn>
                  <a:cxn ang="0">
                    <a:pos x="95" y="192"/>
                  </a:cxn>
                  <a:cxn ang="0">
                    <a:pos x="90" y="284"/>
                  </a:cxn>
                  <a:cxn ang="0">
                    <a:pos x="95" y="376"/>
                  </a:cxn>
                  <a:cxn ang="0">
                    <a:pos x="121" y="478"/>
                  </a:cxn>
                  <a:cxn ang="0">
                    <a:pos x="2829" y="478"/>
                  </a:cxn>
                  <a:cxn ang="0">
                    <a:pos x="2829" y="568"/>
                  </a:cxn>
                </a:cxnLst>
                <a:rect l="0" t="0" r="r" b="b"/>
                <a:pathLst>
                  <a:path w="2829" h="568">
                    <a:moveTo>
                      <a:pt x="2829" y="568"/>
                    </a:moveTo>
                    <a:lnTo>
                      <a:pt x="121" y="568"/>
                    </a:lnTo>
                    <a:cubicBezTo>
                      <a:pt x="56" y="568"/>
                      <a:pt x="19" y="489"/>
                      <a:pt x="6" y="387"/>
                    </a:cubicBezTo>
                    <a:cubicBezTo>
                      <a:pt x="2" y="354"/>
                      <a:pt x="0" y="318"/>
                      <a:pt x="0" y="284"/>
                    </a:cubicBezTo>
                    <a:cubicBezTo>
                      <a:pt x="0" y="249"/>
                      <a:pt x="2" y="214"/>
                      <a:pt x="6" y="180"/>
                    </a:cubicBezTo>
                    <a:cubicBezTo>
                      <a:pt x="19" y="79"/>
                      <a:pt x="56" y="0"/>
                      <a:pt x="121" y="0"/>
                    </a:cubicBezTo>
                    <a:lnTo>
                      <a:pt x="2829" y="0"/>
                    </a:lnTo>
                    <a:lnTo>
                      <a:pt x="2829" y="90"/>
                    </a:lnTo>
                    <a:lnTo>
                      <a:pt x="121" y="90"/>
                    </a:lnTo>
                    <a:cubicBezTo>
                      <a:pt x="112" y="90"/>
                      <a:pt x="102" y="134"/>
                      <a:pt x="95" y="192"/>
                    </a:cubicBezTo>
                    <a:cubicBezTo>
                      <a:pt x="91" y="220"/>
                      <a:pt x="90" y="251"/>
                      <a:pt x="90" y="284"/>
                    </a:cubicBezTo>
                    <a:cubicBezTo>
                      <a:pt x="90" y="316"/>
                      <a:pt x="91" y="348"/>
                      <a:pt x="95" y="376"/>
                    </a:cubicBezTo>
                    <a:cubicBezTo>
                      <a:pt x="102" y="433"/>
                      <a:pt x="112" y="478"/>
                      <a:pt x="121" y="478"/>
                    </a:cubicBezTo>
                    <a:lnTo>
                      <a:pt x="2829" y="478"/>
                    </a:lnTo>
                    <a:lnTo>
                      <a:pt x="2829" y="568"/>
                    </a:lnTo>
                    <a:close/>
                  </a:path>
                </a:pathLst>
              </a:custGeom>
              <a:solidFill>
                <a:srgbClr val="27D3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Freeform 146"/>
              <p:cNvSpPr>
                <a:spLocks noEditPoints="1"/>
              </p:cNvSpPr>
              <p:nvPr/>
            </p:nvSpPr>
            <p:spPr bwMode="auto">
              <a:xfrm>
                <a:off x="3968" y="2439"/>
                <a:ext cx="326" cy="131"/>
              </a:xfrm>
              <a:custGeom>
                <a:avLst/>
                <a:gdLst/>
                <a:ahLst/>
                <a:cxnLst>
                  <a:cxn ang="0">
                    <a:pos x="1415" y="568"/>
                  </a:cxn>
                  <a:cxn ang="0">
                    <a:pos x="0" y="568"/>
                  </a:cxn>
                  <a:cxn ang="0">
                    <a:pos x="0" y="478"/>
                  </a:cxn>
                  <a:cxn ang="0">
                    <a:pos x="1415" y="478"/>
                  </a:cxn>
                  <a:cxn ang="0">
                    <a:pos x="1415" y="568"/>
                  </a:cxn>
                  <a:cxn ang="0">
                    <a:pos x="0" y="0"/>
                  </a:cxn>
                  <a:cxn ang="0">
                    <a:pos x="1415" y="0"/>
                  </a:cxn>
                  <a:cxn ang="0">
                    <a:pos x="1415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415" h="568">
                    <a:moveTo>
                      <a:pt x="1415" y="568"/>
                    </a:moveTo>
                    <a:lnTo>
                      <a:pt x="0" y="568"/>
                    </a:lnTo>
                    <a:lnTo>
                      <a:pt x="0" y="478"/>
                    </a:lnTo>
                    <a:lnTo>
                      <a:pt x="1415" y="478"/>
                    </a:lnTo>
                    <a:lnTo>
                      <a:pt x="1415" y="568"/>
                    </a:lnTo>
                    <a:close/>
                    <a:moveTo>
                      <a:pt x="0" y="0"/>
                    </a:moveTo>
                    <a:lnTo>
                      <a:pt x="1415" y="0"/>
                    </a:lnTo>
                    <a:lnTo>
                      <a:pt x="141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3974" y="2403"/>
                <a:ext cx="237" cy="15"/>
              </a:xfrm>
              <a:prstGeom prst="rect">
                <a:avLst/>
              </a:prstGeom>
              <a:solidFill>
                <a:srgbClr val="AAC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Rectangle 148"/>
              <p:cNvSpPr>
                <a:spLocks noChangeArrowheads="1"/>
              </p:cNvSpPr>
              <p:nvPr/>
            </p:nvSpPr>
            <p:spPr bwMode="auto">
              <a:xfrm>
                <a:off x="3960" y="2418"/>
                <a:ext cx="265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4072" y="2423"/>
                <a:ext cx="446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3639" y="2344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3639" y="2357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3639" y="2369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3639" y="2381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3639" y="2394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3639" y="2406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3639" y="2351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3639" y="2363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3639" y="2375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3639" y="2388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3639" y="2400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3639" y="2412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3639" y="2418"/>
                <a:ext cx="356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Freeform 163"/>
              <p:cNvSpPr>
                <a:spLocks/>
              </p:cNvSpPr>
              <p:nvPr/>
            </p:nvSpPr>
            <p:spPr bwMode="auto">
              <a:xfrm>
                <a:off x="3995" y="2344"/>
                <a:ext cx="77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100"/>
                  </a:cxn>
                  <a:cxn ang="0">
                    <a:pos x="239" y="100"/>
                  </a:cxn>
                  <a:cxn ang="0">
                    <a:pos x="338" y="339"/>
                  </a:cxn>
                  <a:cxn ang="0">
                    <a:pos x="247" y="339"/>
                  </a:cxn>
                  <a:cxn ang="0">
                    <a:pos x="175" y="164"/>
                  </a:cxn>
                  <a:cxn ang="0">
                    <a:pos x="175" y="164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338" h="339">
                    <a:moveTo>
                      <a:pt x="0" y="0"/>
                    </a:moveTo>
                    <a:cubicBezTo>
                      <a:pt x="93" y="0"/>
                      <a:pt x="178" y="38"/>
                      <a:pt x="239" y="100"/>
                    </a:cubicBezTo>
                    <a:lnTo>
                      <a:pt x="239" y="100"/>
                    </a:lnTo>
                    <a:cubicBezTo>
                      <a:pt x="301" y="161"/>
                      <a:pt x="338" y="246"/>
                      <a:pt x="338" y="339"/>
                    </a:cubicBezTo>
                    <a:lnTo>
                      <a:pt x="247" y="339"/>
                    </a:lnTo>
                    <a:cubicBezTo>
                      <a:pt x="247" y="271"/>
                      <a:pt x="219" y="209"/>
                      <a:pt x="175" y="164"/>
                    </a:cubicBezTo>
                    <a:lnTo>
                      <a:pt x="175" y="164"/>
                    </a:lnTo>
                    <a:cubicBezTo>
                      <a:pt x="130" y="120"/>
                      <a:pt x="68" y="92"/>
                      <a:pt x="0" y="92"/>
                    </a:cubicBez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Freeform 164"/>
              <p:cNvSpPr>
                <a:spLocks/>
              </p:cNvSpPr>
              <p:nvPr/>
            </p:nvSpPr>
            <p:spPr bwMode="auto">
              <a:xfrm>
                <a:off x="3995" y="2351"/>
                <a:ext cx="71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0" y="92"/>
                  </a:cxn>
                  <a:cxn ang="0">
                    <a:pos x="220" y="92"/>
                  </a:cxn>
                  <a:cxn ang="0">
                    <a:pos x="312" y="312"/>
                  </a:cxn>
                  <a:cxn ang="0">
                    <a:pos x="228" y="312"/>
                  </a:cxn>
                  <a:cxn ang="0">
                    <a:pos x="161" y="151"/>
                  </a:cxn>
                  <a:cxn ang="0">
                    <a:pos x="161" y="151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0"/>
                  </a:cxn>
                </a:cxnLst>
                <a:rect l="0" t="0" r="r" b="b"/>
                <a:pathLst>
                  <a:path w="312" h="312">
                    <a:moveTo>
                      <a:pt x="0" y="0"/>
                    </a:moveTo>
                    <a:cubicBezTo>
                      <a:pt x="86" y="0"/>
                      <a:pt x="164" y="35"/>
                      <a:pt x="220" y="92"/>
                    </a:cubicBezTo>
                    <a:lnTo>
                      <a:pt x="220" y="92"/>
                    </a:lnTo>
                    <a:cubicBezTo>
                      <a:pt x="277" y="148"/>
                      <a:pt x="312" y="226"/>
                      <a:pt x="312" y="312"/>
                    </a:cubicBezTo>
                    <a:lnTo>
                      <a:pt x="228" y="312"/>
                    </a:lnTo>
                    <a:cubicBezTo>
                      <a:pt x="228" y="249"/>
                      <a:pt x="202" y="192"/>
                      <a:pt x="161" y="151"/>
                    </a:cubicBezTo>
                    <a:lnTo>
                      <a:pt x="161" y="151"/>
                    </a:lnTo>
                    <a:cubicBezTo>
                      <a:pt x="120" y="110"/>
                      <a:pt x="63" y="84"/>
                      <a:pt x="0" y="84"/>
                    </a:cubicBez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Freeform 165"/>
              <p:cNvSpPr>
                <a:spLocks/>
              </p:cNvSpPr>
              <p:nvPr/>
            </p:nvSpPr>
            <p:spPr bwMode="auto">
              <a:xfrm>
                <a:off x="3995" y="2357"/>
                <a:ext cx="65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84"/>
                  </a:cxn>
                  <a:cxn ang="0">
                    <a:pos x="201" y="84"/>
                  </a:cxn>
                  <a:cxn ang="0">
                    <a:pos x="285" y="285"/>
                  </a:cxn>
                  <a:cxn ang="0">
                    <a:pos x="208" y="285"/>
                  </a:cxn>
                  <a:cxn ang="0">
                    <a:pos x="147" y="138"/>
                  </a:cxn>
                  <a:cxn ang="0">
                    <a:pos x="147" y="13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285" h="285">
                    <a:moveTo>
                      <a:pt x="0" y="0"/>
                    </a:moveTo>
                    <a:cubicBezTo>
                      <a:pt x="78" y="0"/>
                      <a:pt x="150" y="32"/>
                      <a:pt x="201" y="84"/>
                    </a:cubicBezTo>
                    <a:lnTo>
                      <a:pt x="201" y="84"/>
                    </a:lnTo>
                    <a:cubicBezTo>
                      <a:pt x="253" y="135"/>
                      <a:pt x="285" y="207"/>
                      <a:pt x="285" y="285"/>
                    </a:cubicBezTo>
                    <a:lnTo>
                      <a:pt x="208" y="285"/>
                    </a:lnTo>
                    <a:cubicBezTo>
                      <a:pt x="208" y="228"/>
                      <a:pt x="185" y="176"/>
                      <a:pt x="147" y="138"/>
                    </a:cubicBezTo>
                    <a:lnTo>
                      <a:pt x="147" y="138"/>
                    </a:lnTo>
                    <a:cubicBezTo>
                      <a:pt x="109" y="100"/>
                      <a:pt x="57" y="77"/>
                      <a:pt x="0" y="77"/>
                    </a:cubicBez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Freeform 166"/>
              <p:cNvSpPr>
                <a:spLocks/>
              </p:cNvSpPr>
              <p:nvPr/>
            </p:nvSpPr>
            <p:spPr bwMode="auto">
              <a:xfrm>
                <a:off x="3995" y="2363"/>
                <a:ext cx="59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75"/>
                  </a:cxn>
                  <a:cxn ang="0">
                    <a:pos x="182" y="76"/>
                  </a:cxn>
                  <a:cxn ang="0">
                    <a:pos x="258" y="258"/>
                  </a:cxn>
                  <a:cxn ang="0">
                    <a:pos x="188" y="258"/>
                  </a:cxn>
                  <a:cxn ang="0">
                    <a:pos x="133" y="125"/>
                  </a:cxn>
                  <a:cxn ang="0">
                    <a:pos x="133" y="125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l="0" t="0" r="r" b="b"/>
                <a:pathLst>
                  <a:path w="258" h="258">
                    <a:moveTo>
                      <a:pt x="0" y="0"/>
                    </a:moveTo>
                    <a:cubicBezTo>
                      <a:pt x="71" y="0"/>
                      <a:pt x="136" y="29"/>
                      <a:pt x="182" y="75"/>
                    </a:cubicBezTo>
                    <a:lnTo>
                      <a:pt x="182" y="76"/>
                    </a:lnTo>
                    <a:cubicBezTo>
                      <a:pt x="229" y="122"/>
                      <a:pt x="258" y="187"/>
                      <a:pt x="258" y="258"/>
                    </a:cubicBezTo>
                    <a:lnTo>
                      <a:pt x="188" y="258"/>
                    </a:lnTo>
                    <a:cubicBezTo>
                      <a:pt x="188" y="206"/>
                      <a:pt x="167" y="159"/>
                      <a:pt x="133" y="125"/>
                    </a:cubicBezTo>
                    <a:lnTo>
                      <a:pt x="133" y="125"/>
                    </a:lnTo>
                    <a:cubicBezTo>
                      <a:pt x="99" y="91"/>
                      <a:pt x="52" y="69"/>
                      <a:pt x="0" y="69"/>
                    </a:cubicBez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Freeform 167"/>
              <p:cNvSpPr>
                <a:spLocks/>
              </p:cNvSpPr>
              <p:nvPr/>
            </p:nvSpPr>
            <p:spPr bwMode="auto">
              <a:xfrm>
                <a:off x="3995" y="2369"/>
                <a:ext cx="5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68"/>
                  </a:cxn>
                  <a:cxn ang="0">
                    <a:pos x="164" y="68"/>
                  </a:cxn>
                  <a:cxn ang="0">
                    <a:pos x="231" y="232"/>
                  </a:cxn>
                  <a:cxn ang="0">
                    <a:pos x="169" y="232"/>
                  </a:cxn>
                  <a:cxn ang="0">
                    <a:pos x="119" y="112"/>
                  </a:cxn>
                  <a:cxn ang="0">
                    <a:pos x="119" y="11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231" h="232">
                    <a:moveTo>
                      <a:pt x="0" y="0"/>
                    </a:moveTo>
                    <a:cubicBezTo>
                      <a:pt x="64" y="0"/>
                      <a:pt x="122" y="26"/>
                      <a:pt x="164" y="68"/>
                    </a:cubicBezTo>
                    <a:lnTo>
                      <a:pt x="164" y="68"/>
                    </a:lnTo>
                    <a:cubicBezTo>
                      <a:pt x="205" y="110"/>
                      <a:pt x="231" y="168"/>
                      <a:pt x="231" y="232"/>
                    </a:cubicBezTo>
                    <a:lnTo>
                      <a:pt x="169" y="232"/>
                    </a:lnTo>
                    <a:cubicBezTo>
                      <a:pt x="169" y="185"/>
                      <a:pt x="150" y="143"/>
                      <a:pt x="119" y="112"/>
                    </a:cubicBezTo>
                    <a:lnTo>
                      <a:pt x="119" y="113"/>
                    </a:lnTo>
                    <a:cubicBezTo>
                      <a:pt x="89" y="82"/>
                      <a:pt x="46" y="63"/>
                      <a:pt x="0" y="63"/>
                    </a:cubicBez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Freeform 168"/>
              <p:cNvSpPr>
                <a:spLocks/>
              </p:cNvSpPr>
              <p:nvPr/>
            </p:nvSpPr>
            <p:spPr bwMode="auto">
              <a:xfrm>
                <a:off x="3995" y="2375"/>
                <a:ext cx="47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60"/>
                  </a:cxn>
                  <a:cxn ang="0">
                    <a:pos x="145" y="60"/>
                  </a:cxn>
                  <a:cxn ang="0">
                    <a:pos x="205" y="205"/>
                  </a:cxn>
                  <a:cxn ang="0">
                    <a:pos x="149" y="205"/>
                  </a:cxn>
                  <a:cxn ang="0">
                    <a:pos x="106" y="99"/>
                  </a:cxn>
                  <a:cxn ang="0">
                    <a:pos x="105" y="99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205" h="205">
                    <a:moveTo>
                      <a:pt x="0" y="0"/>
                    </a:moveTo>
                    <a:cubicBezTo>
                      <a:pt x="56" y="0"/>
                      <a:pt x="107" y="23"/>
                      <a:pt x="145" y="60"/>
                    </a:cubicBezTo>
                    <a:lnTo>
                      <a:pt x="145" y="60"/>
                    </a:lnTo>
                    <a:cubicBezTo>
                      <a:pt x="182" y="97"/>
                      <a:pt x="205" y="149"/>
                      <a:pt x="205" y="205"/>
                    </a:cubicBezTo>
                    <a:lnTo>
                      <a:pt x="149" y="205"/>
                    </a:lnTo>
                    <a:cubicBezTo>
                      <a:pt x="149" y="164"/>
                      <a:pt x="133" y="126"/>
                      <a:pt x="106" y="99"/>
                    </a:cubicBezTo>
                    <a:lnTo>
                      <a:pt x="105" y="99"/>
                    </a:lnTo>
                    <a:cubicBezTo>
                      <a:pt x="78" y="72"/>
                      <a:pt x="41" y="56"/>
                      <a:pt x="0" y="56"/>
                    </a:cubicBez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Freeform 169"/>
              <p:cNvSpPr>
                <a:spLocks/>
              </p:cNvSpPr>
              <p:nvPr/>
            </p:nvSpPr>
            <p:spPr bwMode="auto">
              <a:xfrm>
                <a:off x="3995" y="2381"/>
                <a:ext cx="41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6" y="52"/>
                  </a:cxn>
                  <a:cxn ang="0">
                    <a:pos x="126" y="52"/>
                  </a:cxn>
                  <a:cxn ang="0">
                    <a:pos x="178" y="178"/>
                  </a:cxn>
                  <a:cxn ang="0">
                    <a:pos x="130" y="178"/>
                  </a:cxn>
                  <a:cxn ang="0">
                    <a:pos x="92" y="86"/>
                  </a:cxn>
                  <a:cxn ang="0">
                    <a:pos x="92" y="8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178" h="178">
                    <a:moveTo>
                      <a:pt x="0" y="0"/>
                    </a:moveTo>
                    <a:cubicBezTo>
                      <a:pt x="49" y="0"/>
                      <a:pt x="93" y="20"/>
                      <a:pt x="126" y="52"/>
                    </a:cubicBezTo>
                    <a:lnTo>
                      <a:pt x="126" y="52"/>
                    </a:lnTo>
                    <a:cubicBezTo>
                      <a:pt x="158" y="85"/>
                      <a:pt x="178" y="129"/>
                      <a:pt x="178" y="178"/>
                    </a:cubicBezTo>
                    <a:lnTo>
                      <a:pt x="130" y="178"/>
                    </a:lnTo>
                    <a:cubicBezTo>
                      <a:pt x="130" y="142"/>
                      <a:pt x="115" y="110"/>
                      <a:pt x="92" y="86"/>
                    </a:cubicBezTo>
                    <a:lnTo>
                      <a:pt x="92" y="86"/>
                    </a:lnTo>
                    <a:cubicBezTo>
                      <a:pt x="68" y="63"/>
                      <a:pt x="36" y="48"/>
                      <a:pt x="0" y="48"/>
                    </a:cubicBez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Freeform 170"/>
              <p:cNvSpPr>
                <a:spLocks/>
              </p:cNvSpPr>
              <p:nvPr/>
            </p:nvSpPr>
            <p:spPr bwMode="auto">
              <a:xfrm>
                <a:off x="3995" y="2388"/>
                <a:ext cx="3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51" y="151"/>
                  </a:cxn>
                  <a:cxn ang="0">
                    <a:pos x="110" y="151"/>
                  </a:cxn>
                  <a:cxn ang="0">
                    <a:pos x="78" y="73"/>
                  </a:cxn>
                  <a:cxn ang="0">
                    <a:pos x="78" y="7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151" h="151">
                    <a:moveTo>
                      <a:pt x="0" y="0"/>
                    </a:moveTo>
                    <a:cubicBezTo>
                      <a:pt x="41" y="0"/>
                      <a:pt x="79" y="17"/>
                      <a:pt x="107" y="44"/>
                    </a:cubicBezTo>
                    <a:lnTo>
                      <a:pt x="107" y="44"/>
                    </a:lnTo>
                    <a:cubicBezTo>
                      <a:pt x="134" y="72"/>
                      <a:pt x="151" y="109"/>
                      <a:pt x="151" y="151"/>
                    </a:cubicBezTo>
                    <a:lnTo>
                      <a:pt x="110" y="151"/>
                    </a:lnTo>
                    <a:cubicBezTo>
                      <a:pt x="110" y="121"/>
                      <a:pt x="98" y="93"/>
                      <a:pt x="78" y="73"/>
                    </a:cubicBezTo>
                    <a:lnTo>
                      <a:pt x="78" y="73"/>
                    </a:lnTo>
                    <a:cubicBezTo>
                      <a:pt x="58" y="53"/>
                      <a:pt x="30" y="41"/>
                      <a:pt x="0" y="41"/>
                    </a:cubicBez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Freeform 171"/>
              <p:cNvSpPr>
                <a:spLocks/>
              </p:cNvSpPr>
              <p:nvPr/>
            </p:nvSpPr>
            <p:spPr bwMode="auto">
              <a:xfrm>
                <a:off x="3995" y="2394"/>
                <a:ext cx="28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36"/>
                  </a:cxn>
                  <a:cxn ang="0">
                    <a:pos x="88" y="36"/>
                  </a:cxn>
                  <a:cxn ang="0">
                    <a:pos x="124" y="124"/>
                  </a:cxn>
                  <a:cxn ang="0">
                    <a:pos x="91" y="124"/>
                  </a:cxn>
                  <a:cxn ang="0">
                    <a:pos x="64" y="60"/>
                  </a:cxn>
                  <a:cxn ang="0">
                    <a:pos x="64" y="60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124" h="124">
                    <a:moveTo>
                      <a:pt x="0" y="0"/>
                    </a:moveTo>
                    <a:cubicBezTo>
                      <a:pt x="34" y="0"/>
                      <a:pt x="65" y="13"/>
                      <a:pt x="88" y="36"/>
                    </a:cubicBezTo>
                    <a:lnTo>
                      <a:pt x="88" y="36"/>
                    </a:lnTo>
                    <a:cubicBezTo>
                      <a:pt x="110" y="59"/>
                      <a:pt x="124" y="90"/>
                      <a:pt x="124" y="124"/>
                    </a:cubicBezTo>
                    <a:lnTo>
                      <a:pt x="91" y="124"/>
                    </a:lnTo>
                    <a:cubicBezTo>
                      <a:pt x="91" y="99"/>
                      <a:pt x="80" y="76"/>
                      <a:pt x="64" y="60"/>
                    </a:cubicBezTo>
                    <a:lnTo>
                      <a:pt x="64" y="60"/>
                    </a:lnTo>
                    <a:cubicBezTo>
                      <a:pt x="47" y="43"/>
                      <a:pt x="25" y="33"/>
                      <a:pt x="0" y="33"/>
                    </a:cubicBez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Freeform 172"/>
              <p:cNvSpPr>
                <a:spLocks/>
              </p:cNvSpPr>
              <p:nvPr/>
            </p:nvSpPr>
            <p:spPr bwMode="auto">
              <a:xfrm>
                <a:off x="3995" y="2400"/>
                <a:ext cx="2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29"/>
                  </a:cxn>
                  <a:cxn ang="0">
                    <a:pos x="69" y="29"/>
                  </a:cxn>
                  <a:cxn ang="0">
                    <a:pos x="98" y="98"/>
                  </a:cxn>
                  <a:cxn ang="0">
                    <a:pos x="85" y="98"/>
                  </a:cxn>
                  <a:cxn ang="0">
                    <a:pos x="71" y="98"/>
                  </a:cxn>
                  <a:cxn ang="0">
                    <a:pos x="0" y="98"/>
                  </a:cxn>
                  <a:cxn ang="0">
                    <a:pos x="0" y="70"/>
                  </a:cxn>
                  <a:cxn ang="0">
                    <a:pos x="0" y="6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98" h="98">
                    <a:moveTo>
                      <a:pt x="0" y="0"/>
                    </a:moveTo>
                    <a:cubicBezTo>
                      <a:pt x="27" y="0"/>
                      <a:pt x="51" y="11"/>
                      <a:pt x="69" y="29"/>
                    </a:cubicBezTo>
                    <a:lnTo>
                      <a:pt x="69" y="29"/>
                    </a:lnTo>
                    <a:cubicBezTo>
                      <a:pt x="87" y="47"/>
                      <a:pt x="98" y="71"/>
                      <a:pt x="98" y="98"/>
                    </a:cubicBezTo>
                    <a:lnTo>
                      <a:pt x="85" y="98"/>
                    </a:lnTo>
                    <a:lnTo>
                      <a:pt x="71" y="98"/>
                    </a:lnTo>
                    <a:lnTo>
                      <a:pt x="0" y="98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Freeform 173"/>
              <p:cNvSpPr>
                <a:spLocks/>
              </p:cNvSpPr>
              <p:nvPr/>
            </p:nvSpPr>
            <p:spPr bwMode="auto">
              <a:xfrm>
                <a:off x="3995" y="2406"/>
                <a:ext cx="1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21"/>
                  </a:cxn>
                  <a:cxn ang="0">
                    <a:pos x="50" y="21"/>
                  </a:cxn>
                  <a:cxn ang="0">
                    <a:pos x="71" y="71"/>
                  </a:cxn>
                  <a:cxn ang="0">
                    <a:pos x="61" y="71"/>
                  </a:cxn>
                  <a:cxn ang="0">
                    <a:pos x="52" y="71"/>
                  </a:cxn>
                  <a:cxn ang="0">
                    <a:pos x="0" y="71"/>
                  </a:cxn>
                  <a:cxn ang="0">
                    <a:pos x="0" y="51"/>
                  </a:cxn>
                  <a:cxn ang="0">
                    <a:pos x="0" y="4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19" y="0"/>
                      <a:pt x="37" y="8"/>
                      <a:pt x="50" y="21"/>
                    </a:cubicBezTo>
                    <a:lnTo>
                      <a:pt x="50" y="21"/>
                    </a:lnTo>
                    <a:cubicBezTo>
                      <a:pt x="63" y="34"/>
                      <a:pt x="71" y="51"/>
                      <a:pt x="71" y="71"/>
                    </a:cubicBezTo>
                    <a:lnTo>
                      <a:pt x="61" y="71"/>
                    </a:lnTo>
                    <a:lnTo>
                      <a:pt x="52" y="71"/>
                    </a:lnTo>
                    <a:lnTo>
                      <a:pt x="0" y="7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3995" y="2412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4"/>
                  </a:cxn>
                  <a:cxn ang="0">
                    <a:pos x="31" y="14"/>
                  </a:cxn>
                  <a:cxn ang="0">
                    <a:pos x="44" y="45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cubicBezTo>
                      <a:pt x="12" y="0"/>
                      <a:pt x="23" y="5"/>
                      <a:pt x="31" y="14"/>
                    </a:cubicBezTo>
                    <a:lnTo>
                      <a:pt x="31" y="14"/>
                    </a:lnTo>
                    <a:cubicBezTo>
                      <a:pt x="39" y="22"/>
                      <a:pt x="44" y="33"/>
                      <a:pt x="44" y="45"/>
                    </a:cubicBezTo>
                    <a:lnTo>
                      <a:pt x="0" y="4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Freeform 175"/>
              <p:cNvSpPr>
                <a:spLocks/>
              </p:cNvSpPr>
              <p:nvPr/>
            </p:nvSpPr>
            <p:spPr bwMode="auto">
              <a:xfrm>
                <a:off x="3995" y="2418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5" y="0"/>
                      <a:pt x="9" y="2"/>
                      <a:pt x="12" y="5"/>
                    </a:cubicBezTo>
                    <a:lnTo>
                      <a:pt x="12" y="5"/>
                    </a:lnTo>
                    <a:cubicBezTo>
                      <a:pt x="16" y="9"/>
                      <a:pt x="18" y="13"/>
                      <a:pt x="18" y="18"/>
                    </a:cubicBezTo>
                    <a:lnTo>
                      <a:pt x="0" y="18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7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4150" y="2344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4150" y="2357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4150" y="2369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4150" y="2381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4150" y="2394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4150" y="2406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4150" y="2351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4150" y="2363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4150" y="2375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4150" y="2388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4150" y="2400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4150" y="2412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4150" y="2418"/>
                <a:ext cx="356" cy="5"/>
              </a:xfrm>
              <a:prstGeom prst="rect">
                <a:avLst/>
              </a:prstGeom>
              <a:solidFill>
                <a:srgbClr val="6F9A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Freeform 189"/>
              <p:cNvSpPr>
                <a:spLocks/>
              </p:cNvSpPr>
              <p:nvPr/>
            </p:nvSpPr>
            <p:spPr bwMode="auto">
              <a:xfrm>
                <a:off x="4072" y="2344"/>
                <a:ext cx="78" cy="79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100" y="100"/>
                  </a:cxn>
                  <a:cxn ang="0">
                    <a:pos x="100" y="100"/>
                  </a:cxn>
                  <a:cxn ang="0">
                    <a:pos x="0" y="339"/>
                  </a:cxn>
                  <a:cxn ang="0">
                    <a:pos x="92" y="339"/>
                  </a:cxn>
                  <a:cxn ang="0">
                    <a:pos x="164" y="164"/>
                  </a:cxn>
                  <a:cxn ang="0">
                    <a:pos x="164" y="164"/>
                  </a:cxn>
                  <a:cxn ang="0">
                    <a:pos x="339" y="92"/>
                  </a:cxn>
                  <a:cxn ang="0">
                    <a:pos x="339" y="92"/>
                  </a:cxn>
                  <a:cxn ang="0">
                    <a:pos x="339" y="0"/>
                  </a:cxn>
                </a:cxnLst>
                <a:rect l="0" t="0" r="r" b="b"/>
                <a:pathLst>
                  <a:path w="339" h="339">
                    <a:moveTo>
                      <a:pt x="339" y="0"/>
                    </a:moveTo>
                    <a:cubicBezTo>
                      <a:pt x="246" y="0"/>
                      <a:pt x="161" y="38"/>
                      <a:pt x="100" y="100"/>
                    </a:cubicBezTo>
                    <a:lnTo>
                      <a:pt x="100" y="100"/>
                    </a:lnTo>
                    <a:cubicBezTo>
                      <a:pt x="38" y="161"/>
                      <a:pt x="0" y="246"/>
                      <a:pt x="0" y="339"/>
                    </a:cubicBezTo>
                    <a:lnTo>
                      <a:pt x="92" y="339"/>
                    </a:lnTo>
                    <a:cubicBezTo>
                      <a:pt x="92" y="271"/>
                      <a:pt x="120" y="209"/>
                      <a:pt x="164" y="164"/>
                    </a:cubicBezTo>
                    <a:lnTo>
                      <a:pt x="164" y="164"/>
                    </a:lnTo>
                    <a:cubicBezTo>
                      <a:pt x="209" y="120"/>
                      <a:pt x="271" y="92"/>
                      <a:pt x="339" y="92"/>
                    </a:cubicBezTo>
                    <a:lnTo>
                      <a:pt x="339" y="92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Freeform 190"/>
              <p:cNvSpPr>
                <a:spLocks/>
              </p:cNvSpPr>
              <p:nvPr/>
            </p:nvSpPr>
            <p:spPr bwMode="auto">
              <a:xfrm>
                <a:off x="4079" y="2351"/>
                <a:ext cx="71" cy="7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92" y="92"/>
                  </a:cxn>
                  <a:cxn ang="0">
                    <a:pos x="92" y="92"/>
                  </a:cxn>
                  <a:cxn ang="0">
                    <a:pos x="0" y="312"/>
                  </a:cxn>
                  <a:cxn ang="0">
                    <a:pos x="84" y="312"/>
                  </a:cxn>
                  <a:cxn ang="0">
                    <a:pos x="151" y="151"/>
                  </a:cxn>
                  <a:cxn ang="0">
                    <a:pos x="151" y="151"/>
                  </a:cxn>
                  <a:cxn ang="0">
                    <a:pos x="312" y="84"/>
                  </a:cxn>
                  <a:cxn ang="0">
                    <a:pos x="312" y="84"/>
                  </a:cxn>
                  <a:cxn ang="0">
                    <a:pos x="312" y="0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226" y="0"/>
                      <a:pt x="148" y="35"/>
                      <a:pt x="92" y="92"/>
                    </a:cubicBezTo>
                    <a:lnTo>
                      <a:pt x="92" y="92"/>
                    </a:lnTo>
                    <a:cubicBezTo>
                      <a:pt x="35" y="148"/>
                      <a:pt x="0" y="226"/>
                      <a:pt x="0" y="312"/>
                    </a:cubicBezTo>
                    <a:lnTo>
                      <a:pt x="84" y="312"/>
                    </a:lnTo>
                    <a:cubicBezTo>
                      <a:pt x="84" y="249"/>
                      <a:pt x="110" y="192"/>
                      <a:pt x="151" y="151"/>
                    </a:cubicBezTo>
                    <a:lnTo>
                      <a:pt x="151" y="151"/>
                    </a:lnTo>
                    <a:cubicBezTo>
                      <a:pt x="192" y="110"/>
                      <a:pt x="249" y="84"/>
                      <a:pt x="312" y="84"/>
                    </a:cubicBezTo>
                    <a:lnTo>
                      <a:pt x="312" y="84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Freeform 191"/>
              <p:cNvSpPr>
                <a:spLocks/>
              </p:cNvSpPr>
              <p:nvPr/>
            </p:nvSpPr>
            <p:spPr bwMode="auto">
              <a:xfrm>
                <a:off x="4085" y="2357"/>
                <a:ext cx="65" cy="66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0" y="285"/>
                  </a:cxn>
                  <a:cxn ang="0">
                    <a:pos x="77" y="285"/>
                  </a:cxn>
                  <a:cxn ang="0">
                    <a:pos x="138" y="138"/>
                  </a:cxn>
                  <a:cxn ang="0">
                    <a:pos x="138" y="138"/>
                  </a:cxn>
                  <a:cxn ang="0">
                    <a:pos x="285" y="77"/>
                  </a:cxn>
                  <a:cxn ang="0">
                    <a:pos x="285" y="77"/>
                  </a:cxn>
                  <a:cxn ang="0">
                    <a:pos x="285" y="0"/>
                  </a:cxn>
                </a:cxnLst>
                <a:rect l="0" t="0" r="r" b="b"/>
                <a:pathLst>
                  <a:path w="285" h="285">
                    <a:moveTo>
                      <a:pt x="285" y="0"/>
                    </a:moveTo>
                    <a:cubicBezTo>
                      <a:pt x="207" y="0"/>
                      <a:pt x="135" y="32"/>
                      <a:pt x="84" y="84"/>
                    </a:cubicBezTo>
                    <a:lnTo>
                      <a:pt x="84" y="84"/>
                    </a:lnTo>
                    <a:cubicBezTo>
                      <a:pt x="32" y="135"/>
                      <a:pt x="0" y="207"/>
                      <a:pt x="0" y="285"/>
                    </a:cubicBezTo>
                    <a:lnTo>
                      <a:pt x="77" y="285"/>
                    </a:lnTo>
                    <a:cubicBezTo>
                      <a:pt x="77" y="228"/>
                      <a:pt x="100" y="176"/>
                      <a:pt x="138" y="138"/>
                    </a:cubicBezTo>
                    <a:lnTo>
                      <a:pt x="138" y="138"/>
                    </a:lnTo>
                    <a:cubicBezTo>
                      <a:pt x="176" y="100"/>
                      <a:pt x="228" y="77"/>
                      <a:pt x="285" y="77"/>
                    </a:cubicBezTo>
                    <a:lnTo>
                      <a:pt x="285" y="7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Freeform 192"/>
              <p:cNvSpPr>
                <a:spLocks/>
              </p:cNvSpPr>
              <p:nvPr/>
            </p:nvSpPr>
            <p:spPr bwMode="auto">
              <a:xfrm>
                <a:off x="4091" y="2363"/>
                <a:ext cx="59" cy="6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76" y="75"/>
                  </a:cxn>
                  <a:cxn ang="0">
                    <a:pos x="76" y="76"/>
                  </a:cxn>
                  <a:cxn ang="0">
                    <a:pos x="0" y="258"/>
                  </a:cxn>
                  <a:cxn ang="0">
                    <a:pos x="70" y="258"/>
                  </a:cxn>
                  <a:cxn ang="0">
                    <a:pos x="125" y="125"/>
                  </a:cxn>
                  <a:cxn ang="0">
                    <a:pos x="125" y="125"/>
                  </a:cxn>
                  <a:cxn ang="0">
                    <a:pos x="258" y="69"/>
                  </a:cxn>
                  <a:cxn ang="0">
                    <a:pos x="258" y="69"/>
                  </a:cxn>
                  <a:cxn ang="0">
                    <a:pos x="258" y="0"/>
                  </a:cxn>
                </a:cxnLst>
                <a:rect l="0" t="0" r="r" b="b"/>
                <a:pathLst>
                  <a:path w="258" h="258">
                    <a:moveTo>
                      <a:pt x="258" y="0"/>
                    </a:moveTo>
                    <a:cubicBezTo>
                      <a:pt x="187" y="0"/>
                      <a:pt x="122" y="29"/>
                      <a:pt x="76" y="75"/>
                    </a:cubicBezTo>
                    <a:lnTo>
                      <a:pt x="76" y="76"/>
                    </a:lnTo>
                    <a:cubicBezTo>
                      <a:pt x="29" y="122"/>
                      <a:pt x="0" y="187"/>
                      <a:pt x="0" y="258"/>
                    </a:cubicBezTo>
                    <a:lnTo>
                      <a:pt x="70" y="258"/>
                    </a:lnTo>
                    <a:cubicBezTo>
                      <a:pt x="70" y="206"/>
                      <a:pt x="91" y="159"/>
                      <a:pt x="125" y="125"/>
                    </a:cubicBezTo>
                    <a:lnTo>
                      <a:pt x="125" y="125"/>
                    </a:lnTo>
                    <a:cubicBezTo>
                      <a:pt x="159" y="91"/>
                      <a:pt x="206" y="69"/>
                      <a:pt x="258" y="69"/>
                    </a:cubicBezTo>
                    <a:lnTo>
                      <a:pt x="258" y="69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Freeform 193"/>
              <p:cNvSpPr>
                <a:spLocks/>
              </p:cNvSpPr>
              <p:nvPr/>
            </p:nvSpPr>
            <p:spPr bwMode="auto">
              <a:xfrm>
                <a:off x="4097" y="2369"/>
                <a:ext cx="53" cy="54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67" y="68"/>
                  </a:cxn>
                  <a:cxn ang="0">
                    <a:pos x="67" y="68"/>
                  </a:cxn>
                  <a:cxn ang="0">
                    <a:pos x="0" y="232"/>
                  </a:cxn>
                  <a:cxn ang="0">
                    <a:pos x="62" y="232"/>
                  </a:cxn>
                  <a:cxn ang="0">
                    <a:pos x="112" y="112"/>
                  </a:cxn>
                  <a:cxn ang="0">
                    <a:pos x="112" y="113"/>
                  </a:cxn>
                  <a:cxn ang="0">
                    <a:pos x="231" y="63"/>
                  </a:cxn>
                  <a:cxn ang="0">
                    <a:pos x="231" y="63"/>
                  </a:cxn>
                  <a:cxn ang="0">
                    <a:pos x="231" y="0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cubicBezTo>
                      <a:pt x="167" y="0"/>
                      <a:pt x="109" y="26"/>
                      <a:pt x="67" y="68"/>
                    </a:cubicBezTo>
                    <a:lnTo>
                      <a:pt x="67" y="68"/>
                    </a:lnTo>
                    <a:cubicBezTo>
                      <a:pt x="26" y="110"/>
                      <a:pt x="0" y="168"/>
                      <a:pt x="0" y="232"/>
                    </a:cubicBezTo>
                    <a:lnTo>
                      <a:pt x="62" y="232"/>
                    </a:lnTo>
                    <a:cubicBezTo>
                      <a:pt x="62" y="185"/>
                      <a:pt x="81" y="143"/>
                      <a:pt x="112" y="112"/>
                    </a:cubicBezTo>
                    <a:lnTo>
                      <a:pt x="112" y="113"/>
                    </a:lnTo>
                    <a:cubicBezTo>
                      <a:pt x="142" y="82"/>
                      <a:pt x="185" y="63"/>
                      <a:pt x="231" y="63"/>
                    </a:cubicBezTo>
                    <a:lnTo>
                      <a:pt x="231" y="63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Freeform 194"/>
              <p:cNvSpPr>
                <a:spLocks/>
              </p:cNvSpPr>
              <p:nvPr/>
            </p:nvSpPr>
            <p:spPr bwMode="auto">
              <a:xfrm>
                <a:off x="4103" y="2375"/>
                <a:ext cx="47" cy="48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0" y="205"/>
                  </a:cxn>
                  <a:cxn ang="0">
                    <a:pos x="56" y="205"/>
                  </a:cxn>
                  <a:cxn ang="0">
                    <a:pos x="99" y="99"/>
                  </a:cxn>
                  <a:cxn ang="0">
                    <a:pos x="100" y="99"/>
                  </a:cxn>
                  <a:cxn ang="0">
                    <a:pos x="205" y="56"/>
                  </a:cxn>
                  <a:cxn ang="0">
                    <a:pos x="205" y="56"/>
                  </a:cxn>
                  <a:cxn ang="0">
                    <a:pos x="205" y="0"/>
                  </a:cxn>
                </a:cxnLst>
                <a:rect l="0" t="0" r="r" b="b"/>
                <a:pathLst>
                  <a:path w="205" h="205">
                    <a:moveTo>
                      <a:pt x="205" y="0"/>
                    </a:moveTo>
                    <a:cubicBezTo>
                      <a:pt x="149" y="0"/>
                      <a:pt x="98" y="23"/>
                      <a:pt x="60" y="60"/>
                    </a:cubicBezTo>
                    <a:lnTo>
                      <a:pt x="60" y="60"/>
                    </a:lnTo>
                    <a:cubicBezTo>
                      <a:pt x="23" y="97"/>
                      <a:pt x="0" y="149"/>
                      <a:pt x="0" y="205"/>
                    </a:cubicBezTo>
                    <a:lnTo>
                      <a:pt x="56" y="205"/>
                    </a:lnTo>
                    <a:cubicBezTo>
                      <a:pt x="56" y="164"/>
                      <a:pt x="72" y="126"/>
                      <a:pt x="99" y="99"/>
                    </a:cubicBezTo>
                    <a:lnTo>
                      <a:pt x="100" y="99"/>
                    </a:lnTo>
                    <a:cubicBezTo>
                      <a:pt x="127" y="72"/>
                      <a:pt x="164" y="56"/>
                      <a:pt x="205" y="56"/>
                    </a:cubicBezTo>
                    <a:lnTo>
                      <a:pt x="205" y="5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Freeform 195"/>
              <p:cNvSpPr>
                <a:spLocks/>
              </p:cNvSpPr>
              <p:nvPr/>
            </p:nvSpPr>
            <p:spPr bwMode="auto">
              <a:xfrm>
                <a:off x="4109" y="2381"/>
                <a:ext cx="41" cy="4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0" y="178"/>
                  </a:cxn>
                  <a:cxn ang="0">
                    <a:pos x="48" y="178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178" y="48"/>
                  </a:cxn>
                  <a:cxn ang="0">
                    <a:pos x="178" y="48"/>
                  </a:cxn>
                  <a:cxn ang="0">
                    <a:pos x="178" y="0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cubicBezTo>
                      <a:pt x="129" y="0"/>
                      <a:pt x="85" y="20"/>
                      <a:pt x="52" y="52"/>
                    </a:cubicBezTo>
                    <a:lnTo>
                      <a:pt x="52" y="52"/>
                    </a:lnTo>
                    <a:cubicBezTo>
                      <a:pt x="20" y="85"/>
                      <a:pt x="0" y="129"/>
                      <a:pt x="0" y="178"/>
                    </a:cubicBezTo>
                    <a:lnTo>
                      <a:pt x="48" y="178"/>
                    </a:lnTo>
                    <a:cubicBezTo>
                      <a:pt x="48" y="142"/>
                      <a:pt x="63" y="110"/>
                      <a:pt x="86" y="86"/>
                    </a:cubicBezTo>
                    <a:lnTo>
                      <a:pt x="86" y="86"/>
                    </a:lnTo>
                    <a:cubicBezTo>
                      <a:pt x="110" y="63"/>
                      <a:pt x="142" y="48"/>
                      <a:pt x="178" y="48"/>
                    </a:cubicBezTo>
                    <a:lnTo>
                      <a:pt x="178" y="48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Freeform 196"/>
              <p:cNvSpPr>
                <a:spLocks/>
              </p:cNvSpPr>
              <p:nvPr/>
            </p:nvSpPr>
            <p:spPr bwMode="auto">
              <a:xfrm>
                <a:off x="4116" y="2388"/>
                <a:ext cx="34" cy="35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44" y="44"/>
                  </a:cxn>
                  <a:cxn ang="0">
                    <a:pos x="44" y="44"/>
                  </a:cxn>
                  <a:cxn ang="0">
                    <a:pos x="0" y="151"/>
                  </a:cxn>
                  <a:cxn ang="0">
                    <a:pos x="41" y="151"/>
                  </a:cxn>
                  <a:cxn ang="0">
                    <a:pos x="73" y="73"/>
                  </a:cxn>
                  <a:cxn ang="0">
                    <a:pos x="73" y="73"/>
                  </a:cxn>
                  <a:cxn ang="0">
                    <a:pos x="151" y="41"/>
                  </a:cxn>
                  <a:cxn ang="0">
                    <a:pos x="151" y="41"/>
                  </a:cxn>
                  <a:cxn ang="0">
                    <a:pos x="151" y="0"/>
                  </a:cxn>
                </a:cxnLst>
                <a:rect l="0" t="0" r="r" b="b"/>
                <a:pathLst>
                  <a:path w="151" h="151">
                    <a:moveTo>
                      <a:pt x="151" y="0"/>
                    </a:moveTo>
                    <a:cubicBezTo>
                      <a:pt x="110" y="0"/>
                      <a:pt x="72" y="17"/>
                      <a:pt x="44" y="44"/>
                    </a:cubicBezTo>
                    <a:lnTo>
                      <a:pt x="44" y="44"/>
                    </a:lnTo>
                    <a:cubicBezTo>
                      <a:pt x="17" y="72"/>
                      <a:pt x="0" y="109"/>
                      <a:pt x="0" y="151"/>
                    </a:cubicBezTo>
                    <a:lnTo>
                      <a:pt x="41" y="151"/>
                    </a:lnTo>
                    <a:cubicBezTo>
                      <a:pt x="41" y="121"/>
                      <a:pt x="53" y="93"/>
                      <a:pt x="73" y="73"/>
                    </a:cubicBezTo>
                    <a:lnTo>
                      <a:pt x="73" y="73"/>
                    </a:lnTo>
                    <a:cubicBezTo>
                      <a:pt x="93" y="53"/>
                      <a:pt x="121" y="41"/>
                      <a:pt x="151" y="41"/>
                    </a:cubicBezTo>
                    <a:lnTo>
                      <a:pt x="151" y="4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Freeform 197"/>
              <p:cNvSpPr>
                <a:spLocks/>
              </p:cNvSpPr>
              <p:nvPr/>
            </p:nvSpPr>
            <p:spPr bwMode="auto">
              <a:xfrm>
                <a:off x="4122" y="2394"/>
                <a:ext cx="28" cy="29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124"/>
                  </a:cxn>
                  <a:cxn ang="0">
                    <a:pos x="33" y="124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124" y="33"/>
                  </a:cxn>
                  <a:cxn ang="0">
                    <a:pos x="124" y="33"/>
                  </a:cxn>
                  <a:cxn ang="0">
                    <a:pos x="124" y="0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90" y="0"/>
                      <a:pt x="59" y="13"/>
                      <a:pt x="36" y="36"/>
                    </a:cubicBezTo>
                    <a:lnTo>
                      <a:pt x="36" y="36"/>
                    </a:lnTo>
                    <a:cubicBezTo>
                      <a:pt x="14" y="59"/>
                      <a:pt x="0" y="90"/>
                      <a:pt x="0" y="124"/>
                    </a:cubicBezTo>
                    <a:lnTo>
                      <a:pt x="33" y="124"/>
                    </a:lnTo>
                    <a:cubicBezTo>
                      <a:pt x="33" y="99"/>
                      <a:pt x="44" y="76"/>
                      <a:pt x="60" y="60"/>
                    </a:cubicBezTo>
                    <a:lnTo>
                      <a:pt x="60" y="60"/>
                    </a:lnTo>
                    <a:cubicBezTo>
                      <a:pt x="77" y="43"/>
                      <a:pt x="99" y="33"/>
                      <a:pt x="124" y="33"/>
                    </a:cubicBezTo>
                    <a:lnTo>
                      <a:pt x="124" y="3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4128" y="2400"/>
                <a:ext cx="22" cy="2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29" y="29"/>
                  </a:cxn>
                  <a:cxn ang="0">
                    <a:pos x="29" y="29"/>
                  </a:cxn>
                  <a:cxn ang="0">
                    <a:pos x="0" y="98"/>
                  </a:cxn>
                  <a:cxn ang="0">
                    <a:pos x="13" y="98"/>
                  </a:cxn>
                  <a:cxn ang="0">
                    <a:pos x="27" y="98"/>
                  </a:cxn>
                  <a:cxn ang="0">
                    <a:pos x="98" y="98"/>
                  </a:cxn>
                  <a:cxn ang="0">
                    <a:pos x="98" y="70"/>
                  </a:cxn>
                  <a:cxn ang="0">
                    <a:pos x="98" y="63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98" y="23"/>
                  </a:cxn>
                  <a:cxn ang="0">
                    <a:pos x="98" y="0"/>
                  </a:cxn>
                </a:cxnLst>
                <a:rect l="0" t="0" r="r" b="b"/>
                <a:pathLst>
                  <a:path w="98" h="98">
                    <a:moveTo>
                      <a:pt x="98" y="0"/>
                    </a:moveTo>
                    <a:cubicBezTo>
                      <a:pt x="71" y="0"/>
                      <a:pt x="47" y="11"/>
                      <a:pt x="29" y="29"/>
                    </a:cubicBezTo>
                    <a:lnTo>
                      <a:pt x="29" y="29"/>
                    </a:lnTo>
                    <a:cubicBezTo>
                      <a:pt x="11" y="47"/>
                      <a:pt x="0" y="71"/>
                      <a:pt x="0" y="98"/>
                    </a:cubicBezTo>
                    <a:lnTo>
                      <a:pt x="13" y="98"/>
                    </a:lnTo>
                    <a:lnTo>
                      <a:pt x="27" y="98"/>
                    </a:lnTo>
                    <a:lnTo>
                      <a:pt x="98" y="98"/>
                    </a:lnTo>
                    <a:lnTo>
                      <a:pt x="98" y="70"/>
                    </a:lnTo>
                    <a:lnTo>
                      <a:pt x="98" y="63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Freeform 199"/>
              <p:cNvSpPr>
                <a:spLocks/>
              </p:cNvSpPr>
              <p:nvPr/>
            </p:nvSpPr>
            <p:spPr bwMode="auto">
              <a:xfrm>
                <a:off x="4134" y="2406"/>
                <a:ext cx="16" cy="1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0" y="71"/>
                  </a:cxn>
                  <a:cxn ang="0">
                    <a:pos x="10" y="71"/>
                  </a:cxn>
                  <a:cxn ang="0">
                    <a:pos x="19" y="71"/>
                  </a:cxn>
                  <a:cxn ang="0">
                    <a:pos x="71" y="71"/>
                  </a:cxn>
                  <a:cxn ang="0">
                    <a:pos x="71" y="51"/>
                  </a:cxn>
                  <a:cxn ang="0">
                    <a:pos x="71" y="45"/>
                  </a:cxn>
                  <a:cxn ang="0">
                    <a:pos x="71" y="19"/>
                  </a:cxn>
                  <a:cxn ang="0">
                    <a:pos x="71" y="19"/>
                  </a:cxn>
                  <a:cxn ang="0">
                    <a:pos x="71" y="16"/>
                  </a:cxn>
                  <a:cxn ang="0">
                    <a:pos x="71" y="0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52" y="0"/>
                      <a:pt x="34" y="8"/>
                      <a:pt x="21" y="21"/>
                    </a:cubicBezTo>
                    <a:lnTo>
                      <a:pt x="21" y="21"/>
                    </a:lnTo>
                    <a:cubicBezTo>
                      <a:pt x="8" y="34"/>
                      <a:pt x="0" y="51"/>
                      <a:pt x="0" y="71"/>
                    </a:cubicBezTo>
                    <a:lnTo>
                      <a:pt x="10" y="71"/>
                    </a:lnTo>
                    <a:lnTo>
                      <a:pt x="19" y="71"/>
                    </a:lnTo>
                    <a:lnTo>
                      <a:pt x="71" y="71"/>
                    </a:lnTo>
                    <a:lnTo>
                      <a:pt x="71" y="51"/>
                    </a:lnTo>
                    <a:lnTo>
                      <a:pt x="71" y="45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Freeform 200"/>
              <p:cNvSpPr>
                <a:spLocks/>
              </p:cNvSpPr>
              <p:nvPr/>
            </p:nvSpPr>
            <p:spPr bwMode="auto">
              <a:xfrm>
                <a:off x="4140" y="2412"/>
                <a:ext cx="10" cy="1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0" y="45"/>
                  </a:cxn>
                  <a:cxn ang="0">
                    <a:pos x="44" y="45"/>
                  </a:cxn>
                  <a:cxn ang="0">
                    <a:pos x="44" y="32"/>
                  </a:cxn>
                  <a:cxn ang="0">
                    <a:pos x="44" y="29"/>
                  </a:cxn>
                  <a:cxn ang="0">
                    <a:pos x="44" y="13"/>
                  </a:cxn>
                  <a:cxn ang="0">
                    <a:pos x="44" y="13"/>
                  </a:cxn>
                  <a:cxn ang="0">
                    <a:pos x="44" y="11"/>
                  </a:cxn>
                  <a:cxn ang="0">
                    <a:pos x="44" y="0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32" y="0"/>
                      <a:pt x="21" y="5"/>
                      <a:pt x="13" y="14"/>
                    </a:cubicBezTo>
                    <a:lnTo>
                      <a:pt x="13" y="14"/>
                    </a:lnTo>
                    <a:cubicBezTo>
                      <a:pt x="5" y="22"/>
                      <a:pt x="0" y="33"/>
                      <a:pt x="0" y="45"/>
                    </a:cubicBezTo>
                    <a:lnTo>
                      <a:pt x="44" y="45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Freeform 201"/>
              <p:cNvSpPr>
                <a:spLocks/>
              </p:cNvSpPr>
              <p:nvPr/>
            </p:nvSpPr>
            <p:spPr bwMode="auto">
              <a:xfrm>
                <a:off x="4146" y="2418"/>
                <a:ext cx="4" cy="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3"/>
                  </a:cxn>
                  <a:cxn ang="0">
                    <a:pos x="18" y="12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4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cubicBezTo>
                      <a:pt x="13" y="0"/>
                      <a:pt x="9" y="2"/>
                      <a:pt x="6" y="5"/>
                    </a:cubicBezTo>
                    <a:lnTo>
                      <a:pt x="6" y="5"/>
                    </a:lnTo>
                    <a:cubicBezTo>
                      <a:pt x="2" y="9"/>
                      <a:pt x="0" y="13"/>
                      <a:pt x="0" y="18"/>
                    </a:cubicBezTo>
                    <a:lnTo>
                      <a:pt x="18" y="18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Freeform 202"/>
              <p:cNvSpPr>
                <a:spLocks/>
              </p:cNvSpPr>
              <p:nvPr/>
            </p:nvSpPr>
            <p:spPr bwMode="auto">
              <a:xfrm>
                <a:off x="3995" y="2422"/>
                <a:ext cx="15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74"/>
                  </a:cxn>
                  <a:cxn ang="0">
                    <a:pos x="598" y="148"/>
                  </a:cxn>
                  <a:cxn ang="0">
                    <a:pos x="79" y="148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677" h="148">
                    <a:moveTo>
                      <a:pt x="0" y="0"/>
                    </a:moveTo>
                    <a:lnTo>
                      <a:pt x="677" y="0"/>
                    </a:lnTo>
                    <a:lnTo>
                      <a:pt x="677" y="74"/>
                    </a:lnTo>
                    <a:cubicBezTo>
                      <a:pt x="677" y="115"/>
                      <a:pt x="642" y="148"/>
                      <a:pt x="598" y="148"/>
                    </a:cubicBezTo>
                    <a:lnTo>
                      <a:pt x="79" y="148"/>
                    </a:lnTo>
                    <a:cubicBezTo>
                      <a:pt x="36" y="148"/>
                      <a:pt x="0" y="115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3627" y="2422"/>
                <a:ext cx="368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4011" y="2422"/>
                <a:ext cx="123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4011" y="2422"/>
              <a:ext cx="123" cy="7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33" name="Group 209"/>
          <p:cNvGrpSpPr>
            <a:grpSpLocks noChangeAspect="1"/>
          </p:cNvGrpSpPr>
          <p:nvPr/>
        </p:nvGrpSpPr>
        <p:grpSpPr bwMode="auto">
          <a:xfrm>
            <a:off x="1777206" y="3969542"/>
            <a:ext cx="942975" cy="600075"/>
            <a:chOff x="97" y="2164"/>
            <a:chExt cx="792" cy="504"/>
          </a:xfrm>
        </p:grpSpPr>
        <p:sp>
          <p:nvSpPr>
            <p:cNvPr id="1232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210"/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211"/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215"/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217"/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218"/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219"/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Rectangle 224"/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Rectangle 225"/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Rectangle 229"/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Rectangle 230"/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231"/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233"/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234"/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235"/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236"/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237"/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238"/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Rectangle 241"/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Rectangle 242"/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Rectangle 243"/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Rectangle 246"/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Rectangle 249"/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Rectangle 250"/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255"/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256"/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259"/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261"/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Rectangle 264"/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266"/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268"/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270"/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Rectangle 271"/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272"/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Rectangle 273"/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Rectangle 275"/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276"/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Rectangle 277"/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282"/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285"/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Rectangle 290"/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291"/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6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7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8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9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0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1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2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50" name="Рисунок 349" descr="00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4396" y="5566530"/>
            <a:ext cx="1124507" cy="672374"/>
          </a:xfrm>
          <a:prstGeom prst="rect">
            <a:avLst/>
          </a:prstGeom>
        </p:spPr>
      </p:pic>
      <p:sp>
        <p:nvSpPr>
          <p:cNvPr id="336" name="AutoShape 2"/>
          <p:cNvSpPr>
            <a:spLocks noChangeArrowheads="1"/>
          </p:cNvSpPr>
          <p:nvPr/>
        </p:nvSpPr>
        <p:spPr bwMode="gray">
          <a:xfrm>
            <a:off x="1524000" y="196650"/>
            <a:ext cx="9036496" cy="1144308"/>
          </a:xfrm>
          <a:prstGeom prst="roundRect">
            <a:avLst>
              <a:gd name="adj" fmla="val 46389"/>
            </a:avLst>
          </a:prstGeom>
          <a:solidFill>
            <a:schemeClr val="tx1">
              <a:lumMod val="85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Международные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рейтинги качества общего образования?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2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714503" y="980728"/>
          <a:ext cx="87739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1714506" y="80963"/>
            <a:ext cx="8616951" cy="684212"/>
          </a:xfrm>
          <a:prstGeom prst="roundRect">
            <a:avLst>
              <a:gd name="adj" fmla="val 49106"/>
            </a:avLst>
          </a:prstGeom>
          <a:solidFill>
            <a:schemeClr val="accent4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PISA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52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648203" y="6356369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69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1" y="0"/>
            <a:ext cx="91737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75523" y="302960"/>
            <a:ext cx="881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087" y="1242923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ИТОГОВОЕ СОБЕСЕДОВАНИЕ 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ЗАДАНИЕ 2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0269" y="1242918"/>
            <a:ext cx="2538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ЕГЭ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ЗАДАНИЕ 27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Диалог с автором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1544" y="22768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6486536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392"/>
            <a:ext cx="9173763" cy="69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86" y="32380"/>
            <a:ext cx="987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704534"/>
            <a:ext cx="7390235" cy="577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495604" y="5157192"/>
            <a:ext cx="52193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3" y="986378"/>
            <a:ext cx="10871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оценивается в исследованиях </a:t>
            </a:r>
            <a:r>
              <a:rPr lang="en-US" dirty="0" smtClean="0"/>
              <a:t>PIRLS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503" y="2068252"/>
            <a:ext cx="4797156" cy="2848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ДВА вида чтения</a:t>
            </a:r>
            <a:r>
              <a:rPr lang="ru-RU" sz="24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 целью приобретения читательского литературного опыта, круг чтения;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 целью использования информации в учебе и повседневной жизни.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2781" y="3751581"/>
            <a:ext cx="6194067" cy="2910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ЧЕТЫРЕ группы читательских умений: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FF00"/>
                </a:solidFill>
              </a:rPr>
              <a:t>Нахождение информации, заданной в явном виде;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FF00"/>
                </a:solidFill>
              </a:rPr>
              <a:t>Формулирование выводов;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FF00"/>
                </a:solidFill>
              </a:rPr>
              <a:t>Интерпретация и обобщение </a:t>
            </a:r>
            <a:r>
              <a:rPr lang="ru-RU" sz="2200" b="1" dirty="0" err="1">
                <a:solidFill>
                  <a:srgbClr val="FFFF00"/>
                </a:solidFill>
              </a:rPr>
              <a:t>иноформации</a:t>
            </a:r>
            <a:r>
              <a:rPr lang="ru-RU" sz="2200" b="1" dirty="0">
                <a:solidFill>
                  <a:srgbClr val="FFFF00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FF00"/>
                </a:solidFill>
              </a:rPr>
              <a:t>Анализ и оценка содержания, языковых особенностей и структуры текста.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091" y="854800"/>
            <a:ext cx="1127031" cy="288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ru-RU" dirty="0" smtClean="0"/>
              <a:t>Читательская грамотность (</a:t>
            </a:r>
            <a:r>
              <a:rPr lang="en-US" dirty="0" smtClean="0"/>
              <a:t>PISA)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5945" y="2048177"/>
            <a:ext cx="4254611" cy="2495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Способность человека понимать и использовать письменные тексты, размышлять о них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6204" y="2886323"/>
            <a:ext cx="4646341" cy="36343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>
                    <a:lumMod val="50000"/>
                  </a:schemeClr>
                </a:solidFill>
              </a:rPr>
              <a:t>Заниматься чтением для того, чтобы получать удовольствие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, достигать своих целей, расширять свои знания, участвовать в социальной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31503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63" y="303448"/>
            <a:ext cx="6265903" cy="57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ru-RU" b="1" dirty="0" smtClean="0"/>
              <a:t>Уровни читательской грамотности </a:t>
            </a:r>
            <a:endParaRPr lang="en-US" b="1" dirty="0"/>
          </a:p>
        </p:txBody>
      </p:sp>
      <p:sp>
        <p:nvSpPr>
          <p:cNvPr id="90" name="Прямоугольник 10"/>
          <p:cNvSpPr/>
          <p:nvPr/>
        </p:nvSpPr>
        <p:spPr>
          <a:xfrm>
            <a:off x="2069192" y="5541263"/>
            <a:ext cx="1160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91" name="Прямоугольник 26"/>
          <p:cNvSpPr/>
          <p:nvPr/>
        </p:nvSpPr>
        <p:spPr>
          <a:xfrm>
            <a:off x="3296893" y="4478768"/>
            <a:ext cx="7227991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 </a:t>
            </a:r>
            <a:r>
              <a:rPr lang="ru-RU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минимальное, пороговое значение – условие успешного функционирования современного взрослого человека в обыденной жизни.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2" name="Прямоугольник 27"/>
          <p:cNvSpPr/>
          <p:nvPr/>
        </p:nvSpPr>
        <p:spPr>
          <a:xfrm>
            <a:off x="3824877" y="3578366"/>
            <a:ext cx="6700003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r>
              <a:rPr lang="ru-RU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способны с помощью текстов ориентироваться в житейских ситуациях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3" name="Прямоугольник 32"/>
          <p:cNvSpPr/>
          <p:nvPr/>
        </p:nvSpPr>
        <p:spPr>
          <a:xfrm>
            <a:off x="4321060" y="2629686"/>
            <a:ext cx="6203821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r>
              <a:rPr lang="ru-RU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способны с помощью тексов изучать новый предмет, в </a:t>
            </a:r>
            <a:r>
              <a:rPr lang="ru-RU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самостоятельно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Прямоугольник 32"/>
          <p:cNvSpPr/>
          <p:nvPr/>
        </p:nvSpPr>
        <p:spPr>
          <a:xfrm>
            <a:off x="5204977" y="1474342"/>
            <a:ext cx="4636088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5-6 </a:t>
            </a:r>
            <a:r>
              <a:rPr lang="ru-RU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НАЦИИ  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379" y="2204864"/>
            <a:ext cx="10391220" cy="1452736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dirty="0"/>
              <a:t>Нет ничего практичнее хорошей теории</a:t>
            </a:r>
            <a:r>
              <a:rPr lang="ru-RU" sz="4400" b="1" dirty="0" smtClean="0"/>
              <a:t>.</a:t>
            </a:r>
            <a:br>
              <a:rPr lang="ru-RU" sz="44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Роберт Кирхгоф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911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371068"/>
            <a:ext cx="8219608" cy="61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6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02820"/>
            <a:ext cx="4038600" cy="3120735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648203" y="6356369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69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1" y="0"/>
            <a:ext cx="91737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75523" y="302960"/>
            <a:ext cx="881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087" y="1242923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ИТОГОВОЕ СОБЕСЕДОВАНИЕ 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ЗАДАНИЕ 2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0269" y="1242918"/>
            <a:ext cx="2538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ЕГЭ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ЗАДАНИЕ 27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Диалог с автором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6486536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392"/>
            <a:ext cx="9173763" cy="69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386" y="32380"/>
            <a:ext cx="987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5373" y="885445"/>
            <a:ext cx="8785771" cy="5691764"/>
          </a:xfrm>
          <a:prstGeom prst="rect">
            <a:avLst/>
          </a:prstGeom>
          <a:solidFill>
            <a:srgbClr val="FFF0E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08" y="2175456"/>
            <a:ext cx="7395144" cy="311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51089" y="1029126"/>
            <a:ext cx="3754147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latin typeface="+mj-lt"/>
                <a:cs typeface="Arial" panose="020B0604020202020204" pitchFamily="34" charset="0"/>
              </a:rPr>
              <a:t>Задание № 2.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Рассмотрите карту Бородинского сражения, размещённую выше и ответьте на вопрос: </a:t>
            </a:r>
            <a:r>
              <a:rPr lang="ru-RU" sz="1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В каком месте во время битвы мог находиться главный герой стихотворения М. Ю. Лермонтова «Бородино»? 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Аргументируйте свой ответ.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02719" y="1182756"/>
            <a:ext cx="3697572" cy="9900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200" b="1" dirty="0">
                <a:latin typeface="+mj-lt"/>
                <a:cs typeface="Arial" panose="020B0604020202020204" pitchFamily="34" charset="0"/>
              </a:rPr>
              <a:t>Задание № 1.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Соотнесите строфы стихотворения                   М. Ю. Лермонтова «Бородино» с реальной исторической хронологией, реконструируйте события Бородинского сражения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2726" y="5096966"/>
            <a:ext cx="178719" cy="144196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6" y="1268760"/>
            <a:ext cx="5664969" cy="5256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82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79" y="580445"/>
            <a:ext cx="8027180" cy="453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8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65" y="1478951"/>
            <a:ext cx="7284043" cy="407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11" y="3813699"/>
            <a:ext cx="5365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0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4648203" y="6356369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69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1" y="0"/>
            <a:ext cx="91737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Результаты исследования будут опубликованы в декабре 2019 года.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75523" y="302960"/>
            <a:ext cx="881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087" y="1242923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ИТОГОВОЕ СОБЕСЕДОВАНИЕ 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ЗАДАНИЕ 2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0269" y="1242918"/>
            <a:ext cx="2538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ЕГЭ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ЗАДАНИЕ 27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Диалог с автором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1544" y="22768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6486536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392"/>
            <a:ext cx="9173763" cy="69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5" y="703075"/>
            <a:ext cx="1627908" cy="606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35" y="3702127"/>
            <a:ext cx="7511956" cy="40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5526" y="908731"/>
            <a:ext cx="720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16 стран, средний балл которых статистически значимо выше среднего балла России (Сингапур, Гонконг (Китай), Канада, Финляндия, Ирландия…)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688" y="1861373"/>
            <a:ext cx="7180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15 стран, средний балл которых не отличается от балла России </a:t>
            </a:r>
            <a:br>
              <a:rPr lang="ru-RU" sz="2000" dirty="0"/>
            </a:br>
            <a:r>
              <a:rPr lang="ru-RU" sz="2000" dirty="0"/>
              <a:t>(Швеция, Дания, Франция, Бельгия, Португалия, Великобритания, Тайвань, США, Испания, Китай, Швейцария, Латвия, Чехия, Хорватия, Вьетнам)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2101" y="4388117"/>
            <a:ext cx="720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38 стран, средний балл которых статистически </a:t>
            </a:r>
          </a:p>
          <a:p>
            <a:r>
              <a:rPr lang="ru-RU" sz="2000" dirty="0"/>
              <a:t>значимо ниже среднего балла России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1504" y="30296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Результат исследования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695" y="5445235"/>
            <a:ext cx="8343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Поставлена задача попасть в     </a:t>
            </a:r>
            <a:r>
              <a:rPr lang="ru-RU" sz="2800" b="1" dirty="0"/>
              <a:t>ТОП-10 с</a:t>
            </a:r>
            <a:r>
              <a:rPr lang="ru-RU" sz="2000" b="1" dirty="0"/>
              <a:t>тран </a:t>
            </a:r>
          </a:p>
          <a:p>
            <a:r>
              <a:rPr lang="ru-RU" sz="2000" b="1" dirty="0"/>
              <a:t>по качеству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89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6952" y="1433920"/>
            <a:ext cx="1385509" cy="551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с 2000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6952" y="2311672"/>
            <a:ext cx="1385509" cy="551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с 2003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06952" y="3268326"/>
            <a:ext cx="1385509" cy="551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с 2006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07105" y="4245823"/>
            <a:ext cx="1385355" cy="551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с 2012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06953" y="6107808"/>
            <a:ext cx="1385355" cy="5514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в 2018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92467" y="1272859"/>
            <a:ext cx="2216815" cy="8615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/>
              <a:t>Читательская грамотность (шкала)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92460" y="2170069"/>
            <a:ext cx="3324853" cy="861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/>
              <a:t>Математическая грамотность (шкала)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92460" y="3101935"/>
            <a:ext cx="3324853" cy="8615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/>
              <a:t>Естественнонаучная грамотность (шкала)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4128" y="4072415"/>
            <a:ext cx="3313184" cy="8615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dirty="0"/>
              <a:t>Финансовая грамотность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20717" y="2272476"/>
            <a:ext cx="4200035" cy="15181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80000"/>
              </a:lnSpc>
            </a:pPr>
            <a:r>
              <a:rPr lang="ru-RU" sz="2200" b="1" dirty="0"/>
              <a:t>Отдельные задания теста  </a:t>
            </a:r>
            <a:r>
              <a:rPr lang="ru-RU" sz="2200" b="1" dirty="0" err="1"/>
              <a:t>межпредметного</a:t>
            </a:r>
            <a:r>
              <a:rPr lang="ru-RU" sz="2200" b="1" dirty="0"/>
              <a:t> характера</a:t>
            </a:r>
            <a:r>
              <a:rPr lang="ru-RU" sz="2200" dirty="0"/>
              <a:t>: оценка умений разрешения проблем и проблемных ситуаций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92311" y="5088427"/>
            <a:ext cx="7528447" cy="930432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>
                <a:solidFill>
                  <a:schemeClr val="bg2"/>
                </a:solidFill>
              </a:rPr>
              <a:t>Интерактивная версия</a:t>
            </a:r>
            <a:r>
              <a:rPr lang="ru-RU" sz="2200" dirty="0">
                <a:solidFill>
                  <a:schemeClr val="bg2"/>
                </a:solidFill>
              </a:rPr>
              <a:t>: </a:t>
            </a:r>
            <a:r>
              <a:rPr lang="ru-RU" sz="2200" b="1" dirty="0">
                <a:solidFill>
                  <a:schemeClr val="bg2"/>
                </a:solidFill>
              </a:rPr>
              <a:t>оценка навыков совместного разрешения проблем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06953" y="5307255"/>
            <a:ext cx="1385355" cy="551428"/>
          </a:xfrm>
          <a:prstGeom prst="roundRect">
            <a:avLst>
              <a:gd name="adj" fmla="val 83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в 2015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17312" y="3963453"/>
            <a:ext cx="4203440" cy="10338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/>
              <a:t>Интерактивная версия</a:t>
            </a:r>
            <a:r>
              <a:rPr lang="ru-RU" sz="2200" dirty="0"/>
              <a:t>: оценка навыков </a:t>
            </a:r>
            <a:r>
              <a:rPr lang="ru-RU" sz="2200" b="1" dirty="0"/>
              <a:t>креативного</a:t>
            </a:r>
            <a:r>
              <a:rPr lang="ru-RU" sz="2200" dirty="0"/>
              <a:t> разрешения проблем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92459" y="6088593"/>
            <a:ext cx="7528292" cy="5898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Глобальные компетенции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09275" y="1263972"/>
            <a:ext cx="2438496" cy="861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dirty="0"/>
              <a:t>Математическая грамотность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47770" y="1278890"/>
            <a:ext cx="2909388" cy="8615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dirty="0"/>
              <a:t>Естественнонаучная грамотность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gray">
          <a:xfrm>
            <a:off x="1847528" y="133350"/>
            <a:ext cx="8496944" cy="991394"/>
          </a:xfrm>
          <a:prstGeom prst="roundRect">
            <a:avLst>
              <a:gd name="adj" fmla="val 46389"/>
            </a:avLst>
          </a:prstGeom>
          <a:solidFill>
            <a:schemeClr val="accent5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исследования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PISA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(20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-20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годы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6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12351" y="634249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744A94-CC4A-4605-A20B-4D56545BE380}" type="slidenum">
              <a:rPr lang="ru-RU" altLang="ru-RU">
                <a:latin typeface="Times New Roman" panose="02020603050405020304" pitchFamily="18" charset="0"/>
              </a:rPr>
              <a:pPr/>
              <a:t>27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1524003" y="115888"/>
            <a:ext cx="9105900" cy="936848"/>
          </a:xfrm>
          <a:prstGeom prst="roundRect">
            <a:avLst>
              <a:gd name="adj" fmla="val 49106"/>
            </a:avLst>
          </a:prstGeom>
          <a:solidFill>
            <a:schemeClr val="accent4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</a:rPr>
              <a:t>Математическая грамотность: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</a:rPr>
              <a:t>концептуальная рамка</a:t>
            </a: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3054359" y="4087271"/>
            <a:ext cx="1620000" cy="80962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</a:rPr>
              <a:t>Проблема </a:t>
            </a:r>
            <a:br>
              <a:rPr lang="ru-RU" altLang="ru-RU" sz="1800" dirty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</a:rPr>
              <a:t> в контексте 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3054359" y="5824984"/>
            <a:ext cx="1620000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</a:rPr>
              <a:t>Результаты </a:t>
            </a:r>
          </a:p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</a:rPr>
              <a:t>в контексте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6893325" y="4045095"/>
            <a:ext cx="2232000" cy="8096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</a:rPr>
              <a:t>Математическая </a:t>
            </a:r>
          </a:p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</a:rPr>
              <a:t>проблема</a:t>
            </a: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7008201" y="5759746"/>
            <a:ext cx="2232000" cy="8382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</a:rPr>
              <a:t>Математические </a:t>
            </a:r>
          </a:p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</a:rPr>
              <a:t>результаты</a:t>
            </a:r>
          </a:p>
        </p:txBody>
      </p:sp>
      <p:sp>
        <p:nvSpPr>
          <p:cNvPr id="22536" name="AutoShape 20"/>
          <p:cNvSpPr>
            <a:spLocks noChangeArrowheads="1"/>
          </p:cNvSpPr>
          <p:nvPr/>
        </p:nvSpPr>
        <p:spPr bwMode="auto">
          <a:xfrm>
            <a:off x="4741162" y="4410712"/>
            <a:ext cx="2094553" cy="304800"/>
          </a:xfrm>
          <a:prstGeom prst="rightArrow">
            <a:avLst>
              <a:gd name="adj1" fmla="val 50000"/>
              <a:gd name="adj2" fmla="val 168740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chemeClr val="bg1"/>
              </a:solidFill>
            </a:endParaRPr>
          </a:p>
        </p:txBody>
      </p:sp>
      <p:sp>
        <p:nvSpPr>
          <p:cNvPr id="22537" name="AutoShape 21"/>
          <p:cNvSpPr>
            <a:spLocks noChangeArrowheads="1"/>
          </p:cNvSpPr>
          <p:nvPr/>
        </p:nvSpPr>
        <p:spPr bwMode="auto">
          <a:xfrm>
            <a:off x="6959840" y="4929484"/>
            <a:ext cx="457200" cy="830262"/>
          </a:xfrm>
          <a:prstGeom prst="downArrow">
            <a:avLst>
              <a:gd name="adj1" fmla="val 50000"/>
              <a:gd name="adj2" fmla="val 6253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chemeClr val="bg1"/>
              </a:solidFill>
            </a:endParaRPr>
          </a:p>
        </p:txBody>
      </p:sp>
      <p:sp>
        <p:nvSpPr>
          <p:cNvPr id="22538" name="AutoShape 22"/>
          <p:cNvSpPr>
            <a:spLocks noChangeArrowheads="1"/>
          </p:cNvSpPr>
          <p:nvPr/>
        </p:nvSpPr>
        <p:spPr bwMode="auto">
          <a:xfrm>
            <a:off x="4756785" y="5956480"/>
            <a:ext cx="2203056" cy="381000"/>
          </a:xfrm>
          <a:prstGeom prst="leftArrow">
            <a:avLst>
              <a:gd name="adj1" fmla="val 50000"/>
              <a:gd name="adj2" fmla="val 161979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chemeClr val="bg1"/>
              </a:solidFill>
            </a:endParaRPr>
          </a:p>
        </p:txBody>
      </p:sp>
      <p:sp>
        <p:nvSpPr>
          <p:cNvPr id="22539" name="AutoShape 23"/>
          <p:cNvSpPr>
            <a:spLocks noChangeArrowheads="1"/>
          </p:cNvSpPr>
          <p:nvPr/>
        </p:nvSpPr>
        <p:spPr bwMode="auto">
          <a:xfrm>
            <a:off x="4380333" y="4920865"/>
            <a:ext cx="431800" cy="830262"/>
          </a:xfrm>
          <a:prstGeom prst="upArrow">
            <a:avLst>
              <a:gd name="adj1" fmla="val 50000"/>
              <a:gd name="adj2" fmla="val 66212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chemeClr val="bg1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888952" y="5084380"/>
            <a:ext cx="1766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Оценивать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415146" y="6297652"/>
            <a:ext cx="2841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FFFF00"/>
                </a:solidFill>
                <a:latin typeface="Arial Narrow" pitchFamily="34" charset="0"/>
              </a:rPr>
              <a:t>Интерпретироват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ь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116933" y="5119737"/>
            <a:ext cx="20145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Применять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655840" y="4022924"/>
            <a:ext cx="23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Формулировать</a:t>
            </a:r>
          </a:p>
        </p:txBody>
      </p:sp>
      <p:sp>
        <p:nvSpPr>
          <p:cNvPr id="22544" name="Text Box 19"/>
          <p:cNvSpPr txBox="1">
            <a:spLocks noChangeArrowheads="1"/>
          </p:cNvSpPr>
          <p:nvPr/>
        </p:nvSpPr>
        <p:spPr bwMode="auto">
          <a:xfrm>
            <a:off x="1868185" y="3245380"/>
            <a:ext cx="4321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РЕАЛЬНЫЙ МИР</a:t>
            </a:r>
          </a:p>
        </p:txBody>
      </p:sp>
      <p:sp>
        <p:nvSpPr>
          <p:cNvPr id="22545" name="Text Box 20"/>
          <p:cNvSpPr txBox="1">
            <a:spLocks noChangeArrowheads="1"/>
          </p:cNvSpPr>
          <p:nvPr/>
        </p:nvSpPr>
        <p:spPr bwMode="auto">
          <a:xfrm>
            <a:off x="6822161" y="3198919"/>
            <a:ext cx="3800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МАТЕМАТИЧЕСКИЙ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МИР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1868189" y="1110431"/>
            <a:ext cx="8584167" cy="1902284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8" tIns="554078" rIns="70368" bIns="35184" rtlCol="0" anchor="ctr"/>
          <a:lstStyle/>
          <a:p>
            <a:pPr algn="just"/>
            <a:r>
              <a:rPr lang="ru-RU" sz="1539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Математическая грамотность – это способность индивидуума формулировать, применять и интерпретировать математику в разнообразных контекстах. Она включает математические рассуждения, использование математических понятий, процедур, фактов и инструментов, чтобы описать, объяснить и предсказать явления. Она 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граждане.</a:t>
            </a:r>
          </a:p>
          <a:p>
            <a:pPr algn="ctr"/>
            <a:endParaRPr lang="ru-RU" sz="1539" b="1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020535" y="5064566"/>
            <a:ext cx="176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FFFF00"/>
                </a:solidFill>
                <a:latin typeface="Arial Narrow" pitchFamily="34" charset="0"/>
              </a:rPr>
              <a:t>Рассуждать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620543" y="3797122"/>
            <a:ext cx="142106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ru-RU" alt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Мир</a:t>
            </a:r>
          </a:p>
          <a:p>
            <a:pPr marL="36000" indent="-360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индиви-дуума</a:t>
            </a:r>
            <a:endParaRPr lang="ru-RU" alt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6000" indent="-360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образования и про-</a:t>
            </a:r>
            <a:r>
              <a:rPr lang="ru-RU" alt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фессий</a:t>
            </a:r>
            <a:endParaRPr lang="ru-RU" alt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6000" indent="-360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социума</a:t>
            </a:r>
          </a:p>
          <a:p>
            <a:pPr marL="36000" indent="-360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науки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9235699" y="3833611"/>
            <a:ext cx="142106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000" indent="-360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Количество (арифметика)</a:t>
            </a:r>
          </a:p>
          <a:p>
            <a:pPr marL="36000" indent="-360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Изменения и зависимости (алгебра)</a:t>
            </a:r>
          </a:p>
          <a:p>
            <a:pPr marL="36000" indent="-360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Пространст</a:t>
            </a:r>
            <a:r>
              <a:rPr lang="ru-RU" altLang="ru-RU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-во и форма (геометрия)</a:t>
            </a:r>
          </a:p>
          <a:p>
            <a:pPr marL="36000" indent="-360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Неопреде-лённость</a:t>
            </a:r>
            <a:r>
              <a:rPr lang="ru-RU" altLang="ru-RU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и данные </a:t>
            </a:r>
          </a:p>
        </p:txBody>
      </p:sp>
    </p:spTree>
    <p:extLst>
      <p:ext uri="{BB962C8B-B14F-4D97-AF65-F5344CB8AC3E}">
        <p14:creationId xmlns:p14="http://schemas.microsoft.com/office/powerpoint/2010/main" val="10748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-4543428" y="3012715"/>
            <a:ext cx="169190" cy="6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745" tIns="41872" rIns="83745" bIns="41872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5313363" y="2264931"/>
            <a:ext cx="1828800" cy="42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745" tIns="41872" rIns="83745" bIns="41872">
            <a:spAutoFit/>
          </a:bodyPr>
          <a:lstStyle/>
          <a:p>
            <a:pPr algn="ctr">
              <a:defRPr/>
            </a:pPr>
            <a:endParaRPr lang="ru-RU" sz="2232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1881159" y="1428736"/>
            <a:ext cx="8568000" cy="14400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8" tIns="554078" rIns="70368" bIns="35184" rtlCol="0" anchor="ctr"/>
          <a:lstStyle/>
          <a:p>
            <a:pPr indent="457200"/>
            <a:r>
              <a:rPr lang="ru-RU" sz="2000" b="1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Естественнонаучная грамотность 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</a:t>
            </a:r>
          </a:p>
          <a:p>
            <a:pPr indent="457200"/>
            <a:endParaRPr lang="ru-RU" sz="2000" b="1" i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gray">
          <a:xfrm>
            <a:off x="2095472" y="142852"/>
            <a:ext cx="8064896" cy="1055478"/>
          </a:xfrm>
          <a:prstGeom prst="roundRect">
            <a:avLst>
              <a:gd name="adj" fmla="val 46389"/>
            </a:avLst>
          </a:prstGeom>
          <a:solidFill>
            <a:schemeClr val="accent5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Естественнонаучная грамотность: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концептуальная рамка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5068331" y="3071810"/>
            <a:ext cx="2242116" cy="1976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Оценка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естественно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научной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грамотности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в 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PISA</a:t>
            </a:r>
            <a:endParaRPr lang="ru-RU" sz="24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1738283" y="3214686"/>
            <a:ext cx="2857520" cy="18573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Тип е</a:t>
            </a:r>
            <a:r>
              <a:rPr lang="en-US" sz="2000" b="1" dirty="0">
                <a:solidFill>
                  <a:schemeClr val="bg2"/>
                </a:solidFill>
                <a:latin typeface="Arial" charset="0"/>
              </a:rPr>
              <a:t>/</a:t>
            </a:r>
            <a:r>
              <a:rPr lang="ru-RU" sz="2000" b="1" dirty="0" err="1">
                <a:solidFill>
                  <a:schemeClr val="bg2"/>
                </a:solidFill>
                <a:latin typeface="Arial" charset="0"/>
              </a:rPr>
              <a:t>н</a:t>
            </a: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 знания: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Физические системы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Живые системы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Земля и Вселенная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Методология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7897156" y="3143248"/>
            <a:ext cx="2628000" cy="20002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Контекст: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здоровье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ресурсы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окружающая среда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опасности и риски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связь науки и тех-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ru-RU" b="1" dirty="0" err="1">
                <a:solidFill>
                  <a:schemeClr val="bg2"/>
                </a:solidFill>
                <a:latin typeface="Arial" charset="0"/>
              </a:rPr>
              <a:t>нологии</a:t>
            </a:r>
            <a:endParaRPr lang="ru-RU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5" name="Стрелка вправо с вырезом 34"/>
          <p:cNvSpPr/>
          <p:nvPr/>
        </p:nvSpPr>
        <p:spPr bwMode="auto">
          <a:xfrm>
            <a:off x="4524370" y="3786190"/>
            <a:ext cx="642943" cy="500066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sp>
        <p:nvSpPr>
          <p:cNvPr id="36" name="Стрелка вправо с вырезом 35"/>
          <p:cNvSpPr/>
          <p:nvPr/>
        </p:nvSpPr>
        <p:spPr bwMode="auto">
          <a:xfrm rot="10800000">
            <a:off x="7239014" y="3786190"/>
            <a:ext cx="642943" cy="500066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sp>
        <p:nvSpPr>
          <p:cNvPr id="37" name="Стрелка вправо с вырезом 36"/>
          <p:cNvSpPr/>
          <p:nvPr/>
        </p:nvSpPr>
        <p:spPr bwMode="auto">
          <a:xfrm rot="16200000">
            <a:off x="5917413" y="5036359"/>
            <a:ext cx="428627" cy="500067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1738283" y="5572140"/>
            <a:ext cx="874800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2"/>
                </a:solidFill>
                <a:latin typeface="Arial" charset="0"/>
              </a:rPr>
              <a:t>Компетентности:</a:t>
            </a:r>
            <a:endParaRPr lang="ru-RU" sz="20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4251571" y="6072206"/>
            <a:ext cx="2916000" cy="6120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применять е</a:t>
            </a:r>
            <a:r>
              <a:rPr lang="en-US" sz="2000" b="1" dirty="0">
                <a:solidFill>
                  <a:schemeClr val="bg2"/>
                </a:solidFill>
                <a:latin typeface="Arial" charset="0"/>
              </a:rPr>
              <a:t>/</a:t>
            </a:r>
            <a:r>
              <a:rPr lang="ru-RU" sz="2000" b="1" dirty="0" err="1">
                <a:solidFill>
                  <a:schemeClr val="bg2"/>
                </a:solidFill>
                <a:latin typeface="Arial" charset="0"/>
              </a:rPr>
              <a:t>н</a:t>
            </a: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ru-RU" sz="2000" b="1" dirty="0" err="1">
                <a:solidFill>
                  <a:schemeClr val="bg2"/>
                </a:solidFill>
                <a:latin typeface="Arial" charset="0"/>
              </a:rPr>
              <a:t>мето</a:t>
            </a: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chemeClr val="bg2"/>
                </a:solidFill>
                <a:latin typeface="Arial" charset="0"/>
              </a:rPr>
              <a:t>ды</a:t>
            </a: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 исследования</a:t>
            </a: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1738283" y="6072206"/>
            <a:ext cx="2428892" cy="6120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давать научные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объяснения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7249156" y="6072206"/>
            <a:ext cx="3240000" cy="61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интерпретировать дан-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>
                <a:solidFill>
                  <a:schemeClr val="bg2"/>
                </a:solidFill>
                <a:latin typeface="Arial" charset="0"/>
              </a:rPr>
              <a:t>ные</a:t>
            </a: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,  делать выводы</a:t>
            </a:r>
          </a:p>
        </p:txBody>
      </p:sp>
    </p:spTree>
    <p:extLst>
      <p:ext uri="{BB962C8B-B14F-4D97-AF65-F5344CB8AC3E}">
        <p14:creationId xmlns:p14="http://schemas.microsoft.com/office/powerpoint/2010/main" val="11986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1395" y="1600206"/>
            <a:ext cx="33492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6" y="836712"/>
            <a:ext cx="11462589" cy="5786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Универсальные компетентности (способствовать действовать) </a:t>
            </a:r>
            <a:b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     и «новая» грамотность</a:t>
            </a:r>
            <a:endParaRPr lang="ru-RU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2765" y="1772823"/>
            <a:ext cx="5035825" cy="3214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</a:rPr>
              <a:t>Компетентность мышления(познания)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</a:rPr>
              <a:t>Компетентность взаимодействия с другими (социальная)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</a:rPr>
              <a:t>Компетентность взаимодействия с собой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82247" y="3355457"/>
            <a:ext cx="5438692" cy="2703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БАЗОВАЯ ИНСТРУМЕНТАЛЬНАЯ ГРАМОТНОСТЬ: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Читательская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Математическая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Вычислительная и алгоритмическая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БАЗОВЫЕ СПЕЦИАЛЬНЫЕ ЗНАНИЯ И УМЕНИЯ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9EC3C6-6073-464D-B2D9-44D135E925F5}" type="slidenum">
              <a:rPr lang="ru-RU" altLang="ru-RU">
                <a:latin typeface="Times New Roman" panose="02020603050405020304" pitchFamily="18" charset="0"/>
              </a:rPr>
              <a:pPr/>
              <a:t>30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2861931" y="651828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1" t="25643" r="25098" b="29288"/>
          <a:stretch/>
        </p:blipFill>
        <p:spPr bwMode="auto">
          <a:xfrm>
            <a:off x="1524007" y="-83496"/>
            <a:ext cx="4083449" cy="532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145" y="0"/>
            <a:ext cx="3962400" cy="523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275" y="1753577"/>
            <a:ext cx="3943351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15385" r="26686" b="8533"/>
          <a:stretch/>
        </p:blipFill>
        <p:spPr bwMode="auto">
          <a:xfrm>
            <a:off x="1631504" y="476672"/>
            <a:ext cx="7344816" cy="56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847528" y="5517232"/>
            <a:ext cx="2880320" cy="657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0" t="28726" r="29119" b="20433"/>
          <a:stretch/>
        </p:blipFill>
        <p:spPr bwMode="auto">
          <a:xfrm>
            <a:off x="2207575" y="273911"/>
            <a:ext cx="7272807" cy="586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79" y="260648"/>
            <a:ext cx="3133383" cy="37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4" y="1124746"/>
            <a:ext cx="638333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6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03513" y="1556792"/>
          <a:ext cx="8784979" cy="440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6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4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44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63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Основные компетенции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Один текст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Множественный текст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520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Локализация информации (25%)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Просмотр и поиск (15%)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Поиск и извлечение соответствующего текста (10%)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63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Понимание</a:t>
                      </a:r>
                      <a:r>
                        <a:rPr lang="en-US" sz="1800" dirty="0" smtClean="0"/>
                        <a:t>.</a:t>
                      </a:r>
                    </a:p>
                    <a:p>
                      <a:r>
                        <a:rPr lang="ru-RU" sz="1800" dirty="0" smtClean="0"/>
                        <a:t>Интеграция и интерпретация (45%-50%)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Выявление буквального смысла (15%)</a:t>
                      </a:r>
                    </a:p>
                    <a:p>
                      <a:r>
                        <a:rPr lang="ru-RU" sz="1800" dirty="0" smtClean="0"/>
                        <a:t>Обобщение и формулирование выводов (15%)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Обобщение и формулирование выводов (15%)</a:t>
                      </a: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8248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Рефлексия и оценка (25%-30%)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Оценка качества и надежности текста (10%)</a:t>
                      </a:r>
                    </a:p>
                    <a:p>
                      <a:r>
                        <a:rPr lang="ru-RU" sz="1800" dirty="0" smtClean="0"/>
                        <a:t>Размышление</a:t>
                      </a:r>
                      <a:r>
                        <a:rPr lang="ru-RU" sz="1800" baseline="0" dirty="0" smtClean="0"/>
                        <a:t> над содержанием и формой текста (10%)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Выявление и анализ противоречий (10%)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392150" y="1483992"/>
            <a:ext cx="3043479" cy="498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0362" tIns="35181" rIns="70362" bIns="35181"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63752" y="4437123"/>
            <a:ext cx="3024336" cy="773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2" tIns="35181" rIns="70362" bIns="35181"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76123" y="4336110"/>
            <a:ext cx="2671108" cy="975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2" tIns="35181" rIns="70362" bIns="35181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647728" y="2996952"/>
            <a:ext cx="324036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2" tIns="35181" rIns="70362" bIns="35181" rtlCol="0" anchor="ctr"/>
          <a:lstStyle/>
          <a:p>
            <a:pPr algn="ctr"/>
            <a:endParaRPr lang="ru-RU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gray">
          <a:xfrm>
            <a:off x="1524000" y="260649"/>
            <a:ext cx="9144000" cy="1008112"/>
          </a:xfrm>
          <a:prstGeom prst="roundRect">
            <a:avLst>
              <a:gd name="adj" fmla="val 46389"/>
            </a:avLst>
          </a:prstGeom>
          <a:solidFill>
            <a:schemeClr val="accent5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заданий по читательской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грамотности PISA-2018: изменения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7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5001" y="1924476"/>
            <a:ext cx="4572000" cy="4023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ЧИТАТЕЛЬСКАЯ ГРАМОТНОСТЬ (как на родном, так и на иностранных языках) – это способность извлекать мысли, создавать смысловые сообщения на естественных языках, воспринимать и создавать информацию в различных текстовых и визуальных форматах, в </a:t>
            </a:r>
            <a:r>
              <a:rPr lang="ru-RU" sz="2000" b="1" dirty="0" err="1">
                <a:solidFill>
                  <a:srgbClr val="FFFF00"/>
                </a:solidFill>
              </a:rPr>
              <a:t>т.ч</a:t>
            </a:r>
            <a:r>
              <a:rPr lang="ru-RU" sz="2000" b="1" dirty="0">
                <a:solidFill>
                  <a:srgbClr val="FFFF00"/>
                </a:solidFill>
              </a:rPr>
              <a:t>. в цифровой среде (читательская грамотность + цифровая грамотность)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70468" y="1160895"/>
            <a:ext cx="3791880" cy="4786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Инструментальная грамотность – способность человека использовать знаковые инструменты коммуникации (знаю, как). Она применяется во всех областях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9940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ЧИМБОРАСО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https://www.sutori.com/story/chimboraso-putieshiestviie-po-vikipiedii--JNkqtkggSxK1AMVoajtNv7vu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59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Академик А</a:t>
            </a:r>
            <a:r>
              <a:rPr lang="ru-RU" dirty="0"/>
              <a:t>. А. Леонтьев: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Функционально </a:t>
            </a:r>
            <a:r>
              <a:rPr lang="ru-RU" sz="2800" dirty="0"/>
              <a:t>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</a:t>
            </a:r>
          </a:p>
          <a:p>
            <a:pPr marL="0" indent="0" algn="r">
              <a:buNone/>
            </a:pPr>
            <a:r>
              <a:rPr lang="ru-RU" sz="1400" dirty="0" smtClean="0"/>
              <a:t>Образовательная </a:t>
            </a:r>
            <a:r>
              <a:rPr lang="ru-RU" sz="1400" dirty="0"/>
              <a:t>система «Школа 2100». Педагогика здравого смысла / под ред. А. А. Леонтьева. М.: </a:t>
            </a:r>
            <a:r>
              <a:rPr lang="ru-RU" sz="1400" dirty="0" err="1"/>
              <a:t>Баласс</a:t>
            </a:r>
            <a:r>
              <a:rPr lang="ru-RU" sz="1400" dirty="0"/>
              <a:t>, 2003. С. 35.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0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" y="669925"/>
            <a:ext cx="11046884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5417" y="485259"/>
            <a:ext cx="485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_Latino" panose="020A0A07050505020404" pitchFamily="18" charset="-52"/>
              </a:rPr>
              <a:t>ИНФОРМАЦИОННАЯ</a:t>
            </a:r>
            <a:endParaRPr lang="ru-RU" b="1" dirty="0">
              <a:solidFill>
                <a:prstClr val="black"/>
              </a:solidFill>
              <a:latin typeface="a_Latino" panose="020A0A07050505020404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8181" y="1052736"/>
            <a:ext cx="389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_Latino" panose="020A0A07050505020404" pitchFamily="18" charset="-52"/>
              </a:rPr>
              <a:t>ФИНАНСОВАЯ</a:t>
            </a:r>
            <a:endParaRPr lang="ru-RU" dirty="0">
              <a:solidFill>
                <a:prstClr val="black"/>
              </a:solidFill>
              <a:latin typeface="a_Latino" panose="020A0A07050505020404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2225" y="5517232"/>
            <a:ext cx="326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_Latino" panose="020A0A07050505020404" pitchFamily="18" charset="-52"/>
              </a:rPr>
              <a:t>БЫТОВАЯ </a:t>
            </a:r>
            <a:endParaRPr lang="ru-RU" dirty="0">
              <a:solidFill>
                <a:prstClr val="black"/>
              </a:solidFill>
              <a:latin typeface="a_Latino" panose="020A0A070505050204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7261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133084"/>
            <a:ext cx="10515599" cy="19422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" t="38398"/>
          <a:stretch/>
        </p:blipFill>
        <p:spPr bwMode="auto">
          <a:xfrm>
            <a:off x="-84317" y="1340768"/>
            <a:ext cx="1165000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4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Креативное мышление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27410" r="12070" b="14005"/>
          <a:stretch/>
        </p:blipFill>
        <p:spPr bwMode="auto">
          <a:xfrm>
            <a:off x="1103445" y="2204864"/>
            <a:ext cx="10853691" cy="354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95" y="1988841"/>
            <a:ext cx="2286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548680"/>
            <a:ext cx="3378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3967014"/>
            <a:ext cx="3378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0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476672"/>
            <a:ext cx="11713301" cy="1138138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Концепция программы поддержки детского и юношеского чтения в Российской Федерации [Электронный ресурс]: распоряжение Правительства Российской Федерации от 3 июня 2017 г. № 1155-р . - URL :</a:t>
            </a:r>
            <a:br>
              <a:rPr lang="ru-RU" sz="2200" b="1" dirty="0"/>
            </a:br>
            <a:r>
              <a:rPr lang="ru-RU" sz="2200" b="1" dirty="0"/>
              <a:t>http://docs.cntd.ru/document/436739637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Настоящая Концепция представляет собой систему взглядов на основные проблемы в сфере детского и юношеского чтения, а также базовые принципы, цели, задачи, основные направления формирования программы поддержки детского и юношеского чтения в Российской Федерации и этапы реализации программы.</a:t>
            </a:r>
          </a:p>
          <a:p>
            <a:r>
              <a:rPr lang="ru-RU" dirty="0"/>
              <a:t>Приобщение детей к чтению и к письменной культуре есть необходимое условие формирования нового поколения российских граждан, которому предстоит на высоком интеллектуальном уровне ответить на вызовы современности, обеспечить устойчивое развитие страны в ситуации усиливающейся глобальной конкуренции в экономике, политике, образовании, науке, искусстве и в других сферах.</a:t>
            </a:r>
          </a:p>
          <a:p>
            <a:r>
              <a:rPr lang="ru-RU" dirty="0"/>
              <a:t>Поддержку и развитие детского и юношеского чтения необходимо рассматривать как приоритетное направление в культурной и образовательной политике государства, имеющее важнейшее значение для будущего страны.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67" y="882651"/>
            <a:ext cx="5723467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атурина август 2019 2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1644</Words>
  <Application>Microsoft Office PowerPoint</Application>
  <PresentationFormat>Произвольный</PresentationFormat>
  <Paragraphs>275</Paragraphs>
  <Slides>36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Тема Office</vt:lpstr>
      <vt:lpstr>Батурина август 2019 2</vt:lpstr>
      <vt:lpstr>1_Тема Office</vt:lpstr>
      <vt:lpstr>2_Тема Office</vt:lpstr>
      <vt:lpstr>Презентация PowerPoint</vt:lpstr>
      <vt:lpstr>Нет ничего практичнее хорошей теории.  Роберт Кирхгоф </vt:lpstr>
      <vt:lpstr>Универсальные компетентности (способствовать действовать)                                               и «новая» грамотность</vt:lpstr>
      <vt:lpstr>Академик А. А. Леонтьев: </vt:lpstr>
      <vt:lpstr>Презентация PowerPoint</vt:lpstr>
      <vt:lpstr>Презентация PowerPoint</vt:lpstr>
      <vt:lpstr>Креативное мышление </vt:lpstr>
      <vt:lpstr>Презентация PowerPoint</vt:lpstr>
      <vt:lpstr>Концепция программы поддержки детского и юношеского чтения в Российской Федерации [Электронный ресурс]: распоряжение Правительства Российской Федерации от 3 июня 2017 г. № 1155-р . - URL : http://docs.cntd.ru/document/436739637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оценивается в исследованиях PIRLS? </vt:lpstr>
      <vt:lpstr>  Читательская грамотность (PISA)</vt:lpstr>
      <vt:lpstr>Презентация PowerPoint</vt:lpstr>
      <vt:lpstr>  Уровни читательской грамотности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ПОДВЕДЕМ ИТОГИ</vt:lpstr>
      <vt:lpstr>ЧИМБОРАСО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14</cp:revision>
  <dcterms:created xsi:type="dcterms:W3CDTF">2021-02-08T14:12:53Z</dcterms:created>
  <dcterms:modified xsi:type="dcterms:W3CDTF">2021-02-11T05:27:06Z</dcterms:modified>
</cp:coreProperties>
</file>