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1" r:id="rId4"/>
    <p:sldId id="260" r:id="rId5"/>
    <p:sldId id="257" r:id="rId6"/>
    <p:sldId id="263" r:id="rId7"/>
    <p:sldId id="258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7716" autoAdjust="0"/>
  </p:normalViewPr>
  <p:slideViewPr>
    <p:cSldViewPr snapToGrid="0">
      <p:cViewPr varScale="1">
        <p:scale>
          <a:sx n="53" d="100"/>
          <a:sy n="53" d="100"/>
        </p:scale>
        <p:origin x="13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59D55-C9B0-4725-A6A4-147CA346C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710268"/>
            <a:ext cx="7766936" cy="2340568"/>
          </a:xfrm>
        </p:spPr>
        <p:txBody>
          <a:bodyPr/>
          <a:lstStyle/>
          <a:p>
            <a:r>
              <a:rPr lang="ru-RU" sz="4000" b="1" dirty="0"/>
              <a:t>Актуальные проблемы  в применении интернет-ресурсов на уроках музыки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4664DF-90C8-4AE3-AA17-04A7753C3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Учитель музыки МАОУ «Гимназия №93 г. Челябинска», член ГМО ПО «Искусство» Новикова Анна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21718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64228-FBB1-42F6-958A-E130F842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37322"/>
            <a:ext cx="8596668" cy="55659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Российская электронная школа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B4E14E8-083F-4F6D-9FD4-271A6FCCB1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257136"/>
              </p:ext>
            </p:extLst>
          </p:nvPr>
        </p:nvGraphicFramePr>
        <p:xfrm>
          <a:off x="677333" y="993913"/>
          <a:ext cx="9363814" cy="5864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1907">
                  <a:extLst>
                    <a:ext uri="{9D8B030D-6E8A-4147-A177-3AD203B41FA5}">
                      <a16:colId xmlns:a16="http://schemas.microsoft.com/office/drawing/2014/main" val="1809601574"/>
                    </a:ext>
                  </a:extLst>
                </a:gridCol>
                <a:gridCol w="4681907">
                  <a:extLst>
                    <a:ext uri="{9D8B030D-6E8A-4147-A177-3AD203B41FA5}">
                      <a16:colId xmlns:a16="http://schemas.microsoft.com/office/drawing/2014/main" val="4074082867"/>
                    </a:ext>
                  </a:extLst>
                </a:gridCol>
              </a:tblGrid>
              <a:tr h="52362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424016"/>
                  </a:ext>
                </a:extLst>
              </a:tr>
              <a:tr h="708429">
                <a:tc>
                  <a:txBody>
                    <a:bodyPr/>
                    <a:lstStyle/>
                    <a:p>
                      <a:r>
                        <a:rPr lang="ru-RU" sz="2000" dirty="0"/>
                        <a:t>Соответствие рабочим программам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15 уроков вместо 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9410"/>
                  </a:ext>
                </a:extLst>
              </a:tr>
              <a:tr h="77305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Наглядность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Совмещение в одном уроке двух тем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894533"/>
                  </a:ext>
                </a:extLst>
              </a:tr>
              <a:tr h="11091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Возможность применять при изучении сложных, трудных тем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Обилие теоретического материала, сложный текст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123464"/>
                  </a:ext>
                </a:extLst>
              </a:tr>
              <a:tr h="1016441">
                <a:tc>
                  <a:txBody>
                    <a:bodyPr/>
                    <a:lstStyle/>
                    <a:p>
                      <a:r>
                        <a:rPr lang="ru-RU" sz="2000" dirty="0"/>
                        <a:t>Уроки разделены по классам и по темам (содержательным направлениям)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Мало звучания «живой» музыки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227818"/>
                  </a:ext>
                </a:extLst>
              </a:tr>
              <a:tr h="1324455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Задания связаны с теорией, а не с наблюдением за «живым» искусством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837095"/>
                  </a:ext>
                </a:extLst>
              </a:tr>
              <a:tr h="40893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241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21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AACE5-1814-45F9-A14A-B2C03963D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9562"/>
            <a:ext cx="8596668" cy="586596"/>
          </a:xfrm>
        </p:spPr>
        <p:txBody>
          <a:bodyPr>
            <a:normAutofit fontScale="90000"/>
          </a:bodyPr>
          <a:lstStyle/>
          <a:p>
            <a:r>
              <a:rPr lang="ru-RU" dirty="0"/>
              <a:t>Яндекс. Уроки музыки.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ECF36F-4E5D-47B3-9A7D-1FA6885DF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66158"/>
            <a:ext cx="9588100" cy="5727939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/>
              <a:t>Методические рекомендации для проведения уроков музыки в начальной и средней школе</a:t>
            </a:r>
          </a:p>
          <a:p>
            <a:r>
              <a:rPr lang="ru-RU" sz="2600" dirty="0"/>
              <a:t>Каждый из уроков включает в себя все необходимые рекомендации для проведения занятия: примерный сценарий, плейлист </a:t>
            </a:r>
            <a:r>
              <a:rPr lang="ru-RU" sz="2600" dirty="0" err="1"/>
              <a:t>Яндекс.Музыки</a:t>
            </a:r>
            <a:r>
              <a:rPr lang="ru-RU" sz="2600" dirty="0"/>
              <a:t> с аннотациями к каждой композиции, а также дополнительные методические рекомендации для учителя.</a:t>
            </a:r>
          </a:p>
          <a:p>
            <a:r>
              <a:rPr lang="ru-RU" sz="2600" dirty="0"/>
              <a:t>Сценарий урока, Аудиозаписи, Визуальные материалы, Ноты</a:t>
            </a:r>
          </a:p>
          <a:p>
            <a:endParaRPr lang="ru-RU" sz="2600" dirty="0"/>
          </a:p>
          <a:p>
            <a:r>
              <a:rPr lang="ru-RU" sz="2600" dirty="0"/>
              <a:t>Разработано по одному уроку в каждом классе:</a:t>
            </a:r>
          </a:p>
          <a:p>
            <a:r>
              <a:rPr lang="ru-RU" sz="2600" dirty="0"/>
              <a:t>1 – Откуда берется музыка</a:t>
            </a:r>
          </a:p>
          <a:p>
            <a:r>
              <a:rPr lang="ru-RU" sz="2600" dirty="0"/>
              <a:t>2 – Жизнь ритма</a:t>
            </a:r>
          </a:p>
          <a:p>
            <a:r>
              <a:rPr lang="ru-RU" sz="2600" dirty="0"/>
              <a:t>3 – Музыкальные эмоции</a:t>
            </a:r>
          </a:p>
          <a:p>
            <a:r>
              <a:rPr lang="ru-RU" sz="2600" dirty="0"/>
              <a:t>4 – Рисуем музыку</a:t>
            </a:r>
          </a:p>
          <a:p>
            <a:r>
              <a:rPr lang="ru-RU" sz="2600" dirty="0"/>
              <a:t>5 – Музыкальная география</a:t>
            </a:r>
          </a:p>
          <a:p>
            <a:r>
              <a:rPr lang="ru-RU" sz="2600" dirty="0"/>
              <a:t>6 – Городские песни</a:t>
            </a:r>
          </a:p>
          <a:p>
            <a:r>
              <a:rPr lang="ru-RU" sz="2600" dirty="0"/>
              <a:t>7 – </a:t>
            </a:r>
            <a:r>
              <a:rPr lang="ru-RU" sz="2600" dirty="0" err="1"/>
              <a:t>Импро</a:t>
            </a:r>
            <a:r>
              <a:rPr lang="ru-RU" sz="2600" dirty="0"/>
              <a:t>-музыка</a:t>
            </a:r>
          </a:p>
          <a:p>
            <a:r>
              <a:rPr lang="ru-RU" sz="2600" dirty="0"/>
              <a:t>8 – Синтез звука</a:t>
            </a:r>
          </a:p>
          <a:p>
            <a:r>
              <a:rPr lang="ru-RU" sz="2600" dirty="0"/>
              <a:t>9 – Музыка слов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0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A1230-3172-46E1-B312-9A7E69CD6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Всероссийский открытый урок «Сделай громче»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ED8197-D5C6-497D-95B9-EFBFE6C04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135795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20AC37-9FD3-49D2-93C7-CC1816B23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34838"/>
            <a:ext cx="8596668" cy="6090249"/>
          </a:xfrm>
        </p:spPr>
        <p:txBody>
          <a:bodyPr>
            <a:noAutofit/>
          </a:bodyPr>
          <a:lstStyle/>
          <a:p>
            <a:r>
              <a:rPr lang="ru-RU" sz="2000" dirty="0"/>
              <a:t>Мероприятие организовано Министерством просвещения РФ совместно с порталом «</a:t>
            </a:r>
            <a:r>
              <a:rPr lang="ru-RU" sz="2000" dirty="0" err="1"/>
              <a:t>ПроеКТОриЯ</a:t>
            </a:r>
            <a:r>
              <a:rPr lang="ru-RU" sz="2000" dirty="0"/>
              <a:t>».</a:t>
            </a:r>
            <a:br>
              <a:rPr lang="ru-RU" sz="2000" dirty="0"/>
            </a:br>
            <a:r>
              <a:rPr lang="ru-RU" sz="2000" dirty="0"/>
              <a:t>На уроке школьникам расскажут о том, как работает музыкальная индустрия. Из каких тем рождаются песни? Какие специалисты нужны, чтобы сделать из набросков хит? В чем заключается задача продюсера? И как музыка помогает людям, особенно сейчас, в такие непростые времена? Эти и многие другие вопросы обсудим в рамках урока.</a:t>
            </a:r>
            <a:br>
              <a:rPr lang="ru-RU" sz="2000" dirty="0"/>
            </a:br>
            <a:r>
              <a:rPr lang="ru-RU" sz="2000" dirty="0"/>
              <a:t>Участниками урока станут известные российские музыканты: солистка группы IOWA Екатерина Иванчикова, композитор, пианист, певец и продюсер Дмитрий Маликов, артисты лейбла </a:t>
            </a:r>
            <a:r>
              <a:rPr lang="ru-RU" sz="2000" dirty="0" err="1"/>
              <a:t>Black</a:t>
            </a:r>
            <a:r>
              <a:rPr lang="ru-RU" sz="2000" dirty="0"/>
              <a:t> </a:t>
            </a:r>
            <a:r>
              <a:rPr lang="ru-RU" sz="2000" dirty="0" err="1"/>
              <a:t>Star</a:t>
            </a:r>
            <a:r>
              <a:rPr lang="ru-RU" sz="2000" dirty="0"/>
              <a:t> TERNOVOY, </a:t>
            </a:r>
            <a:r>
              <a:rPr lang="ru-RU" sz="2000" dirty="0" err="1"/>
              <a:t>Slame</a:t>
            </a:r>
            <a:r>
              <a:rPr lang="ru-RU" sz="2000" dirty="0"/>
              <a:t>, NATAN, а также победители конкурсов и флешмобов «</a:t>
            </a:r>
            <a:r>
              <a:rPr lang="ru-RU" sz="2000" dirty="0" err="1"/>
              <a:t>ПроеКТОрии</a:t>
            </a:r>
            <a:r>
              <a:rPr lang="ru-RU" sz="2000" dirty="0"/>
              <a:t>». Все гости подключатся к эфиру в режиме онлайн.</a:t>
            </a:r>
            <a:br>
              <a:rPr lang="ru-RU" sz="2000" dirty="0"/>
            </a:br>
            <a:r>
              <a:rPr lang="ru-RU" sz="2000" dirty="0"/>
              <a:t>Модератор урока – теле- и радиоведущий Антон Комолов. Он выйдет на связь со всеми из «Точки рождения инноваций» НИТУ «</a:t>
            </a:r>
            <a:r>
              <a:rPr lang="ru-RU" sz="2000" dirty="0" err="1"/>
              <a:t>МИСиС</a:t>
            </a:r>
            <a:r>
              <a:rPr lang="ru-RU" sz="2000" dirty="0"/>
              <a:t>» (национальный исследовательский технологический университет).</a:t>
            </a:r>
          </a:p>
        </p:txBody>
      </p:sp>
    </p:spTree>
    <p:extLst>
      <p:ext uri="{BB962C8B-B14F-4D97-AF65-F5344CB8AC3E}">
        <p14:creationId xmlns:p14="http://schemas.microsoft.com/office/powerpoint/2010/main" val="296195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47D63-0B84-4B6F-A7CE-266BAFF76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ЯКЛАСС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239260-2FD9-4313-B304-2FF29919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3313"/>
            <a:ext cx="8596668" cy="4688050"/>
          </a:xfrm>
        </p:spPr>
        <p:txBody>
          <a:bodyPr/>
          <a:lstStyle/>
          <a:p>
            <a:r>
              <a:rPr lang="ru-RU" cap="all" dirty="0"/>
              <a:t>ЦИФРОВОЙ ОБРАЗОВАТЕЛЬНЫЙ РЕСУРС ДЛЯ ШКОЛ</a:t>
            </a:r>
          </a:p>
          <a:p>
            <a:r>
              <a:rPr lang="ru-RU" cap="all" dirty="0"/>
              <a:t>НА ДАННОМ ЭТАПЕ ПРЕДМЕТА «МУЗЫКА» НЕТ НА  ЭТОМ РЕСУРСЕ</a:t>
            </a:r>
          </a:p>
          <a:p>
            <a:r>
              <a:rPr lang="ru-RU" cap="all" dirty="0"/>
              <a:t>ВОЗМОЖНОСТЬ СОЗДАТЬ ПРЕДМЕТ И НАПОЛНИТЬ СВОИМ СОДАРЖАНИЕМ</a:t>
            </a:r>
          </a:p>
          <a:p>
            <a:r>
              <a:rPr lang="ru-RU" cap="all" dirty="0"/>
              <a:t>КАКИЕ ПЛЮСЫ?  МНОГО НАСТРОЕК, КТОРЕЫ ПОЗВОЛЯЮТ ПРВОДИТЬ АВТОМАТИЧЕСКУЮ И РУЧНУЮ  ПРОВЕРКУ ЗАДАНИЙ, МОЖНО ВЫБИРАТЬ СРОКИ ВЫПОЛНЕНИЯ И ВРЕМЯ ВЫПОЛНЕНИЯ ЗАДАНИЙ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81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54957-DCA3-4908-A42A-58CCC792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260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Полезное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4D657D-AC7D-450D-83EF-8F120BC37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42204"/>
            <a:ext cx="8596668" cy="5423639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600" dirty="0">
                <a:solidFill>
                  <a:schemeClr val="accent1">
                    <a:lumMod val="75000"/>
                  </a:schemeClr>
                </a:solidFill>
                <a:latin typeface="-apple-system"/>
              </a:rPr>
              <a:t>Скорая музыкальная помощь |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0000"/>
                </a:solidFill>
                <a:latin typeface="-apple-system"/>
              </a:rPr>
              <a:t>    </a:t>
            </a:r>
            <a:r>
              <a:rPr lang="ru-RU" altLang="ru-RU" sz="2000" dirty="0">
                <a:solidFill>
                  <a:schemeClr val="tx1"/>
                </a:solidFill>
                <a:latin typeface="-apple-system"/>
              </a:rPr>
              <a:t>   </a:t>
            </a:r>
            <a:r>
              <a:rPr lang="ru-RU" altLang="ru-RU" sz="2000" b="1" dirty="0">
                <a:solidFill>
                  <a:schemeClr val="tx1"/>
                </a:solidFill>
                <a:latin typeface="-apple-system"/>
              </a:rPr>
              <a:t>Крупнейший музыкально-образовательный портал в VK. На данной страничке собрано более 10000 видео и др. материалов для обучения музыке.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>
                <a:solidFill>
                  <a:schemeClr val="tx1"/>
                </a:solidFill>
              </a:rPr>
              <a:t>Мультсериал «Маленький Моцарт», Германия (2006)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>
                <a:solidFill>
                  <a:schemeClr val="tx1"/>
                </a:solidFill>
              </a:rPr>
              <a:t>Кто изобрел современные ноты?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>
                <a:solidFill>
                  <a:schemeClr val="tx1"/>
                </a:solidFill>
              </a:rPr>
              <a:t>Играет гениальный балалаечник XX века Павел </a:t>
            </a:r>
            <a:r>
              <a:rPr lang="ru-RU" sz="2000" dirty="0" err="1">
                <a:solidFill>
                  <a:schemeClr val="tx1"/>
                </a:solidFill>
              </a:rPr>
              <a:t>Нечепоренко</a:t>
            </a:r>
            <a:r>
              <a:rPr lang="ru-RU" sz="2000" dirty="0">
                <a:solidFill>
                  <a:schemeClr val="tx1"/>
                </a:solidFill>
              </a:rPr>
              <a:t>!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>
                <a:solidFill>
                  <a:schemeClr val="tx1"/>
                </a:solidFill>
              </a:rPr>
              <a:t>Глинка и Пушкин. История дружбы двух гениев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>
                <a:solidFill>
                  <a:schemeClr val="tx1"/>
                </a:solidFill>
              </a:rPr>
              <a:t>Два цикла документальных фильмов об истории русского рока!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>
                <a:solidFill>
                  <a:schemeClr val="tx1"/>
                </a:solidFill>
              </a:rPr>
              <a:t>Знакомим детей с тембрами музыкальных инструментов!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>
                <a:solidFill>
                  <a:schemeClr val="tx1"/>
                </a:solidFill>
              </a:rPr>
              <a:t>Интереснейший цикл лекций о музыке «От Баха до наших дней» / видео + аудио!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>
                <a:solidFill>
                  <a:schemeClr val="tx1"/>
                </a:solidFill>
              </a:rPr>
              <a:t>Подборка кратких биографий великих композиторов! (видео)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Документальные фильмы о музыкальных традициях и инструментах разных уголков России!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9A436D3-174B-4C09-926B-FFDDD4764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715"/>
            <a:ext cx="0" cy="257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9522" tIns="-9522" rIns="0" bIns="-952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📌">
            <a:extLst>
              <a:ext uri="{FF2B5EF4-FFF2-40B4-BE49-F238E27FC236}">
                <a16:creationId xmlns:a16="http://schemas.microsoft.com/office/drawing/2014/main" id="{E97D1E72-BA73-463B-981E-7AA5092A8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381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791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62EAA-DA42-46C3-9BA7-3AA19F68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46176"/>
            <a:ext cx="8596668" cy="1320800"/>
          </a:xfrm>
        </p:spPr>
        <p:txBody>
          <a:bodyPr/>
          <a:lstStyle/>
          <a:p>
            <a:r>
              <a:rPr lang="ru-RU" dirty="0"/>
              <a:t>Сайт </a:t>
            </a:r>
            <a:r>
              <a:rPr lang="en-US" dirty="0"/>
              <a:t>Belcanto.ru</a:t>
            </a:r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6ED61BE-6D58-41D7-B346-FAF39CDBA6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0353" y="1978444"/>
            <a:ext cx="8997696" cy="3323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Энциклопедия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Belcanto.ru —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это более 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1500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статей о классической музыке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Коллективы</a:t>
            </a:r>
            <a:r>
              <a:rPr lang="ru-RU" altLang="ru-RU" sz="2400" dirty="0">
                <a:solidFill>
                  <a:srgbClr val="333333"/>
                </a:solidFill>
                <a:latin typeface="+mn-lt"/>
              </a:rPr>
              <a:t> – балетные и оперные труппы, ведущие оркестры мира, хоры, учебные организации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Персоналии</a:t>
            </a:r>
            <a:r>
              <a:rPr lang="ru-RU" altLang="ru-RU" sz="2400" dirty="0">
                <a:latin typeface="+mn-lt"/>
              </a:rPr>
              <a:t> – статьи о композиторах, исполнителях, дирижерах, танцовщиках, певцах, театральных деятелях, писателях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Произведения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– обширная библиотека о музыке, статьи по жанрам и композиторам</a:t>
            </a:r>
          </a:p>
        </p:txBody>
      </p:sp>
    </p:spTree>
    <p:extLst>
      <p:ext uri="{BB962C8B-B14F-4D97-AF65-F5344CB8AC3E}">
        <p14:creationId xmlns:p14="http://schemas.microsoft.com/office/powerpoint/2010/main" val="173644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6E0B3-285C-4406-8BB5-65CD9D1DC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5D468-9214-4135-903C-F57A39184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3313"/>
            <a:ext cx="8596668" cy="4688050"/>
          </a:xfrm>
        </p:spPr>
        <p:txBody>
          <a:bodyPr/>
          <a:lstStyle/>
          <a:p>
            <a:r>
              <a:rPr lang="ru-RU" b="1" dirty="0"/>
              <a:t>НЕОБХОДИМО РАЗРАБАТЫВАТЬ, СОЗДАВАТЬ ОБЩЕГОРОДСКУЮ ВИРТУАЛЬНУЮ (ЭЛЕКТРОННУЮ)  МЕТОДИЧЕСКУЮ «КОПИЛКУ», КОТОРАЯ БУДЕТ ВКЛЮЧАТЬ РАЗРАБОТКИ УРОКОВ С  ГОТОВЫМИ ПРИЛОЖЕНИЯМИ (НОТЫ, АУДИОФАЙЛЫ, ВИДЕОФАЙЛЫ)</a:t>
            </a:r>
          </a:p>
          <a:p>
            <a:r>
              <a:rPr lang="ru-RU" b="1" dirty="0"/>
              <a:t>РАЗРАБОТКИ СОЗДАВАТЬ С УЧЕТОМ СОДЕРЖАНИЯ УТВЕРЖДЕННЫХ РАБОЧИХ ПРОГРАММ ПО МУЗЫКЕ</a:t>
            </a:r>
          </a:p>
          <a:p>
            <a:r>
              <a:rPr lang="ru-RU" b="1" dirty="0"/>
              <a:t>РАЗРАБОТАТЬ, СОЗДАТЬ  САЙТ ГОРОДСКОГО МЕТОДИЧЕСКОГО ОБЪЕДИНЕНИЯ УЧИТЕЛЕЙ МУЗЫКИ,ИЗО (ЛИБО РАБОТАТЬ ЧЕРЕЗ САЙТ ЦЕНТРА РАЗВИТИЯ ОБРАЗОВАНИЯ)</a:t>
            </a:r>
          </a:p>
          <a:p>
            <a:r>
              <a:rPr lang="ru-RU" b="1" dirty="0"/>
              <a:t>ОБЯЗАТЕЛЬНО ПРОВЕРЯТЬ ПРЕДЛАГАЕМЫЕ РЕСУРСЫ ПРЕЖДЕ, ЧЕМ ВЫКЛАДЫВАТЬ ССЫЛКИ ОБУЧАЮЩИМСЯ</a:t>
            </a:r>
          </a:p>
        </p:txBody>
      </p:sp>
    </p:spTree>
    <p:extLst>
      <p:ext uri="{BB962C8B-B14F-4D97-AF65-F5344CB8AC3E}">
        <p14:creationId xmlns:p14="http://schemas.microsoft.com/office/powerpoint/2010/main" val="143678947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</TotalTime>
  <Words>253</Words>
  <Application>Microsoft Office PowerPoint</Application>
  <PresentationFormat>Широкоэкранный</PresentationFormat>
  <Paragraphs>57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-apple-system</vt:lpstr>
      <vt:lpstr>Arial</vt:lpstr>
      <vt:lpstr>Trebuchet MS</vt:lpstr>
      <vt:lpstr>Wingdings 3</vt:lpstr>
      <vt:lpstr>Аспект</vt:lpstr>
      <vt:lpstr>Актуальные проблемы  в применении интернет-ресурсов на уроках музыки</vt:lpstr>
      <vt:lpstr>Российская электронная школа</vt:lpstr>
      <vt:lpstr>Яндекс. Уроки музыки.</vt:lpstr>
      <vt:lpstr>Всероссийский открытый урок «Сделай громче»</vt:lpstr>
      <vt:lpstr>Презентация PowerPoint</vt:lpstr>
      <vt:lpstr>ЯКЛАСС</vt:lpstr>
      <vt:lpstr>Полезное</vt:lpstr>
      <vt:lpstr>Сайт Belcanto.ru</vt:lpstr>
      <vt:lpstr>ВЫВОДЫ: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проблемы  в применении интернет-ресурсов на уроках музыки</dc:title>
  <dc:creator>Пользователь</dc:creator>
  <cp:lastModifiedBy>Пользователь</cp:lastModifiedBy>
  <cp:revision>9</cp:revision>
  <dcterms:created xsi:type="dcterms:W3CDTF">2020-06-02T20:00:10Z</dcterms:created>
  <dcterms:modified xsi:type="dcterms:W3CDTF">2020-06-03T08:30:22Z</dcterms:modified>
</cp:coreProperties>
</file>