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93" r:id="rId4"/>
    <p:sldId id="297" r:id="rId5"/>
    <p:sldId id="298" r:id="rId6"/>
    <p:sldId id="290" r:id="rId7"/>
    <p:sldId id="295" r:id="rId8"/>
    <p:sldId id="294" r:id="rId9"/>
    <p:sldId id="258" r:id="rId10"/>
    <p:sldId id="273" r:id="rId11"/>
    <p:sldId id="274" r:id="rId12"/>
    <p:sldId id="263" r:id="rId13"/>
    <p:sldId id="285" r:id="rId14"/>
    <p:sldId id="284" r:id="rId15"/>
    <p:sldId id="260" r:id="rId16"/>
    <p:sldId id="277" r:id="rId17"/>
    <p:sldId id="278" r:id="rId18"/>
    <p:sldId id="305" r:id="rId19"/>
    <p:sldId id="271" r:id="rId20"/>
    <p:sldId id="296" r:id="rId21"/>
    <p:sldId id="299" r:id="rId22"/>
    <p:sldId id="288" r:id="rId23"/>
    <p:sldId id="292" r:id="rId24"/>
    <p:sldId id="291" r:id="rId25"/>
    <p:sldId id="300" r:id="rId26"/>
    <p:sldId id="301" r:id="rId27"/>
    <p:sldId id="302" r:id="rId28"/>
    <p:sldId id="303" r:id="rId29"/>
    <p:sldId id="30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60"/>
  </p:normalViewPr>
  <p:slideViewPr>
    <p:cSldViewPr snapToGrid="0">
      <p:cViewPr varScale="1">
        <p:scale>
          <a:sx n="41" d="100"/>
          <a:sy n="41" d="100"/>
        </p:scale>
        <p:origin x="93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58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5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0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51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159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165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43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49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26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3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53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81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62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5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5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0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8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E97DF95-F103-4A79-B525-F4B91A9395C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C39F004-2590-4C96-BCC4-3A0DA774E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2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hatiskusstvo.ucoz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my.hudozhnik.online/teach/control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fishki.net/1839329-samye-znamenitye-kartiny-mira-shedevry-mirovoj-zhivopisi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tretyakovgallery.ru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D9BD2-4CCA-480E-8806-E6331C3B8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193" y="1064303"/>
            <a:ext cx="9953469" cy="383748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/>
              <a:t> </a:t>
            </a:r>
            <a:r>
              <a:rPr lang="ru-RU" sz="4400" b="1" i="1" dirty="0"/>
              <a:t>«Цифровые образовательные ресурсы, как средства повышения мотивации обучающихся в ПО Искусство»</a:t>
            </a:r>
            <a:br>
              <a:rPr lang="ru-RU" sz="4400" b="1" i="1" dirty="0"/>
            </a:br>
            <a:endParaRPr lang="ru-RU" sz="44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3F27B6-DFD7-49F7-A956-A0E2FE895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970" y="4546419"/>
            <a:ext cx="6920459" cy="165576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/>
              <a:t>Руководитель РМО учителей </a:t>
            </a:r>
          </a:p>
          <a:p>
            <a:pPr algn="r"/>
            <a:r>
              <a:rPr lang="ru-RU" sz="2400" b="1" dirty="0"/>
              <a:t>Предметной области Искусство</a:t>
            </a:r>
          </a:p>
          <a:p>
            <a:pPr algn="r"/>
            <a:r>
              <a:rPr lang="ru-RU" sz="2400" b="1" dirty="0"/>
              <a:t>Самойленко Н.А.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177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720257-7D62-416E-AE2A-DFAF66BCA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3" y="734837"/>
            <a:ext cx="5778006" cy="44289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0C48F7-3817-4FEB-8311-A2D154012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413" y="1319134"/>
            <a:ext cx="8374895" cy="54273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125413-4BA5-497D-AAEE-5E57897D42B3}"/>
              </a:ext>
            </a:extLst>
          </p:cNvPr>
          <p:cNvSpPr/>
          <p:nvPr/>
        </p:nvSpPr>
        <p:spPr>
          <a:xfrm>
            <a:off x="344774" y="3147934"/>
            <a:ext cx="3402767" cy="85444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D972D-2A31-412A-B58F-BE04404B9360}"/>
              </a:ext>
            </a:extLst>
          </p:cNvPr>
          <p:cNvSpPr txBox="1"/>
          <p:nvPr/>
        </p:nvSpPr>
        <p:spPr>
          <a:xfrm>
            <a:off x="183083" y="1086850"/>
            <a:ext cx="107135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Видео-лекции о художниках, экскурсии в музеи, путешествия по выставкам, 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мастер-классы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6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1540E6-437C-446E-9745-D6BC5785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" y="-100145"/>
            <a:ext cx="3114675" cy="4676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2D58D-C128-4F7F-93E3-C99EB0E28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0"/>
            <a:ext cx="4752975" cy="39528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92CF5-1C92-44BA-B503-7C5D4540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3124668"/>
            <a:ext cx="4714875" cy="4048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87BC99-F0A4-4FE0-AA90-5D8D9467D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734" y="3752585"/>
            <a:ext cx="4667250" cy="2676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FC84F8-CF24-4CDD-9192-A5554B4EE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984" y="339591"/>
            <a:ext cx="4752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CA5D5-5801-4D47-B06F-97C9643C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79489"/>
            <a:ext cx="4631249" cy="517160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Школьникам о живописи </a:t>
            </a:r>
            <a:br>
              <a:rPr lang="ru-RU" b="1" dirty="0">
                <a:solidFill>
                  <a:schemeClr val="bg1"/>
                </a:solidFill>
              </a:rPr>
            </a:br>
            <a:br>
              <a:rPr lang="ru-RU" b="1" i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b="1" i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https://shatiskusstvo.ucoz.ru/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C68FCA-A9BF-47F4-A992-F22745C05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E851FF-E513-4BAA-939D-D7CAF667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064" y="906905"/>
            <a:ext cx="7215062" cy="14672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C89B18-42B9-4EFD-B192-E5DF20C85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022" y="1856659"/>
            <a:ext cx="4296024" cy="50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1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A9C56A-F417-4C40-B7C9-5875D690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99" y="2600792"/>
            <a:ext cx="4184500" cy="2083633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D8E3CC5F-2122-4FA7-9EFC-7E0893A438DC}"/>
              </a:ext>
            </a:extLst>
          </p:cNvPr>
          <p:cNvSpPr/>
          <p:nvPr/>
        </p:nvSpPr>
        <p:spPr>
          <a:xfrm>
            <a:off x="59023" y="3267854"/>
            <a:ext cx="3688518" cy="1041817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99B1A-1AEB-4D3F-8333-47A7871BB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9" y="599607"/>
            <a:ext cx="9709853" cy="8279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1F44EF-E713-466C-983D-C608E8611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136" y="1920730"/>
            <a:ext cx="8770652" cy="610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52B635-CF5A-435E-9456-1F112542B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56" y="5710955"/>
            <a:ext cx="10992932" cy="8978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FEA95B-EFF9-4D8D-ACD4-D1D17D954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5725" y="4309671"/>
            <a:ext cx="6871587" cy="798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44EDB3-13F6-4359-BB3F-C63EE0A15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043" y="3115200"/>
            <a:ext cx="5987967" cy="61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01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5D05F4-BB93-4460-9E7C-363C31224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99" y="332672"/>
            <a:ext cx="3986447" cy="23195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3173F0-0BFE-4015-805A-0D878A6B0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92" y="332672"/>
            <a:ext cx="5200650" cy="2743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34F6F4-5B26-40A9-90A6-3E80A7FA4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08" y="3288155"/>
            <a:ext cx="5010150" cy="300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081499-F589-4801-89CE-73822868D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728" y="3429000"/>
            <a:ext cx="4572000" cy="3114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B2BF8D-A050-42AA-8143-2E27DA383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99" y="2758190"/>
            <a:ext cx="2907155" cy="1447591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D85A1BA-7DA1-4546-A610-EAF5505AB965}"/>
              </a:ext>
            </a:extLst>
          </p:cNvPr>
          <p:cNvSpPr/>
          <p:nvPr/>
        </p:nvSpPr>
        <p:spPr>
          <a:xfrm>
            <a:off x="45907" y="2899936"/>
            <a:ext cx="2742263" cy="564497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0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C9244-BCF2-46AE-A381-634A878C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61" y="809469"/>
            <a:ext cx="4931763" cy="51416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Художник онлайн</a:t>
            </a:r>
            <a:br>
              <a:rPr lang="ru-RU" b="1" dirty="0">
                <a:solidFill>
                  <a:schemeClr val="bg1"/>
                </a:solidFill>
              </a:rPr>
            </a:br>
            <a:br>
              <a:rPr lang="ru-RU" b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b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https://my.hudozhnik.online/teach/control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D3E41-08CE-4B21-9070-3AAEA8ABA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24" y="906905"/>
            <a:ext cx="6285876" cy="504419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41B6F103-F089-4864-B834-D69493A83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5018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977BFA-98B2-431C-A1A6-A472CB13F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29" y="431592"/>
            <a:ext cx="9251976" cy="136722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66131F-34C8-4091-B281-36074634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803" y="1859639"/>
            <a:ext cx="9012133" cy="1665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79ECEB-D554-49A5-86D9-DC55F9A69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42" y="3585931"/>
            <a:ext cx="8439463" cy="1123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DFE962-04E1-4CEA-ABB6-D33A519F9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29" y="4954314"/>
            <a:ext cx="5473702" cy="14720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243BEA-F393-4E56-8284-32C7E32F5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195" y="4831520"/>
            <a:ext cx="4685374" cy="14720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677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92FE7D-2061-4650-B405-E7050A72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74" y="347350"/>
            <a:ext cx="5210175" cy="39147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140AB9-A742-4702-9A54-2182688EF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7350"/>
            <a:ext cx="5419725" cy="4200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30B7E-9D20-4D78-B9E9-DC716C566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094" y="3267856"/>
            <a:ext cx="4291793" cy="2957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3BA8F-3EA6-49E3-940D-10CB13643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293" y="3660957"/>
            <a:ext cx="3228233" cy="3010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2BF07-DC91-4A24-85ED-4B9596DEF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35" y="3599317"/>
            <a:ext cx="337286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30E7B-465C-457F-B3C5-798CD6B613AF}"/>
              </a:ext>
            </a:extLst>
          </p:cNvPr>
          <p:cNvSpPr txBox="1"/>
          <p:nvPr/>
        </p:nvSpPr>
        <p:spPr>
          <a:xfrm>
            <a:off x="198120" y="1348800"/>
            <a:ext cx="11475720" cy="507831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Расписание марафона:</a:t>
            </a:r>
          </a:p>
          <a:p>
            <a:pPr algn="l"/>
            <a:endParaRPr lang="ru-RU" sz="3600" b="1" i="0" dirty="0">
              <a:solidFill>
                <a:schemeClr val="accent1">
                  <a:lumMod val="75000"/>
                </a:schemeClr>
              </a:solidFill>
              <a:effectLst/>
              <a:latin typeface="Trebuchet MS" panose="020B0603020202020204" pitchFamily="34" charset="0"/>
            </a:endParaRPr>
          </a:p>
          <a:p>
            <a:pPr algn="l"/>
            <a:r>
              <a:rPr lang="ru-RU" sz="3600" b="0" i="0" dirty="0">
                <a:effectLst/>
                <a:latin typeface="Trebuchet MS" panose="020B0603020202020204" pitchFamily="34" charset="0"/>
              </a:rPr>
              <a:t>16 ноября: </a:t>
            </a:r>
            <a:r>
              <a:rPr lang="ru-RU" sz="3600" b="1" i="0" dirty="0">
                <a:effectLst/>
                <a:latin typeface="Trebuchet MS" panose="020B0603020202020204" pitchFamily="34" charset="0"/>
              </a:rPr>
              <a:t>скетчинг маркерами</a:t>
            </a:r>
            <a:endParaRPr lang="ru-RU" sz="3600" b="0" i="0" dirty="0">
              <a:effectLst/>
              <a:latin typeface="Trebuchet MS" panose="020B0603020202020204" pitchFamily="34" charset="0"/>
            </a:endParaRPr>
          </a:p>
          <a:p>
            <a:pPr algn="l"/>
            <a:r>
              <a:rPr lang="ru-RU" sz="3600" b="0" i="0" dirty="0">
                <a:effectLst/>
                <a:latin typeface="Trebuchet MS" panose="020B0603020202020204" pitchFamily="34" charset="0"/>
              </a:rPr>
              <a:t>17 ноября: </a:t>
            </a:r>
            <a:r>
              <a:rPr lang="ru-RU" sz="3600" b="1" i="0" dirty="0">
                <a:effectLst/>
                <a:latin typeface="Trebuchet MS" panose="020B0603020202020204" pitchFamily="34" charset="0"/>
              </a:rPr>
              <a:t>графика</a:t>
            </a:r>
            <a:r>
              <a:rPr lang="ru-RU" sz="3600" b="0" i="0" dirty="0">
                <a:effectLst/>
                <a:latin typeface="Trebuchet MS" panose="020B0603020202020204" pitchFamily="34" charset="0"/>
              </a:rPr>
              <a:t> </a:t>
            </a:r>
          </a:p>
          <a:p>
            <a:pPr algn="l"/>
            <a:r>
              <a:rPr lang="ru-RU" sz="3600" b="0" i="0" dirty="0">
                <a:effectLst/>
                <a:latin typeface="Trebuchet MS" panose="020B0603020202020204" pitchFamily="34" charset="0"/>
              </a:rPr>
              <a:t>18 ноября: </a:t>
            </a:r>
            <a:r>
              <a:rPr lang="ru-RU" sz="3600" b="1" i="0" dirty="0">
                <a:effectLst/>
                <a:latin typeface="Trebuchet MS" panose="020B0603020202020204" pitchFamily="34" charset="0"/>
              </a:rPr>
              <a:t>цифровая иллюстрация в Procreate</a:t>
            </a:r>
            <a:r>
              <a:rPr lang="ru-RU" sz="3600" b="0" i="0" dirty="0">
                <a:effectLst/>
                <a:latin typeface="Trebuchet MS" panose="020B0603020202020204" pitchFamily="34" charset="0"/>
              </a:rPr>
              <a:t> </a:t>
            </a:r>
          </a:p>
          <a:p>
            <a:pPr algn="l"/>
            <a:r>
              <a:rPr lang="ru-RU" sz="3600" b="0" i="0" dirty="0">
                <a:effectLst/>
                <a:latin typeface="Trebuchet MS" panose="020B0603020202020204" pitchFamily="34" charset="0"/>
              </a:rPr>
              <a:t>19 ноября: </a:t>
            </a:r>
            <a:r>
              <a:rPr lang="ru-RU" sz="3600" b="1" i="0" dirty="0">
                <a:effectLst/>
                <a:latin typeface="Trebuchet MS" panose="020B0603020202020204" pitchFamily="34" charset="0"/>
              </a:rPr>
              <a:t>масляная живопись</a:t>
            </a:r>
            <a:r>
              <a:rPr lang="ru-RU" sz="3600" b="0" i="0" dirty="0">
                <a:effectLst/>
                <a:latin typeface="Trebuchet MS" panose="020B0603020202020204" pitchFamily="34" charset="0"/>
              </a:rPr>
              <a:t> </a:t>
            </a:r>
          </a:p>
          <a:p>
            <a:pPr algn="l"/>
            <a:r>
              <a:rPr lang="ru-RU" sz="3600" b="0" i="0" dirty="0">
                <a:effectLst/>
                <a:latin typeface="Trebuchet MS" panose="020B0603020202020204" pitchFamily="34" charset="0"/>
              </a:rPr>
              <a:t>20 ноября: </a:t>
            </a:r>
            <a:r>
              <a:rPr lang="ru-RU" sz="3600" b="1" i="0" dirty="0">
                <a:effectLst/>
                <a:latin typeface="Trebuchet MS" panose="020B0603020202020204" pitchFamily="34" charset="0"/>
              </a:rPr>
              <a:t>история искусств</a:t>
            </a:r>
            <a:r>
              <a:rPr lang="ru-RU" sz="3600" b="0" i="0" dirty="0">
                <a:effectLst/>
                <a:latin typeface="Trebuchet MS" panose="020B0603020202020204" pitchFamily="34" charset="0"/>
              </a:rPr>
              <a:t> </a:t>
            </a:r>
          </a:p>
          <a:p>
            <a:pPr algn="l"/>
            <a:r>
              <a:rPr lang="ru-RU" sz="3600" b="0" i="0" dirty="0">
                <a:effectLst/>
                <a:latin typeface="Trebuchet MS" panose="020B0603020202020204" pitchFamily="34" charset="0"/>
              </a:rPr>
              <a:t>21 ноября: </a:t>
            </a:r>
            <a:r>
              <a:rPr lang="ru-RU" sz="3600" b="1" i="0" dirty="0">
                <a:effectLst/>
                <a:latin typeface="Trebuchet MS" panose="020B0603020202020204" pitchFamily="34" charset="0"/>
              </a:rPr>
              <a:t>пастельная живопись</a:t>
            </a:r>
            <a:r>
              <a:rPr lang="ru-RU" sz="3600" b="0" i="0" dirty="0">
                <a:effectLst/>
                <a:latin typeface="Trebuchet MS" panose="020B0603020202020204" pitchFamily="34" charset="0"/>
              </a:rPr>
              <a:t> </a:t>
            </a:r>
          </a:p>
          <a:p>
            <a:pPr algn="l"/>
            <a:r>
              <a:rPr lang="ru-RU" sz="3600" b="0" i="0" dirty="0">
                <a:effectLst/>
                <a:latin typeface="Trebuchet MS" panose="020B0603020202020204" pitchFamily="34" charset="0"/>
              </a:rPr>
              <a:t>22 ноября: </a:t>
            </a:r>
            <a:r>
              <a:rPr lang="ru-RU" sz="3600" b="1" i="0" dirty="0">
                <a:effectLst/>
                <a:latin typeface="Trebuchet MS" panose="020B0603020202020204" pitchFamily="34" charset="0"/>
              </a:rPr>
              <a:t>акварельная живопись</a:t>
            </a:r>
            <a:r>
              <a:rPr lang="ru-RU" sz="3600" b="0" i="0" dirty="0">
                <a:effectLst/>
                <a:latin typeface="Trebuchet MS" panose="020B0603020202020204" pitchFamily="34" charset="0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A4A9-58E8-46EA-8F05-F3C0E0B04658}"/>
              </a:ext>
            </a:extLst>
          </p:cNvPr>
          <p:cNvSpPr txBox="1"/>
          <p:nvPr/>
        </p:nvSpPr>
        <p:spPr>
          <a:xfrm>
            <a:off x="1173480" y="430887"/>
            <a:ext cx="8305800" cy="5847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b="1" i="0" dirty="0">
                <a:effectLst/>
                <a:latin typeface="Trebuchet MS" panose="020B0603020202020204" pitchFamily="34" charset="0"/>
              </a:rPr>
              <a:t>Приглашение на занятие. Урок по душе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64950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90707-03AE-4ABA-B54C-82FDC84C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90" y="716454"/>
            <a:ext cx="5110935" cy="4982329"/>
          </a:xfrm>
        </p:spPr>
        <p:txBody>
          <a:bodyPr/>
          <a:lstStyle/>
          <a:p>
            <a:pPr algn="ctr"/>
            <a:r>
              <a:rPr lang="ru-RU" sz="3600" b="1" i="1" dirty="0"/>
              <a:t>Самые знаменитые картины мира. Шедевры мировой живописи</a:t>
            </a:r>
            <a:br>
              <a:rPr lang="ru-RU" sz="3600" b="1" i="1" dirty="0"/>
            </a:br>
            <a:br>
              <a:rPr lang="ru-RU" sz="2800" b="1" i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2800" b="1" i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https://fishki.net/1839329-samye-znamenitye-kartiny-mira-shedevry-mirovoj-zhivopisi.html</a:t>
            </a:r>
            <a:r>
              <a:rPr lang="ru-RU" sz="3600" i="1" dirty="0"/>
              <a:t>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2D3F15-89C1-4061-81F4-D1CA877B5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303DF-992F-43D5-9A60-5951EA0F9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647" y="229549"/>
            <a:ext cx="4956842" cy="2926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46930-6D53-45AD-A7EF-38333803A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192" y="4344627"/>
            <a:ext cx="3404974" cy="22838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F33A5-F8A2-4B61-B977-B2F8E81B7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166" y="4703838"/>
            <a:ext cx="3302833" cy="21541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E9FB7F-7565-44E4-8EDD-63AB39E48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345" y="2412243"/>
            <a:ext cx="4180514" cy="22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9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15A08C-CB91-446E-8DCE-CA5CF3BC0531}"/>
              </a:ext>
            </a:extLst>
          </p:cNvPr>
          <p:cNvSpPr/>
          <p:nvPr/>
        </p:nvSpPr>
        <p:spPr>
          <a:xfrm>
            <a:off x="419724" y="674400"/>
            <a:ext cx="9878517" cy="55092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"Ребёнок по своей природе – пытливый исследователь, открыватель мира. Так пусть перед ним открывается чудесный мир в живых красках и трепетных звуках, в сказке, в игре, в собственном творчестве, в красоте…»</a:t>
            </a:r>
          </a:p>
          <a:p>
            <a:pPr marL="2519680" algn="r"/>
            <a:endParaRPr lang="ru-RU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19680" algn="r"/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В.А. Сухомлинский 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81983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60BA6-14AE-4C53-9067-1962F3444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072" y="3217291"/>
            <a:ext cx="4826121" cy="2283824"/>
          </a:xfrm>
        </p:spPr>
        <p:txBody>
          <a:bodyPr/>
          <a:lstStyle/>
          <a:p>
            <a:r>
              <a:rPr lang="en-US" b="1" dirty="0"/>
              <a:t>https://zen.yandex.ru/id/5d6e1734bd639600ace20ed7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D500C-EF97-427A-8D39-82010DAE8975}"/>
              </a:ext>
            </a:extLst>
          </p:cNvPr>
          <p:cNvSpPr txBox="1"/>
          <p:nvPr/>
        </p:nvSpPr>
        <p:spPr>
          <a:xfrm>
            <a:off x="599607" y="1356885"/>
            <a:ext cx="5534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dirty="0">
                <a:solidFill>
                  <a:srgbClr val="FFFFFF"/>
                </a:solidFill>
                <a:effectLst/>
                <a:latin typeface="bold-ysans"/>
              </a:rPr>
              <a:t>Белая и пушистая</a:t>
            </a:r>
            <a:endParaRPr lang="ru-RU" sz="54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B483FA7-6C4B-4E95-83A5-AD266C4011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50703" y="1881354"/>
            <a:ext cx="5170978" cy="26827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</a:rPr>
              <a:t>Современная живопись </a:t>
            </a:r>
          </a:p>
          <a:p>
            <a:pPr algn="ctr"/>
            <a:r>
              <a:rPr lang="ru-RU" sz="4000" b="1" dirty="0">
                <a:solidFill>
                  <a:schemeClr val="accent1"/>
                </a:solidFill>
              </a:rPr>
              <a:t>и фотоискусство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1312964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48070F-9B8F-4783-995A-1E7703A6B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1" y="226946"/>
            <a:ext cx="4238960" cy="28402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97AC4A-1419-4873-BC73-A82F4121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19" y="3429000"/>
            <a:ext cx="4238960" cy="30391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740B1-5D49-4A97-97AC-C3351FD7A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490" y="126104"/>
            <a:ext cx="4209230" cy="366470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AF74C-BCFA-41BB-885D-850AEED8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485" y="389891"/>
            <a:ext cx="3117293" cy="26590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B7EBFC-52A9-4BB0-90F7-9933C8696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347" y="3370912"/>
            <a:ext cx="4572391" cy="315528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9373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F1453-4E5D-4071-BF57-5D6A48CD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2677645"/>
            <a:ext cx="5391462" cy="2283824"/>
          </a:xfrm>
        </p:spPr>
        <p:txBody>
          <a:bodyPr/>
          <a:lstStyle/>
          <a:p>
            <a:r>
              <a:rPr lang="en-US" sz="4800" b="1" u="sng" dirty="0"/>
              <a:t>https://zen.yandex.ru/oblaka</a:t>
            </a:r>
            <a:endParaRPr lang="ru-RU" sz="4800" b="1" u="sng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ECCAEE-D1EC-4E7A-82B4-4E7AE2BF9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809" y="854439"/>
            <a:ext cx="5672147" cy="502170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CB2BB98-DA5A-47E3-B477-0ED3F59EF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D4D2C-B304-4AD2-8B18-41C575B3C616}"/>
              </a:ext>
            </a:extLst>
          </p:cNvPr>
          <p:cNvSpPr txBox="1"/>
          <p:nvPr/>
        </p:nvSpPr>
        <p:spPr>
          <a:xfrm>
            <a:off x="1019331" y="1014546"/>
            <a:ext cx="46769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i="0" dirty="0">
                <a:solidFill>
                  <a:srgbClr val="FFFFFF"/>
                </a:solidFill>
                <a:effectLst/>
                <a:latin typeface="bold-ysans"/>
              </a:rPr>
              <a:t>ОБЛАКА (</a:t>
            </a:r>
            <a:r>
              <a:rPr lang="en-US" sz="4800" b="1" i="0" dirty="0">
                <a:solidFill>
                  <a:srgbClr val="FFFFFF"/>
                </a:solidFill>
                <a:effectLst/>
                <a:latin typeface="bold-ysans"/>
              </a:rPr>
              <a:t>creative school)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61675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2E9994-9C1E-4907-B370-E919FEE1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71" y="74669"/>
            <a:ext cx="3320556" cy="33272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F7FE5A-59B0-4EE7-811C-7766BC8C1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71" y="3456084"/>
            <a:ext cx="3320555" cy="33272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2D7F93-D1A6-4B9D-9985-23807C2EE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029" y="2803161"/>
            <a:ext cx="3709700" cy="3933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9186CD-642B-47C1-9E91-35FD7240A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070" y="3339860"/>
            <a:ext cx="4470233" cy="34777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2586BB-8D45-465E-9168-2B830CAF9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728" y="40422"/>
            <a:ext cx="3707568" cy="3283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D7D3E-28B1-42B9-A001-CB50D5B92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465" y="118073"/>
            <a:ext cx="5082597" cy="36144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3162C7-27FE-4CE6-B321-549C31720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201" y="3935343"/>
            <a:ext cx="4013970" cy="1050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9173E9-7409-40C3-B933-2468A9A60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1" y="3533733"/>
            <a:ext cx="3379740" cy="1451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100A31-4BB8-45AA-8A40-26A8F4AF43CB}"/>
              </a:ext>
            </a:extLst>
          </p:cNvPr>
          <p:cNvSpPr txBox="1"/>
          <p:nvPr/>
        </p:nvSpPr>
        <p:spPr>
          <a:xfrm>
            <a:off x="2862896" y="669964"/>
            <a:ext cx="6096000" cy="182306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Разнообразие техники выполнения рисунка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07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5237E-6B27-469C-A5CA-A87307D6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8" y="2677645"/>
            <a:ext cx="5096656" cy="2283824"/>
          </a:xfrm>
        </p:spPr>
        <p:txBody>
          <a:bodyPr/>
          <a:lstStyle/>
          <a:p>
            <a:r>
              <a:rPr lang="en-US" sz="3600" b="1" u="sng" dirty="0"/>
              <a:t>https://zen.yandex.ru/kira_maratova_watercolor</a:t>
            </a:r>
            <a:endParaRPr lang="ru-RU" sz="3600" b="1" u="sng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92EA4E-AA6A-4F75-B2DB-D774D9F20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629587"/>
            <a:ext cx="5881141" cy="547141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2125EC5-69F0-4CF2-A343-0BB2E7196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97511-68B5-4AE7-B971-8147BE47B69C}"/>
              </a:ext>
            </a:extLst>
          </p:cNvPr>
          <p:cNvSpPr txBox="1"/>
          <p:nvPr/>
        </p:nvSpPr>
        <p:spPr>
          <a:xfrm>
            <a:off x="674557" y="894625"/>
            <a:ext cx="54214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0" dirty="0">
                <a:solidFill>
                  <a:srgbClr val="FFFFFF"/>
                </a:solidFill>
                <a:effectLst/>
                <a:latin typeface="bold-ysans"/>
              </a:rPr>
              <a:t>Акварель с Кирой </a:t>
            </a:r>
            <a:r>
              <a:rPr lang="ru-RU" sz="4400" b="1" i="0" dirty="0" err="1">
                <a:solidFill>
                  <a:srgbClr val="FFFFFF"/>
                </a:solidFill>
                <a:effectLst/>
                <a:latin typeface="bold-ysans"/>
              </a:rPr>
              <a:t>Салимовой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95174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AE57DB-2BBE-4FAE-BA2E-A1B5F37C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344"/>
            <a:ext cx="3460994" cy="346530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8456C-6018-42A4-98B3-7F239D111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02570"/>
            <a:ext cx="3460994" cy="30380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0BA393-5E74-4523-8577-46FE51C25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180" y="3486232"/>
            <a:ext cx="4498704" cy="317730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770DD3-147B-4C4A-937A-96DC83FEF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962" y="308299"/>
            <a:ext cx="3598517" cy="27581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1CAFEA-34F7-40E0-AAEC-46AB7D483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022" y="3982465"/>
            <a:ext cx="3457158" cy="27581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E208C9-4C20-4D05-B89D-3F83BE9CF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047" y="851862"/>
            <a:ext cx="3798271" cy="34099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7A77C4-73EB-45E2-9311-7CE740B0E890}"/>
              </a:ext>
            </a:extLst>
          </p:cNvPr>
          <p:cNvSpPr txBox="1"/>
          <p:nvPr/>
        </p:nvSpPr>
        <p:spPr>
          <a:xfrm>
            <a:off x="3888022" y="3187818"/>
            <a:ext cx="4966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Познавательный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11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07C463-AB2D-4275-8918-BD73DB31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7" y="222276"/>
            <a:ext cx="5720885" cy="40918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D49B65-D605-48DF-80FD-5E4A9FE20FAE}"/>
              </a:ext>
            </a:extLst>
          </p:cNvPr>
          <p:cNvSpPr txBox="1"/>
          <p:nvPr/>
        </p:nvSpPr>
        <p:spPr>
          <a:xfrm>
            <a:off x="6180944" y="255781"/>
            <a:ext cx="528153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chemeClr val="accent1"/>
                </a:solidFill>
                <a:effectLst/>
                <a:latin typeface="YS Text Fallback"/>
              </a:rPr>
              <a:t>Контрасты в цвете</a:t>
            </a:r>
          </a:p>
          <a:p>
            <a:pPr algn="l"/>
            <a:endParaRPr lang="ru-RU" sz="3600" b="1" i="0" dirty="0">
              <a:solidFill>
                <a:schemeClr val="accent1"/>
              </a:solidFill>
              <a:effectLst/>
              <a:latin typeface="YS Text Fallback"/>
            </a:endParaRPr>
          </a:p>
          <a:p>
            <a:pPr algn="l"/>
            <a:r>
              <a:rPr lang="ru-RU" sz="3200" b="1" i="0" dirty="0">
                <a:solidFill>
                  <a:srgbClr val="000000"/>
                </a:solidFill>
                <a:effectLst/>
                <a:latin typeface="YS Text Fallback"/>
              </a:rPr>
              <a:t>Цветовой контраст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CEF08-92BB-4661-B4A9-4C32287733B9}"/>
              </a:ext>
            </a:extLst>
          </p:cNvPr>
          <p:cNvSpPr txBox="1"/>
          <p:nvPr/>
        </p:nvSpPr>
        <p:spPr>
          <a:xfrm>
            <a:off x="6771805" y="2135893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rgbClr val="000000"/>
                </a:solidFill>
                <a:effectLst/>
                <a:latin typeface="YS Text Fallback"/>
              </a:rPr>
              <a:t>Температурный контраст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3FB-5995-45E9-AF1C-BE424D864B32}"/>
              </a:ext>
            </a:extLst>
          </p:cNvPr>
          <p:cNvSpPr txBox="1"/>
          <p:nvPr/>
        </p:nvSpPr>
        <p:spPr>
          <a:xfrm>
            <a:off x="5076917" y="4465301"/>
            <a:ext cx="621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000000"/>
                </a:solidFill>
                <a:effectLst/>
                <a:latin typeface="YS Text Fallback"/>
              </a:rPr>
              <a:t>Контраст дополнительных цветов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53F1F-1155-42D5-9E7E-302DA112FE5F}"/>
              </a:ext>
            </a:extLst>
          </p:cNvPr>
          <p:cNvSpPr txBox="1"/>
          <p:nvPr/>
        </p:nvSpPr>
        <p:spPr>
          <a:xfrm>
            <a:off x="6096000" y="3012076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000000"/>
                </a:solidFill>
                <a:effectLst/>
                <a:latin typeface="YS Text Fallback"/>
              </a:rPr>
              <a:t>Контраст по насыщенности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97677-CE5B-4A3F-B22F-29BA146A6C16}"/>
              </a:ext>
            </a:extLst>
          </p:cNvPr>
          <p:cNvSpPr txBox="1"/>
          <p:nvPr/>
        </p:nvSpPr>
        <p:spPr>
          <a:xfrm>
            <a:off x="7073733" y="3562050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rgbClr val="000000"/>
                </a:solidFill>
                <a:effectLst/>
                <a:latin typeface="YS Text Fallback"/>
              </a:rPr>
              <a:t>Контраст</a:t>
            </a:r>
            <a:r>
              <a:rPr lang="ru-RU" b="1" i="0" dirty="0">
                <a:solidFill>
                  <a:srgbClr val="000000"/>
                </a:solidFill>
                <a:effectLst/>
                <a:latin typeface="YS Text Fallback"/>
              </a:rPr>
              <a:t> 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YS Text Fallback"/>
              </a:rPr>
              <a:t>по светлоте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362AF-6EF6-445D-A496-73A645EE98B3}"/>
              </a:ext>
            </a:extLst>
          </p:cNvPr>
          <p:cNvSpPr txBox="1"/>
          <p:nvPr/>
        </p:nvSpPr>
        <p:spPr>
          <a:xfrm>
            <a:off x="378502" y="4585661"/>
            <a:ext cx="609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rgbClr val="000000"/>
                </a:solidFill>
                <a:effectLst/>
                <a:latin typeface="YS Text Fallback"/>
              </a:rPr>
              <a:t>Контраст по размеру цветового пятна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0553D-64B3-4E39-A237-E66A93918909}"/>
              </a:ext>
            </a:extLst>
          </p:cNvPr>
          <p:cNvSpPr txBox="1"/>
          <p:nvPr/>
        </p:nvSpPr>
        <p:spPr>
          <a:xfrm>
            <a:off x="5774961" y="5185825"/>
            <a:ext cx="6093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rgbClr val="000000"/>
                </a:solidFill>
                <a:effectLst/>
                <a:latin typeface="YS Text Fallback"/>
              </a:rPr>
              <a:t>Контраст, которого нет (симультанный)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C22D4E-EADF-4036-9782-DEDCFFCBA0C2}"/>
              </a:ext>
            </a:extLst>
          </p:cNvPr>
          <p:cNvSpPr txBox="1"/>
          <p:nvPr/>
        </p:nvSpPr>
        <p:spPr>
          <a:xfrm>
            <a:off x="2093251" y="6204517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rgbClr val="000000"/>
                </a:solidFill>
                <a:effectLst/>
                <a:latin typeface="YS Text Fallback"/>
              </a:rPr>
              <a:t>Правило третей</a:t>
            </a:r>
          </a:p>
        </p:txBody>
      </p:sp>
    </p:spTree>
    <p:extLst>
      <p:ext uri="{BB962C8B-B14F-4D97-AF65-F5344CB8AC3E}">
        <p14:creationId xmlns:p14="http://schemas.microsoft.com/office/powerpoint/2010/main" val="1830023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C6FE4-20D1-43C2-B4DA-72F37FC0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0" i="0" dirty="0">
                <a:solidFill>
                  <a:srgbClr val="262626"/>
                </a:solidFill>
                <a:effectLst/>
                <a:latin typeface="-apple-system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08FBFF-80B4-42E9-8C3D-5058AD7C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710" y="1145176"/>
            <a:ext cx="5036233" cy="515069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E601BE80-9E53-48EB-9840-B983783E8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0766" y="3429000"/>
            <a:ext cx="3757545" cy="22838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EF8B2-947E-4BEB-82D3-E00FB38C07BA}"/>
              </a:ext>
            </a:extLst>
          </p:cNvPr>
          <p:cNvSpPr txBox="1"/>
          <p:nvPr/>
        </p:nvSpPr>
        <p:spPr>
          <a:xfrm>
            <a:off x="779489" y="3429000"/>
            <a:ext cx="51865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u="sng" dirty="0">
                <a:solidFill>
                  <a:schemeClr val="bg1"/>
                </a:solidFill>
              </a:rPr>
              <a:t>https://www.instagram.com/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CD9E1-06CC-4240-A6DF-4017D6930E23}"/>
              </a:ext>
            </a:extLst>
          </p:cNvPr>
          <p:cNvSpPr txBox="1"/>
          <p:nvPr/>
        </p:nvSpPr>
        <p:spPr>
          <a:xfrm>
            <a:off x="779488" y="1479242"/>
            <a:ext cx="518659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5400" b="0" i="0" dirty="0">
                <a:solidFill>
                  <a:schemeClr val="bg1"/>
                </a:solidFill>
                <a:effectLst/>
                <a:latin typeface="-apple-system"/>
              </a:rPr>
              <a:t>Своими руками</a:t>
            </a:r>
          </a:p>
          <a:p>
            <a:pPr algn="l" fontAlgn="base"/>
            <a:r>
              <a:rPr lang="en-US" sz="4400" b="0" i="0" dirty="0" err="1">
                <a:solidFill>
                  <a:schemeClr val="bg1"/>
                </a:solidFill>
                <a:effectLst/>
                <a:latin typeface="-apple-system"/>
              </a:rPr>
              <a:t>svoimirykami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-apple-system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845102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CBAC4D-871C-4D47-A51F-34612D3E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0" y="233205"/>
            <a:ext cx="3264651" cy="33794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BEB219-44D2-41DE-B7C8-AA4E8DFF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411" y="233205"/>
            <a:ext cx="3711126" cy="397832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BD8F7-B450-47DD-A96E-97942C384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146" y="2037180"/>
            <a:ext cx="4214936" cy="457348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60C84-5195-44F6-B0DA-AD09763F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965" y="233205"/>
            <a:ext cx="2693600" cy="158230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5109CE-EECC-440A-B37A-00CB19F3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81" y="3428999"/>
            <a:ext cx="4041285" cy="319579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681EEF-A4AE-49C4-B592-0632DF558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740" y="3991287"/>
            <a:ext cx="3220601" cy="286671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1924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B97C1-730E-4B05-B3FD-D92EDD5F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59432" y="1195208"/>
            <a:ext cx="12741639" cy="4443592"/>
          </a:xfrm>
        </p:spPr>
        <p:txBody>
          <a:bodyPr/>
          <a:lstStyle/>
          <a:p>
            <a:pPr marL="2519680" algn="r"/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«…через неповторимое </a:t>
            </a: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детское творчество </a:t>
            </a: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верная дорога</a:t>
            </a:r>
            <a:b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сердцу ребёнка"</a:t>
            </a:r>
            <a:b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9428C5-8726-490B-BF7C-863EB85E0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6675" y="4777380"/>
            <a:ext cx="4913937" cy="86142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В.А. Сухомлинский 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9832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87DAA-DAF8-4975-B45D-3F5ECB47C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8" y="2983043"/>
            <a:ext cx="5246558" cy="2533337"/>
          </a:xfrm>
        </p:spPr>
        <p:txBody>
          <a:bodyPr/>
          <a:lstStyle/>
          <a:p>
            <a:r>
              <a:rPr lang="en-US" b="1" u="sng" dirty="0"/>
              <a:t>https://zen.yandex.ru/id/5e0095181ee34f00afdf3cd8</a:t>
            </a:r>
            <a:endParaRPr lang="ru-RU" b="1" u="sng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CCDEB2-BCE3-43EE-AFD6-A050A1341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776" y="2287088"/>
            <a:ext cx="5501306" cy="228382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/>
                </a:solidFill>
              </a:rPr>
              <a:t>Чтобы мир вокруг нас стал еще красивее</a:t>
            </a:r>
          </a:p>
          <a:p>
            <a:endParaRPr lang="ru-RU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68521-931D-41E8-8E1E-37F4504B82FF}"/>
              </a:ext>
            </a:extLst>
          </p:cNvPr>
          <p:cNvSpPr txBox="1"/>
          <p:nvPr/>
        </p:nvSpPr>
        <p:spPr>
          <a:xfrm>
            <a:off x="822005" y="1104487"/>
            <a:ext cx="54214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dirty="0">
                <a:solidFill>
                  <a:srgbClr val="FFFFFF"/>
                </a:solidFill>
                <a:effectLst/>
                <a:latin typeface="bold-ysans"/>
              </a:rPr>
              <a:t>Арт мастерская Жанетты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6170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537CBC-100F-48E0-8338-2462A143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2" y="161144"/>
            <a:ext cx="3162925" cy="32678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4CD00A-3283-4789-ABF7-1995A8DE4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0" y="3649868"/>
            <a:ext cx="2860107" cy="30469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0178B0-2526-4C23-A2EA-4C2A25B2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296" y="161144"/>
            <a:ext cx="4050702" cy="38577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53E77-264B-45F7-B286-20868AC0E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615" y="1309190"/>
            <a:ext cx="4367135" cy="4471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EB188B-F171-402B-B618-FF1035731D48}"/>
              </a:ext>
            </a:extLst>
          </p:cNvPr>
          <p:cNvSpPr txBox="1"/>
          <p:nvPr/>
        </p:nvSpPr>
        <p:spPr>
          <a:xfrm>
            <a:off x="3061654" y="4142310"/>
            <a:ext cx="81509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/>
              <a:t>Интересные</a:t>
            </a:r>
            <a:endParaRPr lang="ru-RU" sz="3200" b="1" dirty="0">
              <a:solidFill>
                <a:schemeClr val="accent1"/>
              </a:solidFill>
            </a:endParaRPr>
          </a:p>
          <a:p>
            <a:r>
              <a:rPr lang="ru-RU" sz="3200" b="1" dirty="0"/>
              <a:t>мастер-классы: </a:t>
            </a:r>
          </a:p>
          <a:p>
            <a:r>
              <a:rPr lang="ru-RU" sz="3200" b="1" dirty="0"/>
              <a:t>рисуем, лепим, </a:t>
            </a:r>
          </a:p>
          <a:p>
            <a:r>
              <a:rPr lang="ru-RU" sz="3200" b="1" dirty="0"/>
              <a:t>красим,</a:t>
            </a:r>
          </a:p>
          <a:p>
            <a:r>
              <a:rPr lang="ru-RU" sz="3200" b="1" dirty="0"/>
              <a:t>декорируем, мастерим</a:t>
            </a:r>
          </a:p>
        </p:txBody>
      </p:sp>
    </p:spTree>
    <p:extLst>
      <p:ext uri="{BB962C8B-B14F-4D97-AF65-F5344CB8AC3E}">
        <p14:creationId xmlns:p14="http://schemas.microsoft.com/office/powerpoint/2010/main" val="155579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EF208C-937A-4AD7-9D96-923A7A979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69" y="3206957"/>
            <a:ext cx="2432310" cy="275038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C34FD-748A-4533-9F4A-93C4306A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145" y="1214204"/>
            <a:ext cx="5651292" cy="542269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C28F8-81C5-4423-9157-F2970A95D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9" y="221104"/>
            <a:ext cx="7208554" cy="280034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027DA9-2BD7-420D-BBA7-2E17EA0FD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287" y="3429000"/>
            <a:ext cx="2990850" cy="319197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FD8ED-B1FD-4D53-A1A1-6C0A665D3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682" y="221103"/>
            <a:ext cx="3837482" cy="13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2558E-AB11-4484-85A1-49DCF44B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2677645"/>
            <a:ext cx="5391462" cy="2283824"/>
          </a:xfrm>
        </p:spPr>
        <p:txBody>
          <a:bodyPr/>
          <a:lstStyle/>
          <a:p>
            <a:r>
              <a:rPr lang="en-US" b="1" u="sng" dirty="0"/>
              <a:t>https://zen.yandex.ru/pozitiv_krasok</a:t>
            </a:r>
            <a:endParaRPr lang="ru-RU" b="1" u="sng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719FE9-CCEA-4C0C-94A6-5A5A3686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4183"/>
            <a:ext cx="6022129" cy="490178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624AAA2-0DFF-4810-8E30-D3580FAA7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0706" y="2859703"/>
            <a:ext cx="3757545" cy="22838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40B8-D6F2-4C35-8A2A-6F96FDE3F5F4}"/>
              </a:ext>
            </a:extLst>
          </p:cNvPr>
          <p:cNvSpPr txBox="1"/>
          <p:nvPr/>
        </p:nvSpPr>
        <p:spPr>
          <a:xfrm>
            <a:off x="704538" y="1603948"/>
            <a:ext cx="51716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5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C9EF86-57F7-4C0B-B1CC-CB8559E2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12" y="4206916"/>
            <a:ext cx="2902250" cy="24193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7325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9E8D93-1331-4EC7-9E67-697D176895AB}"/>
              </a:ext>
            </a:extLst>
          </p:cNvPr>
          <p:cNvSpPr txBox="1"/>
          <p:nvPr/>
        </p:nvSpPr>
        <p:spPr>
          <a:xfrm>
            <a:off x="133431" y="5100466"/>
            <a:ext cx="7243809" cy="15696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000000"/>
                </a:solidFill>
                <a:effectLst/>
                <a:latin typeface="regular-ysans"/>
              </a:rPr>
              <a:t>Подборки об интересных картинах</a:t>
            </a:r>
            <a:br>
              <a:rPr lang="ru-RU" sz="3200" b="1" dirty="0"/>
            </a:br>
            <a:r>
              <a:rPr lang="ru-RU" sz="3200" b="1" i="0" dirty="0">
                <a:solidFill>
                  <a:srgbClr val="000000"/>
                </a:solidFill>
                <a:effectLst/>
                <a:latin typeface="regular-ysans"/>
              </a:rPr>
              <a:t>Статьи о мастерах давности и современности</a:t>
            </a:r>
            <a:endParaRPr lang="ru-RU" sz="32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5227E-8BB5-45BD-B8CE-CD1F05EA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195" y="2091846"/>
            <a:ext cx="3935410" cy="28841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A7E401-4E31-42CD-9717-DAC57B00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91" y="238455"/>
            <a:ext cx="3550012" cy="45434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270A01-56C6-44E4-8A94-7D37F536E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980" y="114786"/>
            <a:ext cx="3421726" cy="3314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4309E1-49A6-4E8F-B35E-631B45025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072" y="3391925"/>
            <a:ext cx="4433045" cy="31681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E64A87-CD80-4D71-9CE7-9CBE21EAB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155" y="170017"/>
            <a:ext cx="3286645" cy="30356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EBD51D-DFDE-42C3-8569-1A3AA22DD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538" y="114786"/>
            <a:ext cx="3421726" cy="32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38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5B574B-0BEA-4953-9CC1-90DEAC4BD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26" y="231254"/>
            <a:ext cx="3403626" cy="41308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A139FA-460B-421F-9241-7EED72757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495863"/>
            <a:ext cx="4671058" cy="41308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A8812C-56D4-4D94-B086-5CE63787D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465" y="231254"/>
            <a:ext cx="3898301" cy="45655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0237A-8E14-409E-9CE6-01AACEDBC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780" y="231254"/>
            <a:ext cx="3817478" cy="3006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DC4F4C-30F3-4D24-8199-FB497F582D7E}"/>
              </a:ext>
            </a:extLst>
          </p:cNvPr>
          <p:cNvSpPr txBox="1"/>
          <p:nvPr/>
        </p:nvSpPr>
        <p:spPr>
          <a:xfrm>
            <a:off x="211614" y="4687754"/>
            <a:ext cx="6642360" cy="193899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000000"/>
                </a:solidFill>
                <a:effectLst/>
                <a:latin typeface="regular-ysans"/>
              </a:rPr>
              <a:t>Пошаговое рисование</a:t>
            </a:r>
            <a:br>
              <a:rPr lang="ru-RU" sz="4000" b="1" dirty="0"/>
            </a:br>
            <a:r>
              <a:rPr lang="ru-RU" sz="4000" b="1" i="0" dirty="0">
                <a:solidFill>
                  <a:srgbClr val="000000"/>
                </a:solidFill>
                <a:effectLst/>
                <a:latin typeface="regular-ysans"/>
              </a:rPr>
              <a:t>Оригинальные идеи для рукоделия и декора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974374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C2E7-F6B2-4964-BE72-E5C2D93B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49310"/>
            <a:ext cx="4941046" cy="484182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Третьяковская галерея</a:t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https://www.tretyakovgallery.ru/</a:t>
            </a:r>
            <a:br>
              <a:rPr lang="ru-RU" b="1" u="sng" dirty="0"/>
            </a:br>
            <a:br>
              <a:rPr lang="ru-RU" b="1" u="sng" dirty="0"/>
            </a:br>
            <a:r>
              <a:rPr lang="ru-RU" dirty="0"/>
              <a:t> 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7724A-6E3D-429D-B423-BC3D305D9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0" y="1498877"/>
            <a:ext cx="5576043" cy="517160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E522EB1-2138-450F-9CB2-62391C42D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9" y="2998032"/>
            <a:ext cx="3757545" cy="1963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1A715FC-81ED-4D09-A9FA-7A13BDA94985}"/>
              </a:ext>
            </a:extLst>
          </p:cNvPr>
          <p:cNvSpPr/>
          <p:nvPr/>
        </p:nvSpPr>
        <p:spPr>
          <a:xfrm>
            <a:off x="8054803" y="2488367"/>
            <a:ext cx="1439056" cy="37475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09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868</TotalTime>
  <Words>400</Words>
  <Application>Microsoft Office PowerPoint</Application>
  <PresentationFormat>Широкоэкранный</PresentationFormat>
  <Paragraphs>61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-apple-system</vt:lpstr>
      <vt:lpstr>Arial</vt:lpstr>
      <vt:lpstr>bold-ysans</vt:lpstr>
      <vt:lpstr>Calibri</vt:lpstr>
      <vt:lpstr>Century Gothic</vt:lpstr>
      <vt:lpstr>regular-ysans</vt:lpstr>
      <vt:lpstr>Times New Roman</vt:lpstr>
      <vt:lpstr>Trebuchet MS</vt:lpstr>
      <vt:lpstr>Wingdings 3</vt:lpstr>
      <vt:lpstr>YS Text Fallback</vt:lpstr>
      <vt:lpstr>Совет директоров</vt:lpstr>
      <vt:lpstr> «Цифровые образовательные ресурсы, как средства повышения мотивации обучающихся в ПО Искусство» </vt:lpstr>
      <vt:lpstr>Презентация PowerPoint</vt:lpstr>
      <vt:lpstr>https://zen.yandex.ru/id/5e0095181ee34f00afdf3cd8</vt:lpstr>
      <vt:lpstr>Презентация PowerPoint</vt:lpstr>
      <vt:lpstr>Презентация PowerPoint</vt:lpstr>
      <vt:lpstr>https://zen.yandex.ru/pozitiv_krasok</vt:lpstr>
      <vt:lpstr>Презентация PowerPoint</vt:lpstr>
      <vt:lpstr>Презентация PowerPoint</vt:lpstr>
      <vt:lpstr>Третьяковская галерея  https://www.tretyakovgallery.ru/   </vt:lpstr>
      <vt:lpstr>Презентация PowerPoint</vt:lpstr>
      <vt:lpstr>Презентация PowerPoint</vt:lpstr>
      <vt:lpstr>Школьникам о живописи   https://shatiskusstvo.ucoz.ru/</vt:lpstr>
      <vt:lpstr>Презентация PowerPoint</vt:lpstr>
      <vt:lpstr>Презентация PowerPoint</vt:lpstr>
      <vt:lpstr>Художник онлайн  https://my.hudozhnik.online/teach/control</vt:lpstr>
      <vt:lpstr>Презентация PowerPoint</vt:lpstr>
      <vt:lpstr>Презентация PowerPoint</vt:lpstr>
      <vt:lpstr>Презентация PowerPoint</vt:lpstr>
      <vt:lpstr>Самые знаменитые картины мира. Шедевры мировой живописи  https://fishki.net/1839329-samye-znamenitye-kartiny-mira-shedevry-mirovoj-zhivopisi.html  </vt:lpstr>
      <vt:lpstr>https://zen.yandex.ru/id/5d6e1734bd639600ace20ed7</vt:lpstr>
      <vt:lpstr>Презентация PowerPoint</vt:lpstr>
      <vt:lpstr>https://zen.yandex.ru/oblaka</vt:lpstr>
      <vt:lpstr>Презентация PowerPoint</vt:lpstr>
      <vt:lpstr>https://zen.yandex.ru/kira_maratova_watercolor</vt:lpstr>
      <vt:lpstr>Презентация PowerPoint</vt:lpstr>
      <vt:lpstr>Презентация PowerPoint</vt:lpstr>
      <vt:lpstr> </vt:lpstr>
      <vt:lpstr>Презентация PowerPoint</vt:lpstr>
      <vt:lpstr>       «…через неповторимое  детское творчество  – верная дорога  к сердцу ребёнка"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«Общедоступные информационные ресурсы,  как инструменты деятельности обучающихся и учителей на дистанционном обучении»</dc:title>
  <dc:creator>User</dc:creator>
  <cp:lastModifiedBy>User</cp:lastModifiedBy>
  <cp:revision>71</cp:revision>
  <dcterms:created xsi:type="dcterms:W3CDTF">2020-05-31T05:24:26Z</dcterms:created>
  <dcterms:modified xsi:type="dcterms:W3CDTF">2020-11-09T03:50:14Z</dcterms:modified>
</cp:coreProperties>
</file>