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57" r:id="rId4"/>
    <p:sldId id="271" r:id="rId5"/>
    <p:sldId id="273" r:id="rId6"/>
    <p:sldId id="277" r:id="rId7"/>
    <p:sldId id="280" r:id="rId8"/>
    <p:sldId id="281" r:id="rId9"/>
    <p:sldId id="285" r:id="rId10"/>
    <p:sldId id="276" r:id="rId11"/>
    <p:sldId id="278" r:id="rId12"/>
    <p:sldId id="279" r:id="rId13"/>
    <p:sldId id="28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858" y="-40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624AC-1117-41CB-A1D5-1AA337493FB2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4FF84-E8F4-4F95-92D4-51645559A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57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4FF84-E8F4-4F95-92D4-51645559A75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295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4FF84-E8F4-4F95-92D4-51645559A75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295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118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39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021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75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813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763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902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963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691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25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818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0D516-8CCD-4E41-B55A-2105A38714E6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79F6C-8EC1-4698-9EA9-859DB12E9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072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microsoft.com/office/2007/relationships/hdphoto" Target="../media/hdphoto2.wdp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«Формирование </a:t>
            </a:r>
            <a:r>
              <a:rPr lang="ru-RU" b="1" i="1" dirty="0"/>
              <a:t>базы оценочных материалов в </a:t>
            </a:r>
            <a:r>
              <a:rPr lang="ru-RU" b="1" i="1" dirty="0" smtClean="0"/>
              <a:t>соответствии </a:t>
            </a:r>
            <a:r>
              <a:rPr lang="ru-RU" b="1" i="1" dirty="0"/>
              <a:t>с ФГОС </a:t>
            </a:r>
            <a:r>
              <a:rPr lang="ru-RU" b="1" i="1" dirty="0" smtClean="0"/>
              <a:t>по музыке в 5-8 классах»</a:t>
            </a:r>
            <a:endParaRPr lang="ru-RU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Символ Классической Музыки Изображением Музыки Стоковый вектор ©prosymbols  21660286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76" b="89451" l="9906" r="971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941168"/>
            <a:ext cx="2019300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Символ Классической Музыки Изображением Музыки Стоковый вектор ©prosymbols  21660286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7" t="4690" r="10963" b="31353"/>
          <a:stretch/>
        </p:blipFill>
        <p:spPr bwMode="auto">
          <a:xfrm>
            <a:off x="7613583" y="-28876"/>
            <a:ext cx="1530417" cy="144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3933056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u="sng" dirty="0"/>
              <a:t>Представление новых контрольно-измерительных материалов </a:t>
            </a:r>
            <a:r>
              <a:rPr lang="ru-RU" i="1" u="sng" dirty="0" smtClean="0"/>
              <a:t>для промежуточной аттестации</a:t>
            </a:r>
            <a:endParaRPr lang="ru-RU" i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995936" y="6072102"/>
            <a:ext cx="381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Евсеева И.С., учитель музыки </a:t>
            </a:r>
            <a:r>
              <a:rPr lang="ru-RU" dirty="0" err="1" smtClean="0"/>
              <a:t>в.к.к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МАОУ «Лицей № 82 г. Челябинска»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6516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6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Распределение содержательных блоков по заданиям:</a:t>
            </a:r>
            <a:endParaRPr lang="ru-RU" dirty="0"/>
          </a:p>
          <a:p>
            <a:pPr lvl="0"/>
            <a:r>
              <a:rPr lang="ru-RU" dirty="0"/>
              <a:t>Задания 1, 4, 6: проверяют усвоение модулей «Русская классическая музыка» и «Европейская классическая музыка»</a:t>
            </a:r>
          </a:p>
          <a:p>
            <a:pPr lvl="0"/>
            <a:r>
              <a:rPr lang="ru-RU" dirty="0"/>
              <a:t>Задания 2, 3, 7: контролируют знания по модулю «Жанры музыкального искусства»</a:t>
            </a:r>
          </a:p>
          <a:p>
            <a:pPr lvl="0"/>
            <a:r>
              <a:rPr lang="ru-RU" dirty="0"/>
              <a:t>Задание 5: отражает содержание модулей «Народное музыкальное творчество России» и «Современная музыка»</a:t>
            </a:r>
          </a:p>
          <a:p>
            <a:pPr lvl="0"/>
            <a:r>
              <a:rPr lang="ru-RU" dirty="0"/>
              <a:t>Задания 8, 9: проверяют усвоение модулей «Связь музыки с другими видами искусства» и «Музыка моего края»</a:t>
            </a:r>
          </a:p>
          <a:p>
            <a:endParaRPr lang="ru-RU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185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Задания 1, 4, 6:</a:t>
            </a:r>
            <a:r>
              <a:rPr lang="ru-RU" dirty="0"/>
              <a:t> проверяют усвоение модулей </a:t>
            </a:r>
            <a:r>
              <a:rPr lang="ru-RU" b="1" dirty="0"/>
              <a:t>«Русская классическая музыка»</a:t>
            </a:r>
            <a:r>
              <a:rPr lang="ru-RU" dirty="0"/>
              <a:t> и </a:t>
            </a:r>
            <a:r>
              <a:rPr lang="ru-RU" b="1" dirty="0"/>
              <a:t>«Европейская классическая музыка»</a:t>
            </a:r>
            <a:endParaRPr lang="ru-RU" dirty="0"/>
          </a:p>
          <a:p>
            <a:r>
              <a:rPr lang="ru-RU" b="1" dirty="0"/>
              <a:t>Задания 2, 3, 7:</a:t>
            </a:r>
            <a:r>
              <a:rPr lang="ru-RU" dirty="0"/>
              <a:t> контролируют знания по модулям </a:t>
            </a:r>
            <a:r>
              <a:rPr lang="ru-RU" b="1" dirty="0"/>
              <a:t>«Жанры музыкального искусства»</a:t>
            </a:r>
            <a:r>
              <a:rPr lang="ru-RU" dirty="0"/>
              <a:t> и </a:t>
            </a:r>
            <a:r>
              <a:rPr lang="ru-RU" b="1" dirty="0"/>
              <a:t>«Современная музыка»</a:t>
            </a:r>
            <a:endParaRPr lang="ru-RU" dirty="0"/>
          </a:p>
          <a:p>
            <a:r>
              <a:rPr lang="ru-RU" b="1" dirty="0"/>
              <a:t>Задание 5:</a:t>
            </a:r>
            <a:r>
              <a:rPr lang="ru-RU" dirty="0"/>
              <a:t> отражает содержание модуля </a:t>
            </a:r>
            <a:r>
              <a:rPr lang="ru-RU" b="1" dirty="0"/>
              <a:t>«Связь музыки с другими видами искусства»</a:t>
            </a:r>
            <a:r>
              <a:rPr lang="ru-RU" dirty="0"/>
              <a:t> (через сравнительный анализ)</a:t>
            </a:r>
          </a:p>
          <a:p>
            <a:r>
              <a:rPr lang="ru-RU" b="1" dirty="0"/>
              <a:t>Задания 8, 9:</a:t>
            </a:r>
            <a:r>
              <a:rPr lang="ru-RU" dirty="0"/>
              <a:t> проверяют усвоение модулей </a:t>
            </a:r>
            <a:r>
              <a:rPr lang="ru-RU" b="1" dirty="0"/>
              <a:t>«Связь музыки с другими видами искусства»</a:t>
            </a:r>
            <a:r>
              <a:rPr lang="ru-RU" dirty="0"/>
              <a:t> и </a:t>
            </a:r>
            <a:r>
              <a:rPr lang="ru-RU" b="1" dirty="0"/>
              <a:t>«Современная музыка»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185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04864"/>
            <a:ext cx="8229600" cy="2260848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	Сохраняем </a:t>
            </a:r>
            <a:r>
              <a:rPr lang="ru-RU" b="1" i="1" dirty="0"/>
              <a:t>лучшие традиции музыкального образования, добавляя современный дифференцированный подход!</a:t>
            </a:r>
            <a:endParaRPr lang="ru-RU" i="1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185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«Формирование </a:t>
            </a:r>
            <a:r>
              <a:rPr lang="ru-RU" b="1" i="1" dirty="0"/>
              <a:t>базы оценочных материалов в </a:t>
            </a:r>
            <a:r>
              <a:rPr lang="ru-RU" b="1" i="1" dirty="0" smtClean="0"/>
              <a:t>соответствии </a:t>
            </a:r>
            <a:r>
              <a:rPr lang="ru-RU" b="1" i="1" dirty="0"/>
              <a:t>с ФГОС </a:t>
            </a:r>
            <a:r>
              <a:rPr lang="ru-RU" b="1" i="1" dirty="0" smtClean="0"/>
              <a:t>по музыке в 5-8 классах»</a:t>
            </a:r>
            <a:endParaRPr lang="ru-RU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Символ Классической Музыки Изображением Музыки Стоковый вектор ©prosymbols  21660286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76" b="89451" l="9906" r="971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941168"/>
            <a:ext cx="2019300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Символ Классической Музыки Изображением Музыки Стоковый вектор ©prosymbols  21660286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7" t="4690" r="10963" b="31353"/>
          <a:stretch/>
        </p:blipFill>
        <p:spPr bwMode="auto">
          <a:xfrm>
            <a:off x="7613583" y="-28876"/>
            <a:ext cx="1530417" cy="144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3933056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u="sng" dirty="0"/>
              <a:t>Представление новых контрольно-измерительных материалов </a:t>
            </a:r>
            <a:r>
              <a:rPr lang="ru-RU" i="1" u="sng" dirty="0" smtClean="0"/>
              <a:t>для промежуточной аттестации</a:t>
            </a:r>
            <a:endParaRPr lang="ru-RU" i="1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3995936" y="6072102"/>
            <a:ext cx="381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Евсеева И.С., учитель музыки </a:t>
            </a:r>
            <a:r>
              <a:rPr lang="ru-RU" dirty="0" err="1" smtClean="0"/>
              <a:t>в.к.к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МАОУ «Лицей № 82 г. Челябинска»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097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Проверенная временем основа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24518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ru-RU" b="1" dirty="0" smtClean="0"/>
              <a:t>9 </a:t>
            </a:r>
            <a:r>
              <a:rPr lang="ru-RU" b="1" dirty="0"/>
              <a:t>заданий на 45 минут</a:t>
            </a:r>
            <a:r>
              <a:rPr lang="ru-RU" dirty="0"/>
              <a:t> — оптимальный </a:t>
            </a:r>
            <a:r>
              <a:rPr lang="ru-RU" dirty="0" smtClean="0"/>
              <a:t>объем.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b="1" dirty="0" smtClean="0"/>
              <a:t>Сбалансированность</a:t>
            </a:r>
            <a:r>
              <a:rPr lang="ru-RU" dirty="0"/>
              <a:t> теории и </a:t>
            </a:r>
            <a:r>
              <a:rPr lang="ru-RU" dirty="0" smtClean="0"/>
              <a:t>практики.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b="1" dirty="0" smtClean="0"/>
              <a:t>Разнообразие </a:t>
            </a:r>
            <a:r>
              <a:rPr lang="ru-RU" b="1" dirty="0"/>
              <a:t>типов заданий</a:t>
            </a:r>
            <a:r>
              <a:rPr lang="ru-RU" dirty="0"/>
              <a:t> (соответствие, множественный выбор, развернутый ответ</a:t>
            </a:r>
            <a:r>
              <a:rPr lang="ru-RU" dirty="0" smtClean="0"/>
              <a:t>).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b="1" dirty="0" smtClean="0"/>
              <a:t>Четкая </a:t>
            </a:r>
            <a:r>
              <a:rPr lang="ru-RU" b="1" dirty="0"/>
              <a:t>17-балльная система </a:t>
            </a:r>
            <a:r>
              <a:rPr lang="ru-RU" b="1" dirty="0" smtClean="0"/>
              <a:t>оценивания</a:t>
            </a:r>
            <a:r>
              <a:rPr lang="ru-RU" dirty="0" smtClean="0"/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b="1" dirty="0" smtClean="0"/>
              <a:t>Преемственность</a:t>
            </a:r>
            <a:r>
              <a:rPr lang="ru-RU" dirty="0"/>
              <a:t> ключевых тем и </a:t>
            </a:r>
            <a:r>
              <a:rPr lang="ru-RU" dirty="0" smtClean="0"/>
              <a:t>произведений.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b="1" dirty="0" smtClean="0"/>
              <a:t>Учет </a:t>
            </a:r>
            <a:r>
              <a:rPr lang="ru-RU" b="1" dirty="0"/>
              <a:t>возрастных особенностей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185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Новая программа построена по </a:t>
            </a:r>
            <a:r>
              <a:rPr lang="ru-RU" b="1" dirty="0" smtClean="0"/>
              <a:t>модульному принципу</a:t>
            </a:r>
            <a:r>
              <a:rPr lang="ru-RU" dirty="0" smtClean="0"/>
              <a:t>, где есть: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err="1" smtClean="0"/>
              <a:t>Инвариативные</a:t>
            </a:r>
            <a:r>
              <a:rPr lang="ru-RU" b="1" dirty="0" smtClean="0"/>
              <a:t> </a:t>
            </a:r>
            <a:r>
              <a:rPr lang="ru-RU" b="1" dirty="0"/>
              <a:t>модули</a:t>
            </a:r>
            <a:r>
              <a:rPr lang="ru-RU" dirty="0"/>
              <a:t> — то, что должен знать КАЖДЫЙ ученик:</a:t>
            </a:r>
          </a:p>
          <a:p>
            <a:r>
              <a:rPr lang="ru-RU" dirty="0"/>
              <a:t>Музыка моего края</a:t>
            </a:r>
          </a:p>
          <a:p>
            <a:r>
              <a:rPr lang="ru-RU" dirty="0"/>
              <a:t>Народное музыкальное творчество России</a:t>
            </a:r>
          </a:p>
          <a:p>
            <a:r>
              <a:rPr lang="ru-RU" dirty="0"/>
              <a:t>Русская классическая музыка</a:t>
            </a:r>
          </a:p>
          <a:p>
            <a:r>
              <a:rPr lang="ru-RU" dirty="0"/>
              <a:t>Жанры музыкального </a:t>
            </a:r>
            <a:r>
              <a:rPr lang="ru-RU" dirty="0" smtClean="0"/>
              <a:t>искусства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И вариативные модули</a:t>
            </a:r>
            <a:r>
              <a:rPr lang="ru-RU" dirty="0"/>
              <a:t> — которые могут реализовываться по-разному:</a:t>
            </a:r>
          </a:p>
          <a:p>
            <a:r>
              <a:rPr lang="ru-RU" dirty="0"/>
              <a:t>Музыка народов мира</a:t>
            </a:r>
          </a:p>
          <a:p>
            <a:r>
              <a:rPr lang="ru-RU" dirty="0"/>
              <a:t>Современная музыка</a:t>
            </a:r>
          </a:p>
          <a:p>
            <a:r>
              <a:rPr lang="ru-RU" dirty="0"/>
              <a:t>Духовная музыка</a:t>
            </a:r>
          </a:p>
          <a:p>
            <a:r>
              <a:rPr lang="ru-RU" dirty="0"/>
              <a:t>Связь музыки с другими видами искусства</a:t>
            </a:r>
          </a:p>
          <a:p>
            <a:endParaRPr lang="ru-RU" dirty="0"/>
          </a:p>
        </p:txBody>
      </p:sp>
      <p:pic>
        <p:nvPicPr>
          <p:cNvPr id="1026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571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Структура работы: базовый уровень и уровень "со звездочкой"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045" y="2276872"/>
            <a:ext cx="8229600" cy="2908920"/>
          </a:xfrm>
        </p:spPr>
        <p:txBody>
          <a:bodyPr/>
          <a:lstStyle/>
          <a:p>
            <a:r>
              <a:rPr lang="ru-RU" dirty="0"/>
              <a:t> </a:t>
            </a:r>
            <a:r>
              <a:rPr lang="ru-RU" b="1" dirty="0"/>
              <a:t>Базовые задания</a:t>
            </a:r>
            <a:r>
              <a:rPr lang="ru-RU" dirty="0"/>
              <a:t> (</a:t>
            </a:r>
            <a:r>
              <a:rPr lang="ru-RU" dirty="0" smtClean="0"/>
              <a:t>1-7) </a:t>
            </a:r>
            <a:r>
              <a:rPr lang="ru-RU" dirty="0"/>
              <a:t>→ </a:t>
            </a:r>
            <a:r>
              <a:rPr lang="ru-RU" b="1" dirty="0" err="1"/>
              <a:t>инвариативные</a:t>
            </a:r>
            <a:r>
              <a:rPr lang="ru-RU" b="1" dirty="0"/>
              <a:t> модули</a:t>
            </a:r>
            <a:r>
              <a:rPr lang="ru-RU" dirty="0"/>
              <a:t> (обязательный минимум)</a:t>
            </a:r>
          </a:p>
          <a:p>
            <a:r>
              <a:rPr lang="ru-RU" b="1" dirty="0" smtClean="0"/>
              <a:t>Задания </a:t>
            </a:r>
            <a:r>
              <a:rPr lang="ru-RU" b="1" dirty="0"/>
              <a:t>со "звёздочкой"</a:t>
            </a:r>
            <a:r>
              <a:rPr lang="ru-RU" dirty="0"/>
              <a:t> </a:t>
            </a:r>
            <a:r>
              <a:rPr lang="ru-RU" dirty="0" smtClean="0"/>
              <a:t>(8★</a:t>
            </a:r>
            <a:r>
              <a:rPr lang="ru-RU" dirty="0"/>
              <a:t>-9★) → </a:t>
            </a:r>
            <a:r>
              <a:rPr lang="ru-RU" b="1" dirty="0"/>
              <a:t>вариативные модули</a:t>
            </a:r>
            <a:r>
              <a:rPr lang="ru-RU" dirty="0"/>
              <a:t> (повышенный уровень)</a:t>
            </a:r>
          </a:p>
          <a:p>
            <a:endParaRPr lang="ru-RU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24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10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5 класс. </a:t>
            </a:r>
            <a:r>
              <a:rPr lang="ru-RU" sz="3600" b="1" dirty="0"/>
              <a:t>Формирование фундамента через модули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631" y="1733469"/>
            <a:ext cx="8680725" cy="4525963"/>
          </a:xfrm>
        </p:spPr>
        <p:txBody>
          <a:bodyPr>
            <a:noAutofit/>
          </a:bodyPr>
          <a:lstStyle/>
          <a:p>
            <a:r>
              <a:rPr lang="ru-RU" sz="2400" b="1" dirty="0"/>
              <a:t>Базовые задания (1-7):</a:t>
            </a:r>
            <a:r>
              <a:rPr lang="ru-RU" sz="2400" dirty="0"/>
              <a:t> Инвариантные модули</a:t>
            </a:r>
          </a:p>
          <a:p>
            <a:pPr lvl="1"/>
            <a:r>
              <a:rPr lang="ru-RU" sz="2000" b="1" dirty="0"/>
              <a:t>Задания 1, 2, 7:</a:t>
            </a:r>
            <a:r>
              <a:rPr lang="ru-RU" sz="2000" dirty="0"/>
              <a:t> «Народное творчество» и «Жанры» (народные песни, частушки, хороводы).</a:t>
            </a:r>
          </a:p>
          <a:p>
            <a:pPr lvl="1"/>
            <a:r>
              <a:rPr lang="ru-RU" sz="2000" b="1" dirty="0"/>
              <a:t>Задания 3, 4, 6:</a:t>
            </a:r>
            <a:r>
              <a:rPr lang="ru-RU" sz="2000" dirty="0"/>
              <a:t> «Русская классика» (композиторы, произведения).</a:t>
            </a:r>
          </a:p>
          <a:p>
            <a:pPr lvl="1"/>
            <a:r>
              <a:rPr lang="ru-RU" sz="2000" b="1" dirty="0"/>
              <a:t>Задание 5:</a:t>
            </a:r>
            <a:r>
              <a:rPr lang="ru-RU" sz="2000" dirty="0"/>
              <a:t> «Жанры» (сравнение песни и танца</a:t>
            </a:r>
            <a:r>
              <a:rPr lang="ru-RU" sz="2000" dirty="0" smtClean="0"/>
              <a:t>).</a:t>
            </a:r>
          </a:p>
          <a:p>
            <a:pPr marL="457200" lvl="1" indent="0">
              <a:buNone/>
            </a:pPr>
            <a:endParaRPr lang="ru-RU" sz="2000" dirty="0"/>
          </a:p>
          <a:p>
            <a:r>
              <a:rPr lang="ru-RU" sz="2400" b="1" dirty="0"/>
              <a:t>Задания повышенной сложности (8-9):</a:t>
            </a:r>
            <a:r>
              <a:rPr lang="ru-RU" sz="2400" dirty="0"/>
              <a:t> Вариативные модули</a:t>
            </a:r>
          </a:p>
          <a:p>
            <a:pPr lvl="1"/>
            <a:r>
              <a:rPr lang="ru-RU" sz="2000" b="1" dirty="0"/>
              <a:t>Задание 8:</a:t>
            </a:r>
            <a:r>
              <a:rPr lang="ru-RU" sz="2000" dirty="0"/>
              <a:t> «Европейская классика» (исключение лишнего — Моцарт).</a:t>
            </a:r>
          </a:p>
          <a:p>
            <a:pPr lvl="1"/>
            <a:r>
              <a:rPr lang="ru-RU" sz="2000" b="1" dirty="0"/>
              <a:t>Задание 9 (*):</a:t>
            </a:r>
            <a:r>
              <a:rPr lang="ru-RU" sz="2000" dirty="0"/>
              <a:t> «Связь музыки с другими искусствами» (анализ балета «</a:t>
            </a:r>
            <a:r>
              <a:rPr lang="ru-RU" sz="2000" dirty="0" err="1"/>
              <a:t>Аркаим</a:t>
            </a:r>
            <a:r>
              <a:rPr lang="ru-RU" sz="2000" dirty="0"/>
              <a:t>»).</a:t>
            </a:r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18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t="16381" r="57143" b="10617"/>
          <a:stretch/>
        </p:blipFill>
        <p:spPr bwMode="auto">
          <a:xfrm>
            <a:off x="210453" y="247981"/>
            <a:ext cx="4834073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6" t="18048" r="56860" b="9566"/>
          <a:stretch/>
        </p:blipFill>
        <p:spPr bwMode="auto">
          <a:xfrm>
            <a:off x="4247657" y="328609"/>
            <a:ext cx="4874145" cy="606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t="21301" r="56646" b="6829"/>
          <a:stretch/>
        </p:blipFill>
        <p:spPr bwMode="auto">
          <a:xfrm>
            <a:off x="1985125" y="980728"/>
            <a:ext cx="4525064" cy="555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18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113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Развитие системы: от 6 к 8 классу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1760141"/>
              </p:ext>
            </p:extLst>
          </p:nvPr>
        </p:nvGraphicFramePr>
        <p:xfrm>
          <a:off x="478045" y="1552975"/>
          <a:ext cx="8229600" cy="41442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2743200"/>
                <a:gridCol w="2743200"/>
              </a:tblGrid>
              <a:tr h="651889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effectLst/>
                        </a:rPr>
                        <a:t>6 класс: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effectLst/>
                        </a:rPr>
                        <a:t>7 класс: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effectLst/>
                        </a:rPr>
                        <a:t>8класс:</a:t>
                      </a:r>
                      <a:endParaRPr lang="ru-RU" sz="2400" b="1" dirty="0"/>
                    </a:p>
                  </a:txBody>
                  <a:tcPr/>
                </a:tc>
              </a:tr>
              <a:tr h="1114923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Углубление в русскую и европейскую классику.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Акцент на музыку XX века (импрессионизм, авангард).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Анализ </a:t>
                      </a:r>
                      <a:r>
                        <a:rPr lang="ru-RU" sz="1800" kern="1200" dirty="0" err="1" smtClean="0">
                          <a:effectLst/>
                        </a:rPr>
                        <a:t>полистилистики</a:t>
                      </a:r>
                      <a:r>
                        <a:rPr lang="ru-RU" sz="1800" kern="1200" dirty="0" smtClean="0">
                          <a:effectLst/>
                        </a:rPr>
                        <a:t> и современных техник</a:t>
                      </a:r>
                      <a:endParaRPr lang="ru-RU" dirty="0"/>
                    </a:p>
                  </a:txBody>
                  <a:tcPr/>
                </a:tc>
              </a:tr>
              <a:tr h="7944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Появление сравнительного анализа (опера </a:t>
                      </a:r>
                      <a:r>
                        <a:rPr lang="ru-RU" sz="1800" kern="1200" dirty="0" err="1" smtClean="0">
                          <a:effectLst/>
                        </a:rPr>
                        <a:t>vs</a:t>
                      </a:r>
                      <a:r>
                        <a:rPr lang="ru-RU" sz="1800" kern="1200" dirty="0" smtClean="0">
                          <a:effectLst/>
                        </a:rPr>
                        <a:t> балет).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Сложный сравнительный анализ (симфоний, оперы и рок-оперы).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Темы: синтез традиций и новаторства, духовная музыка</a:t>
                      </a:r>
                      <a:endParaRPr lang="ru-RU" dirty="0"/>
                    </a:p>
                  </a:txBody>
                  <a:tcPr/>
                </a:tc>
              </a:tr>
              <a:tr h="1114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Анализ фрагмента и установление связи с живописью/литературой.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Анализ </a:t>
                      </a:r>
                      <a:r>
                        <a:rPr lang="ru-RU" sz="1800" kern="1200" dirty="0" err="1" smtClean="0">
                          <a:effectLst/>
                        </a:rPr>
                        <a:t>полистилистики</a:t>
                      </a:r>
                      <a:r>
                        <a:rPr lang="ru-RU" sz="1800" kern="1200" dirty="0" smtClean="0">
                          <a:effectLst/>
                        </a:rPr>
                        <a:t> (</a:t>
                      </a:r>
                      <a:r>
                        <a:rPr lang="ru-RU" sz="1800" kern="1200" dirty="0" err="1" smtClean="0">
                          <a:effectLst/>
                        </a:rPr>
                        <a:t>Шнитке</a:t>
                      </a:r>
                      <a:r>
                        <a:rPr lang="ru-RU" sz="1800" kern="1200" dirty="0" smtClean="0">
                          <a:effectLst/>
                        </a:rPr>
                        <a:t>) и связей с кинематографом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Требует целостного, системного мышления от ученика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30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2" t="7805" r="13018" b="5854"/>
          <a:stretch/>
        </p:blipFill>
        <p:spPr bwMode="auto">
          <a:xfrm>
            <a:off x="107504" y="404664"/>
            <a:ext cx="8962255" cy="592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8" t="8293" r="13109" b="7593"/>
          <a:stretch/>
        </p:blipFill>
        <p:spPr bwMode="auto">
          <a:xfrm>
            <a:off x="205951" y="481092"/>
            <a:ext cx="8858004" cy="576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6524235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Пример, 8 класс.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53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673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Соответствие содержания:</a:t>
            </a:r>
            <a:r>
              <a:rPr lang="ru-RU" sz="280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Контрольная работа охватывает все заявленные инвариантные </a:t>
            </a:r>
            <a:r>
              <a:rPr lang="ru-RU" sz="2800" dirty="0" smtClean="0"/>
              <a:t>модули:</a:t>
            </a:r>
            <a:br>
              <a:rPr lang="ru-RU" sz="28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045" y="1841167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«</a:t>
            </a:r>
            <a:r>
              <a:rPr lang="ru-RU" b="1" dirty="0"/>
              <a:t>Музыка моего края»</a:t>
            </a:r>
            <a:r>
              <a:rPr lang="ru-RU" dirty="0"/>
              <a:t> и </a:t>
            </a:r>
            <a:r>
              <a:rPr lang="ru-RU" b="1" dirty="0"/>
              <a:t>«Народное музыкальное творчество России»</a:t>
            </a:r>
            <a:r>
              <a:rPr lang="ru-RU" dirty="0"/>
              <a:t>: проверяются в заданиях на знание народных песен, жанров, инструментов (Задания 1, 2, 3, 7).</a:t>
            </a:r>
          </a:p>
          <a:p>
            <a:r>
              <a:rPr lang="ru-RU" b="1" dirty="0"/>
              <a:t>«Русская классическая музыка»</a:t>
            </a:r>
            <a:r>
              <a:rPr lang="ru-RU" dirty="0"/>
              <a:t>: проверяется в заданиях на знание композиторов и их произведений (Задания 4, 6, 8).</a:t>
            </a:r>
          </a:p>
          <a:p>
            <a:r>
              <a:rPr lang="ru-RU" b="1" dirty="0"/>
              <a:t>«Жанры музыкального искусства»</a:t>
            </a:r>
            <a:r>
              <a:rPr lang="ru-RU" dirty="0"/>
              <a:t>: проверяется в заданиях на сравнение и определение жанров (Задания 1, 5, 7).</a:t>
            </a:r>
          </a:p>
          <a:p>
            <a:r>
              <a:rPr lang="ru-RU" b="1" dirty="0"/>
              <a:t>Вариативные модули</a:t>
            </a:r>
            <a:r>
              <a:rPr lang="ru-RU" dirty="0"/>
              <a:t> («Европейская классическая музыка», «Связь музыки с другими видами искусства»): проверяются в заданиях повышенного уровня (Задание 8 на исключение зарубежного композитора, Задание 9 на анализ синтетического произведения - балета).</a:t>
            </a:r>
          </a:p>
          <a:p>
            <a:r>
              <a:rPr lang="ru-RU" b="1" dirty="0"/>
              <a:t>Соответствие видам деятельности:</a:t>
            </a:r>
            <a:r>
              <a:rPr lang="ru-RU" dirty="0"/>
              <a:t> Задания направлены на проверку как знаний (фактов, имен, терминов), так и умений (сравнивать, анализировать, аргументировать, классифицировать), что соответствует современным требованиям.</a:t>
            </a:r>
          </a:p>
          <a:p>
            <a:r>
              <a:rPr lang="ru-RU" b="1" dirty="0"/>
              <a:t>Вывод:</a:t>
            </a:r>
            <a:r>
              <a:rPr lang="ru-RU" dirty="0"/>
              <a:t> Контрольная работа полностью соответствует типичной структуре и содержанию РП по музыке для 5 класса.</a:t>
            </a:r>
          </a:p>
          <a:p>
            <a:endParaRPr lang="ru-RU" dirty="0"/>
          </a:p>
        </p:txBody>
      </p:sp>
      <p:pic>
        <p:nvPicPr>
          <p:cNvPr id="4" name="Picture 2" descr="ФООП и ФГОС « ДОНЕЦКОЕ УЧИЛИЩЕ ОЛИМПИЙСКОГО РЕЗЕРВА ИМ. С.БУБ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5565138"/>
            <a:ext cx="1331640" cy="12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562" b="91695" l="2658" r="23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33" t="74473" r="73418" b="9259"/>
          <a:stretch/>
        </p:blipFill>
        <p:spPr bwMode="auto">
          <a:xfrm>
            <a:off x="478045" y="5965687"/>
            <a:ext cx="720080" cy="74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101" b="95325" l="30000" r="54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99" t="76751" r="53896" b="6922"/>
          <a:stretch/>
        </p:blipFill>
        <p:spPr bwMode="auto">
          <a:xfrm>
            <a:off x="-134754" y="5813658"/>
            <a:ext cx="693019" cy="8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z/musical-notes-heart-icon-elements-romance-multi-colored-icons-premium-quality-graphic-design-icon-simple-icon-115181495.jpg?ct=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359" b="45594" l="79268" r="95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583" t="31665" r="2648" b="52002"/>
          <a:stretch/>
        </p:blipFill>
        <p:spPr bwMode="auto">
          <a:xfrm>
            <a:off x="899592" y="6202036"/>
            <a:ext cx="742963" cy="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06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240</Words>
  <Application>Microsoft Office PowerPoint</Application>
  <PresentationFormat>Экран (4:3)</PresentationFormat>
  <Paragraphs>72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«Формирование базы оценочных материалов в соответствии с ФГОС по музыке в 5-8 классах»</vt:lpstr>
      <vt:lpstr>Проверенная временем основа</vt:lpstr>
      <vt:lpstr>Новая программа построена по модульному принципу, где есть:</vt:lpstr>
      <vt:lpstr>Структура работы: базовый уровень и уровень "со звездочкой"</vt:lpstr>
      <vt:lpstr>5 класс. Формирование фундамента через модули</vt:lpstr>
      <vt:lpstr>Презентация PowerPoint</vt:lpstr>
      <vt:lpstr>Развитие системы: от 6 к 8 классу</vt:lpstr>
      <vt:lpstr>Презентация PowerPoint</vt:lpstr>
      <vt:lpstr>Соответствие содержания:  Контрольная работа охватывает все заявленные инвариантные модули: </vt:lpstr>
      <vt:lpstr> 6 класс</vt:lpstr>
      <vt:lpstr>7 класс</vt:lpstr>
      <vt:lpstr>Презентация PowerPoint</vt:lpstr>
      <vt:lpstr>«Формирование базы оценочных материалов в соответствии с ФГОС по музыке в 5-8 классах»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«Формирование базы оценочных материалов в соответствии с ФГОС по музыке в 5-8 классах»</dc:title>
  <dc:creator>Евсеева Ирина Сергеевна</dc:creator>
  <cp:lastModifiedBy>Евсеева Ирина Сергеевна</cp:lastModifiedBy>
  <cp:revision>17</cp:revision>
  <dcterms:created xsi:type="dcterms:W3CDTF">2025-11-08T07:13:00Z</dcterms:created>
  <dcterms:modified xsi:type="dcterms:W3CDTF">2025-11-09T15:38:49Z</dcterms:modified>
</cp:coreProperties>
</file>