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</p:sldMasterIdLst>
  <p:notesMasterIdLst>
    <p:notesMasterId r:id="rId25"/>
  </p:notesMasterIdLst>
  <p:handoutMasterIdLst>
    <p:handoutMasterId r:id="rId26"/>
  </p:handoutMasterIdLst>
  <p:sldIdLst>
    <p:sldId id="257" r:id="rId5"/>
    <p:sldId id="283" r:id="rId6"/>
    <p:sldId id="284" r:id="rId7"/>
    <p:sldId id="285" r:id="rId8"/>
    <p:sldId id="265" r:id="rId9"/>
    <p:sldId id="258" r:id="rId10"/>
    <p:sldId id="287" r:id="rId11"/>
    <p:sldId id="288" r:id="rId12"/>
    <p:sldId id="289" r:id="rId13"/>
    <p:sldId id="291" r:id="rId14"/>
    <p:sldId id="292" r:id="rId15"/>
    <p:sldId id="294" r:id="rId16"/>
    <p:sldId id="293" r:id="rId17"/>
    <p:sldId id="295" r:id="rId18"/>
    <p:sldId id="296" r:id="rId19"/>
    <p:sldId id="297" r:id="rId20"/>
    <p:sldId id="298" r:id="rId21"/>
    <p:sldId id="299" r:id="rId22"/>
    <p:sldId id="267" r:id="rId23"/>
    <p:sldId id="300" r:id="rId24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56" userDrawn="1">
          <p15:clr>
            <a:srgbClr val="A4A3A4"/>
          </p15:clr>
        </p15:guide>
        <p15:guide id="4" pos="720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BEBD8"/>
    <a:srgbClr val="8335E5"/>
    <a:srgbClr val="6B8DE1"/>
    <a:srgbClr val="6C92E1"/>
    <a:srgbClr val="6313DC"/>
    <a:srgbClr val="1E3ADA"/>
    <a:srgbClr val="030553"/>
    <a:srgbClr val="7D4BC9"/>
    <a:srgbClr val="16286E"/>
    <a:srgbClr val="6524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0" autoAdjust="0"/>
    <p:restoredTop sz="94652" autoAdjust="0"/>
  </p:normalViewPr>
  <p:slideViewPr>
    <p:cSldViewPr snapToGrid="0" showGuides="1">
      <p:cViewPr varScale="1">
        <p:scale>
          <a:sx n="70" d="100"/>
          <a:sy n="70" d="100"/>
        </p:scale>
        <p:origin x="1075" y="43"/>
      </p:cViewPr>
      <p:guideLst>
        <p:guide orient="horz" pos="2092"/>
        <p:guide pos="3840"/>
        <p:guide pos="456"/>
        <p:guide pos="720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2AF506F9-91AB-457B-A321-BA32DFC452D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E71BC67-B9B6-41AE-BB4E-51234F20984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07EF8425-799E-4BB3-93FC-DB50D75463C2}" type="datetime1">
              <a:rPr lang="ru-RU" smtClean="0"/>
              <a:t>11.11.2025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0E2BB79-F5ED-4C7F-A869-D9A323F2CA0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40207CB-184F-4400-BBE4-E0B71DE0626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4328996C-DF1E-45F4-80FD-86472FDB10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168487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2B9FE1B3-CAF9-4AB4-BF0F-EF4449266F5B}" type="datetime1">
              <a:rPr lang="ru-RU" noProof="0" smtClean="0"/>
              <a:t>11.11.2025</a:t>
            </a:fld>
            <a:endParaRPr lang="ru-RU" noProof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6DF8F48A-6110-47DA-8521-A1D1FFD22FEF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45149156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6DF8F48A-6110-47DA-8521-A1D1FFD22FEF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79097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6DF8F48A-6110-47DA-8521-A1D1FFD22FEF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78855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/>
              <a:t>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6DF8F48A-6110-47DA-8521-A1D1FFD22FEF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20239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6DF8F48A-6110-47DA-8521-A1D1FFD22FEF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37744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18AB61-BED5-1014-9D89-0D215CAE7C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4311DB7F-93FE-212E-D78E-6BF6BE8474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1FD7FD7D-3E58-8A48-0AA8-31C1E36DE0B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62F825E-221C-55F1-E530-F874596275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6DF8F48A-6110-47DA-8521-A1D1FFD22FEF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8439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B0BBB5-FEB0-47AD-A01D-A9D3462038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rtlCol="0" anchor="b"/>
          <a:lstStyle>
            <a:lvl1pPr algn="ctr">
              <a:defRPr sz="60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8207C41-C17D-4E84-B9CC-CA142B94C1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rtlCol="0"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245F25D-6082-47DE-9B2C-675944DD18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90E3B86-8017-4DDB-873C-B192BA975714}" type="datetime1">
              <a:rPr lang="ru-RU" noProof="0" smtClean="0"/>
              <a:t>11.11.2025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E24B0FF-3B25-4E5C-A0A7-4E16363621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9377007-1A01-499B-ACAD-C9F9C20B7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D6580AB-5C3C-4B4F-8E2A-8B7A0A8CE69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1699625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081C24-32F4-4208-B651-CDCBFCD031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8B74779-B577-461F-A409-71F6A5A11A01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9B044BD-4FA0-432C-95D7-517D2DE8C4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28BEB3D-820A-4993-85CA-946D2E0AECD3}" type="datetime1">
              <a:rPr lang="ru-RU" noProof="0" smtClean="0"/>
              <a:t>11.11.2025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D17F283-FE61-4C9A-9E39-74D429C582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9F9B807-6FE9-4E47-846B-BCB39B7AE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D6580AB-5C3C-4B4F-8E2A-8B7A0A8CE69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103985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42594DD-FFD4-4AA9-BCDA-0BA87C1463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79C2B6E-24EB-42CE-8B4D-3178D08C7EB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4C92C56-63F3-4246-AAEE-2FBC89E80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F19EF33-7D17-4F1E-BF13-521EC8C53CF3}" type="datetime1">
              <a:rPr lang="ru-RU" noProof="0" smtClean="0"/>
              <a:t>11.11.2025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5C10319-C816-40EC-B1D0-FD9748E41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854E9AB-6952-407A-9F06-2EB917172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D6580AB-5C3C-4B4F-8E2A-8B7A0A8CE69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603716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DADCE2-978E-4923-B0E9-4C966B679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CEB0BD6-F012-4C6D-BDAD-9E90ED25A387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EE2F9E5-192C-4E88-9147-D263893B18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963C0E1-821C-4080-90BA-714C325B9CB0}" type="datetime1">
              <a:rPr lang="ru-RU" noProof="0" smtClean="0"/>
              <a:t>11.11.2025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94A7138-3EAF-4C9D-903E-55D9BC0402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8DB0B82-496D-45C3-A682-7AF9AFFB9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D6580AB-5C3C-4B4F-8E2A-8B7A0A8CE69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515126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93DAD0-5F6F-47DA-A010-1C4A30C88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rtlCol="0" anchor="b"/>
          <a:lstStyle>
            <a:lvl1pPr>
              <a:defRPr sz="60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C8EFA6E-A768-42A8-B2C3-F100D82609A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 rtlCol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2F46640-E89E-47CE-984D-0C0ECF7CF5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B8BCAE7-D13D-4B3C-A730-518924538B3A}" type="datetime1">
              <a:rPr lang="ru-RU" noProof="0" smtClean="0"/>
              <a:t>11.11.2025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4177A8F-F167-4C43-AEE7-450670801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A1DA754-ED79-4909-833D-55BF9A5D8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D6580AB-5C3C-4B4F-8E2A-8B7A0A8CE69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1600877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9AA026-BFE6-4D2A-9ABF-C593B56665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14747E8-A36B-4B4A-B2A4-B5283152AB22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6C6B59D-87BD-4F32-B9BC-31F9B1A5D7AD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5C49B47-0C41-4DCC-9902-126916D9C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E76079A-FC00-496A-AE4E-7D121DC53F0B}" type="datetime1">
              <a:rPr lang="ru-RU" noProof="0" smtClean="0"/>
              <a:t>11.11.2025</a:t>
            </a:fld>
            <a:endParaRPr lang="ru-RU" noProof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7CD28B7-2F2D-4E80-A107-C1F266C63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35D650A-4D0F-46AE-A132-267FCD921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D6580AB-5C3C-4B4F-8E2A-8B7A0A8CE69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219876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64C6F9-F6F6-4EA1-98AA-81B84F7CC0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1B8B83E-B37C-46C9-8284-D6EBA0033C9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9A150B8-0288-44AC-9CE7-E7BD9FB32EF9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CF5DCAE-6027-49B9-A818-F45FADE27B27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84FAE16-DBCB-4A42-BFFC-053F2D529ABA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6E8C038-E6A1-499D-9E24-FA5980421C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ECF0AE3-FE8D-4634-8838-1D4614CE2796}" type="datetime1">
              <a:rPr lang="ru-RU" noProof="0" smtClean="0"/>
              <a:t>11.11.2025</a:t>
            </a:fld>
            <a:endParaRPr lang="ru-RU" noProof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9F911B6-A759-487E-8CB6-CF9EF737F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A906EC0-369D-4138-8D70-148CFDEE5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D6580AB-5C3C-4B4F-8E2A-8B7A0A8CE69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824554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E02F8A-97AC-456C-B9E3-45A7D520C5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340F483-F2B9-47A3-9B5C-8C264B701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417365E-AC06-41FC-B1FE-F45D5FD9DFA9}" type="datetime1">
              <a:rPr lang="ru-RU" noProof="0" smtClean="0"/>
              <a:t>11.11.2025</a:t>
            </a:fld>
            <a:endParaRPr lang="ru-RU" noProof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5849874-9D9B-4597-B20D-33D6F58BC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B35894C-9062-435A-9758-82ED9C6D7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D6580AB-5C3C-4B4F-8E2A-8B7A0A8CE69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6817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6A3F6AD-4D61-4238-AB7D-613625BFF8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0DF3DEE-969A-4699-A3DB-585B7CC37D32}" type="datetime1">
              <a:rPr lang="ru-RU" noProof="0" smtClean="0"/>
              <a:t>11.11.2025</a:t>
            </a:fld>
            <a:endParaRPr lang="ru-RU" noProof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8AACDC9-944D-47C6-B286-82C86AD94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4EAAC43-3846-4080-B764-AB2DB308C5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D6580AB-5C3C-4B4F-8E2A-8B7A0A8CE69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8213701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6F4779-0336-4AFA-B9A7-259EE8BEC1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B82F449-DDC3-4694-81E5-91A4B8F433ED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F00A2C4-3B2E-46AC-9605-73F5B2CC1F5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6909769-F5A5-4635-BD0C-D6049DEB96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8656669-AB1C-4B0D-B3DD-9A3D4FE861ED}" type="datetime1">
              <a:rPr lang="ru-RU" noProof="0" smtClean="0"/>
              <a:t>11.11.2025</a:t>
            </a:fld>
            <a:endParaRPr lang="ru-RU" noProof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9252DC3-D3D7-446F-A866-D7820B7BF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71CDB00-5218-4567-902B-845073BE87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D6580AB-5C3C-4B4F-8E2A-8B7A0A8CE69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776128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F661E4-9FF7-494B-A1C9-C9A1DD705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D245657-DA21-4769-84F8-88DC644508E0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167B310-6692-4981-9CB8-FE79A091FF5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7DA2C9E-A9AD-4BB9-A691-90BB84F58C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3FBA9B3-027E-465A-82C8-72569465AF71}" type="datetime1">
              <a:rPr lang="ru-RU" noProof="0" smtClean="0"/>
              <a:t>11.11.2025</a:t>
            </a:fld>
            <a:endParaRPr lang="ru-RU" noProof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4B3D45D-C826-4846-BBFC-A0D98B7E7A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3516961-40DC-443E-9DB8-3A987DF49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D6580AB-5C3C-4B4F-8E2A-8B7A0A8CE69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6313338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341CFC-63B9-4A19-A8AB-62B9E452AE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15A838B-134E-40B6-A7E3-1119BB8BF5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E8943BB-9EAD-4CBC-9CA2-75F70C6B582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43E6836B-BA39-4ED9-9BFE-18A9A741A5DA}" type="datetime1">
              <a:rPr lang="ru-RU" noProof="0" smtClean="0"/>
              <a:t>11.11.2025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04E537-5CBA-4B86-9D30-577B9F741E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6E79E72-0F12-4646-BCDF-4C9EAA89C2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ED6580AB-5C3C-4B4F-8E2A-8B7A0A8CE69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554378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 hidden="1">
            <a:extLst>
              <a:ext uri="{FF2B5EF4-FFF2-40B4-BE49-F238E27FC236}">
                <a16:creationId xmlns:a16="http://schemas.microsoft.com/office/drawing/2014/main" id="{016C325E-5B69-4D07-BBFB-7DB217A69D4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ru-RU" dirty="0"/>
              <a:t>Слайд 1 с информацией о кадрах</a:t>
            </a: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8E504344-8563-476C-9EF9-4200B272FD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855953" y="-2833465"/>
            <a:ext cx="8948964" cy="12105059"/>
            <a:chOff x="4855953" y="-2833465"/>
            <a:chExt cx="8948964" cy="12105059"/>
          </a:xfrm>
        </p:grpSpPr>
        <p:sp>
          <p:nvSpPr>
            <p:cNvPr id="18" name="Полилиния 10">
              <a:extLst>
                <a:ext uri="{FF2B5EF4-FFF2-40B4-BE49-F238E27FC236}">
                  <a16:creationId xmlns:a16="http://schemas.microsoft.com/office/drawing/2014/main" id="{73D22BE5-D5D5-4BF2-A935-5C4AB588B458}"/>
                </a:ext>
              </a:extLst>
            </p:cNvPr>
            <p:cNvSpPr>
              <a:spLocks/>
            </p:cNvSpPr>
            <p:nvPr/>
          </p:nvSpPr>
          <p:spPr bwMode="auto">
            <a:xfrm rot="9420272">
              <a:off x="4855953" y="-2246936"/>
              <a:ext cx="8673602" cy="11518530"/>
            </a:xfrm>
            <a:custGeom>
              <a:avLst/>
              <a:gdLst>
                <a:gd name="T0" fmla="*/ 1166 w 2492"/>
                <a:gd name="T1" fmla="*/ 2419 h 3315"/>
                <a:gd name="T2" fmla="*/ 243 w 2492"/>
                <a:gd name="T3" fmla="*/ 912 h 3315"/>
                <a:gd name="T4" fmla="*/ 449 w 2492"/>
                <a:gd name="T5" fmla="*/ 15 h 3315"/>
                <a:gd name="T6" fmla="*/ 766 w 2492"/>
                <a:gd name="T7" fmla="*/ 302 h 3315"/>
                <a:gd name="T8" fmla="*/ 1651 w 2492"/>
                <a:gd name="T9" fmla="*/ 481 h 3315"/>
                <a:gd name="T10" fmla="*/ 2239 w 2492"/>
                <a:gd name="T11" fmla="*/ 1238 h 3315"/>
                <a:gd name="T12" fmla="*/ 2186 w 2492"/>
                <a:gd name="T13" fmla="*/ 2201 h 3315"/>
                <a:gd name="T14" fmla="*/ 2165 w 2492"/>
                <a:gd name="T15" fmla="*/ 2928 h 3315"/>
                <a:gd name="T16" fmla="*/ 1400 w 2492"/>
                <a:gd name="T17" fmla="*/ 3100 h 3315"/>
                <a:gd name="T18" fmla="*/ 1166 w 2492"/>
                <a:gd name="T19" fmla="*/ 2419 h 3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92" h="3315">
                  <a:moveTo>
                    <a:pt x="1166" y="2419"/>
                  </a:moveTo>
                  <a:cubicBezTo>
                    <a:pt x="1505" y="1277"/>
                    <a:pt x="486" y="1533"/>
                    <a:pt x="243" y="912"/>
                  </a:cubicBezTo>
                  <a:cubicBezTo>
                    <a:pt x="0" y="292"/>
                    <a:pt x="291" y="31"/>
                    <a:pt x="449" y="15"/>
                  </a:cubicBezTo>
                  <a:cubicBezTo>
                    <a:pt x="607" y="0"/>
                    <a:pt x="716" y="54"/>
                    <a:pt x="766" y="302"/>
                  </a:cubicBezTo>
                  <a:cubicBezTo>
                    <a:pt x="817" y="551"/>
                    <a:pt x="1312" y="508"/>
                    <a:pt x="1651" y="481"/>
                  </a:cubicBezTo>
                  <a:cubicBezTo>
                    <a:pt x="1989" y="454"/>
                    <a:pt x="2492" y="733"/>
                    <a:pt x="2239" y="1238"/>
                  </a:cubicBezTo>
                  <a:cubicBezTo>
                    <a:pt x="1986" y="1743"/>
                    <a:pt x="2000" y="1716"/>
                    <a:pt x="2186" y="2201"/>
                  </a:cubicBezTo>
                  <a:cubicBezTo>
                    <a:pt x="2372" y="2685"/>
                    <a:pt x="2165" y="2928"/>
                    <a:pt x="2165" y="2928"/>
                  </a:cubicBezTo>
                  <a:cubicBezTo>
                    <a:pt x="2165" y="2928"/>
                    <a:pt x="1791" y="3315"/>
                    <a:pt x="1400" y="3100"/>
                  </a:cubicBezTo>
                  <a:cubicBezTo>
                    <a:pt x="1008" y="2885"/>
                    <a:pt x="1166" y="2419"/>
                    <a:pt x="1166" y="2419"/>
                  </a:cubicBezTo>
                  <a:close/>
                </a:path>
              </a:pathLst>
            </a:custGeom>
            <a:gradFill>
              <a:gsLst>
                <a:gs pos="0">
                  <a:srgbClr val="80DEDE"/>
                </a:gs>
                <a:gs pos="53500">
                  <a:srgbClr val="85C1E7"/>
                </a:gs>
                <a:gs pos="100000">
                  <a:srgbClr val="878CFF"/>
                </a:gs>
              </a:gsLst>
              <a:lin ang="5400000" scaled="1"/>
            </a:gra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" name="Полилиния 11">
              <a:extLst>
                <a:ext uri="{FF2B5EF4-FFF2-40B4-BE49-F238E27FC236}">
                  <a16:creationId xmlns:a16="http://schemas.microsoft.com/office/drawing/2014/main" id="{C42C174B-303A-45F6-8FF1-93001A3AAFC1}"/>
                </a:ext>
              </a:extLst>
            </p:cNvPr>
            <p:cNvSpPr>
              <a:spLocks/>
            </p:cNvSpPr>
            <p:nvPr/>
          </p:nvSpPr>
          <p:spPr bwMode="auto">
            <a:xfrm rot="9420272">
              <a:off x="5048022" y="-2833465"/>
              <a:ext cx="8756895" cy="10755934"/>
            </a:xfrm>
            <a:custGeom>
              <a:avLst/>
              <a:gdLst>
                <a:gd name="T0" fmla="*/ 1504 w 2516"/>
                <a:gd name="T1" fmla="*/ 2980 h 3095"/>
                <a:gd name="T2" fmla="*/ 2237 w 2516"/>
                <a:gd name="T3" fmla="*/ 2283 h 3095"/>
                <a:gd name="T4" fmla="*/ 1468 w 2516"/>
                <a:gd name="T5" fmla="*/ 1052 h 3095"/>
                <a:gd name="T6" fmla="*/ 979 w 2516"/>
                <a:gd name="T7" fmla="*/ 648 h 3095"/>
                <a:gd name="T8" fmla="*/ 411 w 2516"/>
                <a:gd name="T9" fmla="*/ 195 h 3095"/>
                <a:gd name="T10" fmla="*/ 397 w 2516"/>
                <a:gd name="T11" fmla="*/ 1117 h 3095"/>
                <a:gd name="T12" fmla="*/ 194 w 2516"/>
                <a:gd name="T13" fmla="*/ 1767 h 3095"/>
                <a:gd name="T14" fmla="*/ 866 w 2516"/>
                <a:gd name="T15" fmla="*/ 2349 h 3095"/>
                <a:gd name="T16" fmla="*/ 1275 w 2516"/>
                <a:gd name="T17" fmla="*/ 2766 h 3095"/>
                <a:gd name="T18" fmla="*/ 1504 w 2516"/>
                <a:gd name="T19" fmla="*/ 2980 h 3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16" h="3095">
                  <a:moveTo>
                    <a:pt x="1504" y="2980"/>
                  </a:moveTo>
                  <a:cubicBezTo>
                    <a:pt x="1504" y="2980"/>
                    <a:pt x="1958" y="3095"/>
                    <a:pt x="2237" y="2283"/>
                  </a:cubicBezTo>
                  <a:cubicBezTo>
                    <a:pt x="2516" y="1472"/>
                    <a:pt x="1745" y="1159"/>
                    <a:pt x="1468" y="1052"/>
                  </a:cubicBezTo>
                  <a:cubicBezTo>
                    <a:pt x="1191" y="945"/>
                    <a:pt x="1126" y="907"/>
                    <a:pt x="979" y="648"/>
                  </a:cubicBezTo>
                  <a:cubicBezTo>
                    <a:pt x="832" y="389"/>
                    <a:pt x="822" y="0"/>
                    <a:pt x="411" y="195"/>
                  </a:cubicBezTo>
                  <a:cubicBezTo>
                    <a:pt x="0" y="391"/>
                    <a:pt x="384" y="948"/>
                    <a:pt x="397" y="1117"/>
                  </a:cubicBezTo>
                  <a:cubicBezTo>
                    <a:pt x="411" y="1286"/>
                    <a:pt x="128" y="1580"/>
                    <a:pt x="194" y="1767"/>
                  </a:cubicBezTo>
                  <a:cubicBezTo>
                    <a:pt x="259" y="1954"/>
                    <a:pt x="273" y="2154"/>
                    <a:pt x="866" y="2349"/>
                  </a:cubicBezTo>
                  <a:cubicBezTo>
                    <a:pt x="866" y="2349"/>
                    <a:pt x="1186" y="2374"/>
                    <a:pt x="1275" y="2766"/>
                  </a:cubicBezTo>
                  <a:cubicBezTo>
                    <a:pt x="1275" y="2766"/>
                    <a:pt x="1340" y="2988"/>
                    <a:pt x="1504" y="2980"/>
                  </a:cubicBezTo>
                  <a:close/>
                </a:path>
              </a:pathLst>
            </a:custGeom>
            <a:gradFill>
              <a:gsLst>
                <a:gs pos="0">
                  <a:srgbClr val="7CEFD8"/>
                </a:gs>
                <a:gs pos="51000">
                  <a:srgbClr val="6672E4"/>
                </a:gs>
                <a:gs pos="100000">
                  <a:srgbClr val="882BE5"/>
                </a:gs>
              </a:gsLst>
              <a:lin ang="5400000" scaled="1"/>
            </a:gra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" name="Полилиния 12">
              <a:extLst>
                <a:ext uri="{FF2B5EF4-FFF2-40B4-BE49-F238E27FC236}">
                  <a16:creationId xmlns:a16="http://schemas.microsoft.com/office/drawing/2014/main" id="{22AA5A4F-A0EB-453F-A699-F817D4616C6F}"/>
                </a:ext>
              </a:extLst>
            </p:cNvPr>
            <p:cNvSpPr>
              <a:spLocks/>
            </p:cNvSpPr>
            <p:nvPr/>
          </p:nvSpPr>
          <p:spPr bwMode="auto">
            <a:xfrm rot="9420272">
              <a:off x="5218811" y="-1993836"/>
              <a:ext cx="7570428" cy="10122905"/>
            </a:xfrm>
            <a:custGeom>
              <a:avLst/>
              <a:gdLst>
                <a:gd name="T0" fmla="*/ 1896 w 2175"/>
                <a:gd name="T1" fmla="*/ 2283 h 2913"/>
                <a:gd name="T2" fmla="*/ 1467 w 2175"/>
                <a:gd name="T3" fmla="*/ 2913 h 2913"/>
                <a:gd name="T4" fmla="*/ 1250 w 2175"/>
                <a:gd name="T5" fmla="*/ 2849 h 2913"/>
                <a:gd name="T6" fmla="*/ 1016 w 2175"/>
                <a:gd name="T7" fmla="*/ 2168 h 2913"/>
                <a:gd name="T8" fmla="*/ 93 w 2175"/>
                <a:gd name="T9" fmla="*/ 661 h 2913"/>
                <a:gd name="T10" fmla="*/ 0 w 2175"/>
                <a:gd name="T11" fmla="*/ 238 h 2913"/>
                <a:gd name="T12" fmla="*/ 70 w 2175"/>
                <a:gd name="T13" fmla="*/ 195 h 2913"/>
                <a:gd name="T14" fmla="*/ 638 w 2175"/>
                <a:gd name="T15" fmla="*/ 648 h 2913"/>
                <a:gd name="T16" fmla="*/ 1127 w 2175"/>
                <a:gd name="T17" fmla="*/ 1052 h 2913"/>
                <a:gd name="T18" fmla="*/ 1896 w 2175"/>
                <a:gd name="T19" fmla="*/ 2283 h 2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75" h="2913">
                  <a:moveTo>
                    <a:pt x="1896" y="2283"/>
                  </a:moveTo>
                  <a:cubicBezTo>
                    <a:pt x="1770" y="2651"/>
                    <a:pt x="1607" y="2829"/>
                    <a:pt x="1467" y="2913"/>
                  </a:cubicBezTo>
                  <a:cubicBezTo>
                    <a:pt x="1397" y="2909"/>
                    <a:pt x="1324" y="2889"/>
                    <a:pt x="1250" y="2849"/>
                  </a:cubicBezTo>
                  <a:cubicBezTo>
                    <a:pt x="858" y="2634"/>
                    <a:pt x="1016" y="2168"/>
                    <a:pt x="1016" y="2168"/>
                  </a:cubicBezTo>
                  <a:cubicBezTo>
                    <a:pt x="1354" y="1026"/>
                    <a:pt x="336" y="1282"/>
                    <a:pt x="93" y="661"/>
                  </a:cubicBezTo>
                  <a:cubicBezTo>
                    <a:pt x="28" y="495"/>
                    <a:pt x="1" y="354"/>
                    <a:pt x="0" y="238"/>
                  </a:cubicBezTo>
                  <a:cubicBezTo>
                    <a:pt x="20" y="222"/>
                    <a:pt x="44" y="208"/>
                    <a:pt x="70" y="195"/>
                  </a:cubicBezTo>
                  <a:cubicBezTo>
                    <a:pt x="481" y="0"/>
                    <a:pt x="491" y="389"/>
                    <a:pt x="638" y="648"/>
                  </a:cubicBezTo>
                  <a:cubicBezTo>
                    <a:pt x="785" y="907"/>
                    <a:pt x="850" y="945"/>
                    <a:pt x="1127" y="1052"/>
                  </a:cubicBezTo>
                  <a:cubicBezTo>
                    <a:pt x="1404" y="1159"/>
                    <a:pt x="2175" y="1472"/>
                    <a:pt x="1896" y="2283"/>
                  </a:cubicBezTo>
                  <a:close/>
                </a:path>
              </a:pathLst>
            </a:custGeom>
            <a:gradFill>
              <a:gsLst>
                <a:gs pos="100000">
                  <a:srgbClr val="7CEFD8"/>
                </a:gs>
                <a:gs pos="19000">
                  <a:srgbClr val="6672E4"/>
                </a:gs>
                <a:gs pos="0">
                  <a:srgbClr val="882BE5"/>
                </a:gs>
              </a:gsLst>
              <a:lin ang="10200000" scaled="0"/>
            </a:gra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sp>
        <p:nvSpPr>
          <p:cNvPr id="4" name="Надпись 100">
            <a:extLst>
              <a:ext uri="{FF2B5EF4-FFF2-40B4-BE49-F238E27FC236}">
                <a16:creationId xmlns:a16="http://schemas.microsoft.com/office/drawing/2014/main" id="{8466135F-E0DC-6561-E0B7-356E08EAD9BA}"/>
              </a:ext>
            </a:extLst>
          </p:cNvPr>
          <p:cNvSpPr txBox="1"/>
          <p:nvPr/>
        </p:nvSpPr>
        <p:spPr>
          <a:xfrm>
            <a:off x="6096000" y="5249478"/>
            <a:ext cx="5600863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rtl="0"/>
            <a:r>
              <a:rPr lang="ru-RU" sz="16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Подготовила: Доскенова Владислава Алексеевна</a:t>
            </a:r>
          </a:p>
          <a:p>
            <a:pPr rtl="0"/>
            <a:r>
              <a:rPr lang="ru-RU" sz="16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Член ГМО ПО «Искусство», </a:t>
            </a:r>
          </a:p>
          <a:p>
            <a:pPr rtl="0"/>
            <a:r>
              <a:rPr lang="ru-RU" sz="16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Учитель Изобразительного искусства </a:t>
            </a:r>
          </a:p>
          <a:p>
            <a:pPr rtl="0"/>
            <a:r>
              <a:rPr lang="ru-RU" sz="16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МБОУ «СОШ № 121 г. Челябинска»</a:t>
            </a:r>
          </a:p>
        </p:txBody>
      </p:sp>
      <p:sp>
        <p:nvSpPr>
          <p:cNvPr id="24" name="Надпись 23">
            <a:extLst>
              <a:ext uri="{FF2B5EF4-FFF2-40B4-BE49-F238E27FC236}">
                <a16:creationId xmlns:a16="http://schemas.microsoft.com/office/drawing/2014/main" id="{C1165547-DF3A-4694-9097-2BDAF2003713}"/>
              </a:ext>
            </a:extLst>
          </p:cNvPr>
          <p:cNvSpPr txBox="1"/>
          <p:nvPr/>
        </p:nvSpPr>
        <p:spPr>
          <a:xfrm>
            <a:off x="391548" y="2100263"/>
            <a:ext cx="7888294" cy="30777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rtl="0"/>
            <a:r>
              <a:rPr lang="ru-RU" sz="40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«Формирование</a:t>
            </a:r>
          </a:p>
          <a:p>
            <a:pPr rtl="0"/>
            <a:r>
              <a:rPr lang="ru-RU" sz="40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базы оценочных материалов по учебному предмету «Изобразительное искусство»</a:t>
            </a:r>
          </a:p>
          <a:p>
            <a:pPr rtl="0"/>
            <a:r>
              <a:rPr lang="ru-RU" sz="40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НОО</a:t>
            </a:r>
          </a:p>
        </p:txBody>
      </p:sp>
    </p:spTree>
    <p:extLst>
      <p:ext uri="{BB962C8B-B14F-4D97-AF65-F5344CB8AC3E}">
        <p14:creationId xmlns:p14="http://schemas.microsoft.com/office/powerpoint/2010/main" val="32543563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7EC039-910A-10D0-3D5B-12AC2D7776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адпись 1">
            <a:extLst>
              <a:ext uri="{FF2B5EF4-FFF2-40B4-BE49-F238E27FC236}">
                <a16:creationId xmlns:a16="http://schemas.microsoft.com/office/drawing/2014/main" id="{B93C7DFA-8023-B06F-7DAF-415EF358BA15}"/>
              </a:ext>
            </a:extLst>
          </p:cNvPr>
          <p:cNvSpPr txBox="1"/>
          <p:nvPr/>
        </p:nvSpPr>
        <p:spPr>
          <a:xfrm>
            <a:off x="794877" y="163328"/>
            <a:ext cx="9558799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rtl="0"/>
            <a:r>
              <a:rPr lang="ru-RU" sz="28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Контрольные работы. 2 класс. </a:t>
            </a:r>
          </a:p>
        </p:txBody>
      </p:sp>
      <p:sp>
        <p:nvSpPr>
          <p:cNvPr id="4" name="Надпись 4">
            <a:extLst>
              <a:ext uri="{FF2B5EF4-FFF2-40B4-BE49-F238E27FC236}">
                <a16:creationId xmlns:a16="http://schemas.microsoft.com/office/drawing/2014/main" id="{14312358-D42C-62D2-0823-5FFD7525B5F8}"/>
              </a:ext>
            </a:extLst>
          </p:cNvPr>
          <p:cNvSpPr txBox="1"/>
          <p:nvPr/>
        </p:nvSpPr>
        <p:spPr>
          <a:xfrm>
            <a:off x="3935729" y="630622"/>
            <a:ext cx="4320541" cy="664797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1600" i="1">
                <a:solidFill>
                  <a:srgbClr val="002060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pPr algn="ctr" rtl="0"/>
            <a:r>
              <a:rPr lang="ru-RU" sz="2400" b="1" i="0" dirty="0">
                <a:latin typeface="Cambria" panose="02040503050406030204" pitchFamily="18" charset="0"/>
                <a:ea typeface="Cambria" panose="02040503050406030204" pitchFamily="18" charset="0"/>
              </a:rPr>
              <a:t>1.	Новая контрольная работа отражает модульную структуру федеральной рабочей программы по изобразительному искусству.</a:t>
            </a:r>
          </a:p>
          <a:p>
            <a:pPr algn="ctr" rtl="0"/>
            <a:r>
              <a:rPr lang="ru-RU" sz="2400" b="1" i="0" dirty="0">
                <a:latin typeface="Cambria" panose="02040503050406030204" pitchFamily="18" charset="0"/>
                <a:ea typeface="Cambria" panose="02040503050406030204" pitchFamily="18" charset="0"/>
              </a:rPr>
              <a:t>2.	В ней расширено содержание: добавлены новые направления художественной деятельности — архитектура и цифровая графика.</a:t>
            </a:r>
          </a:p>
          <a:p>
            <a:pPr algn="ctr" rtl="0"/>
            <a:r>
              <a:rPr lang="ru-RU" sz="2400" b="1" i="0" dirty="0">
                <a:latin typeface="Cambria" panose="02040503050406030204" pitchFamily="18" charset="0"/>
                <a:ea typeface="Cambria" panose="02040503050406030204" pitchFamily="18" charset="0"/>
              </a:rPr>
              <a:t>3.	Критерии оценивания адаптированы под требования обновлённого ФООП.</a:t>
            </a:r>
          </a:p>
          <a:p>
            <a:pPr algn="ctr" rtl="0"/>
            <a:endParaRPr lang="ru-RU" sz="2400" b="1" i="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0070272-C54C-8C20-05CF-90649985355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183" r="33234"/>
          <a:stretch>
            <a:fillRect/>
          </a:stretch>
        </p:blipFill>
        <p:spPr>
          <a:xfrm>
            <a:off x="8337372" y="813490"/>
            <a:ext cx="3664268" cy="265293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0BCE93F-CBFC-F8DC-1AD8-E33EDE46C5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15128"/>
            <a:ext cx="3738283" cy="495208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9F63A05-086E-1419-7652-69CC0CC4562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8321" r="941"/>
          <a:stretch>
            <a:fillRect/>
          </a:stretch>
        </p:blipFill>
        <p:spPr>
          <a:xfrm>
            <a:off x="9164956" y="3685699"/>
            <a:ext cx="2009100" cy="3008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1589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0643D1-F0EC-7026-7034-5F415BFEA2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адпись 1">
            <a:extLst>
              <a:ext uri="{FF2B5EF4-FFF2-40B4-BE49-F238E27FC236}">
                <a16:creationId xmlns:a16="http://schemas.microsoft.com/office/drawing/2014/main" id="{211CAB05-1320-29AB-070B-194C5E28CFC2}"/>
              </a:ext>
            </a:extLst>
          </p:cNvPr>
          <p:cNvSpPr txBox="1"/>
          <p:nvPr/>
        </p:nvSpPr>
        <p:spPr>
          <a:xfrm>
            <a:off x="794877" y="163328"/>
            <a:ext cx="9558799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rtl="0"/>
            <a:r>
              <a:rPr lang="ru-RU" sz="28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Контрольные работы. 3 класс. </a:t>
            </a:r>
          </a:p>
        </p:txBody>
      </p:sp>
      <p:sp>
        <p:nvSpPr>
          <p:cNvPr id="4" name="Надпись 4">
            <a:extLst>
              <a:ext uri="{FF2B5EF4-FFF2-40B4-BE49-F238E27FC236}">
                <a16:creationId xmlns:a16="http://schemas.microsoft.com/office/drawing/2014/main" id="{A2567326-EBE7-A366-F9D7-33A72FD9B926}"/>
              </a:ext>
            </a:extLst>
          </p:cNvPr>
          <p:cNvSpPr txBox="1"/>
          <p:nvPr/>
        </p:nvSpPr>
        <p:spPr>
          <a:xfrm>
            <a:off x="794877" y="1399929"/>
            <a:ext cx="11015994" cy="1292662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1600" i="1">
                <a:solidFill>
                  <a:srgbClr val="002060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pPr algn="ctr" rtl="0"/>
            <a:r>
              <a:rPr lang="ru-RU" sz="2800" b="1" i="0" dirty="0">
                <a:latin typeface="Cambria" panose="02040503050406030204" pitchFamily="18" charset="0"/>
                <a:ea typeface="Cambria" panose="02040503050406030204" pitchFamily="18" charset="0"/>
              </a:rPr>
              <a:t>Сравнительный анализ контрольных работ по предмету «Изобразительное искусство» (3 класс)</a:t>
            </a:r>
          </a:p>
          <a:p>
            <a:pPr algn="ctr" rtl="0"/>
            <a:endParaRPr lang="ru-RU" sz="2800" b="1" i="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DC73308F-D126-8C24-658F-3A7177DF50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6181468"/>
              </p:ext>
            </p:extLst>
          </p:nvPr>
        </p:nvGraphicFramePr>
        <p:xfrm>
          <a:off x="914400" y="2427513"/>
          <a:ext cx="10515600" cy="26817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51857">
                  <a:extLst>
                    <a:ext uri="{9D8B030D-6E8A-4147-A177-3AD203B41FA5}">
                      <a16:colId xmlns:a16="http://schemas.microsoft.com/office/drawing/2014/main" val="2857547149"/>
                    </a:ext>
                  </a:extLst>
                </a:gridCol>
                <a:gridCol w="4561114">
                  <a:extLst>
                    <a:ext uri="{9D8B030D-6E8A-4147-A177-3AD203B41FA5}">
                      <a16:colId xmlns:a16="http://schemas.microsoft.com/office/drawing/2014/main" val="2883603264"/>
                    </a:ext>
                  </a:extLst>
                </a:gridCol>
                <a:gridCol w="4702629">
                  <a:extLst>
                    <a:ext uri="{9D8B030D-6E8A-4147-A177-3AD203B41FA5}">
                      <a16:colId xmlns:a16="http://schemas.microsoft.com/office/drawing/2014/main" val="110473537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ru-RU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Старый вариант контрольной работы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ru-RU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Обновленный вариант контрольной работы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15302532"/>
                  </a:ext>
                </a:extLst>
              </a:tr>
              <a:tr h="13117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Цель</a:t>
                      </a:r>
                      <a:endParaRPr lang="ru-RU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</a:rPr>
                        <a:t>Определение уровня достижения предметных результатов по всем темам за год.</a:t>
                      </a:r>
                      <a:endParaRPr lang="ru-RU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</a:rPr>
                        <a:t>Определение уровня сформированности предметных, метапредметных и личностных результатов, включая понимание выразительных средств и умение создавать художественные образы.</a:t>
                      </a:r>
                      <a:endParaRPr lang="ru-RU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59257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09654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32D65C-CB2F-B870-5344-90BC0FAFE9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адпись 1">
            <a:extLst>
              <a:ext uri="{FF2B5EF4-FFF2-40B4-BE49-F238E27FC236}">
                <a16:creationId xmlns:a16="http://schemas.microsoft.com/office/drawing/2014/main" id="{229CB749-BC6F-F821-D211-4E3ED0CEA3AB}"/>
              </a:ext>
            </a:extLst>
          </p:cNvPr>
          <p:cNvSpPr txBox="1"/>
          <p:nvPr/>
        </p:nvSpPr>
        <p:spPr>
          <a:xfrm>
            <a:off x="794877" y="163328"/>
            <a:ext cx="9558799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rtl="0"/>
            <a:r>
              <a:rPr lang="ru-RU" sz="28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Контрольные работы. 3 класс.</a:t>
            </a:r>
          </a:p>
          <a:p>
            <a:pPr rtl="0"/>
            <a:r>
              <a:rPr lang="ru-RU" sz="28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Структура 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82481A2D-7327-01C6-23C0-E9285997BF2B}"/>
              </a:ext>
            </a:extLst>
          </p:cNvPr>
          <p:cNvGraphicFramePr>
            <a:graphicFrameLocks noGrp="1"/>
          </p:cNvGraphicFramePr>
          <p:nvPr/>
        </p:nvGraphicFramePr>
        <p:xfrm>
          <a:off x="838200" y="1230086"/>
          <a:ext cx="10515600" cy="48196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05200">
                  <a:extLst>
                    <a:ext uri="{9D8B030D-6E8A-4147-A177-3AD203B41FA5}">
                      <a16:colId xmlns:a16="http://schemas.microsoft.com/office/drawing/2014/main" val="2978636607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1466831954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3193309732"/>
                    </a:ext>
                  </a:extLst>
                </a:gridCol>
              </a:tblGrid>
              <a:tr h="3060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Параметр</a:t>
                      </a:r>
                      <a:endParaRPr lang="ru-RU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Старая контрольная работа</a:t>
                      </a:r>
                      <a:endParaRPr lang="ru-RU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Новая контрольная работа</a:t>
                      </a:r>
                      <a:endParaRPr lang="ru-RU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32155537"/>
                  </a:ext>
                </a:extLst>
              </a:tr>
              <a:tr h="3060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Количество заданий</a:t>
                      </a:r>
                      <a:endParaRPr lang="ru-RU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10 заданий</a:t>
                      </a:r>
                      <a:endParaRPr lang="ru-RU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10 заданий</a:t>
                      </a:r>
                      <a:endParaRPr lang="ru-RU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42807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Количество блоков / разделов программы</a:t>
                      </a:r>
                      <a:endParaRPr lang="ru-RU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3 содержательные линии: «Восприятие произведений искусства», «Азбука искусства. Как говорит искусство?», «Значимые темы искусства».</a:t>
                      </a:r>
                      <a:endParaRPr lang="ru-RU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6 модулей федеральной программы: «Восприятие произведений искусства», «Графика», «Живопись», «Скульптура», «Архитектура», «Азбука цифровой графики».</a:t>
                      </a:r>
                      <a:endParaRPr lang="ru-RU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8619158"/>
                  </a:ext>
                </a:extLst>
              </a:tr>
              <a:tr h="3060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</a:rPr>
                        <a:t>Время выполнения</a:t>
                      </a:r>
                      <a:endParaRPr lang="ru-RU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20 минут + инструктаж.</a:t>
                      </a:r>
                      <a:endParaRPr lang="ru-RU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</a:rPr>
                        <a:t>30 минут + инструктаж.</a:t>
                      </a:r>
                      <a:endParaRPr lang="ru-RU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00370907"/>
                  </a:ext>
                </a:extLst>
              </a:tr>
              <a:tr h="9463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</a:rPr>
                        <a:t>Изменения в требованиях к результатам</a:t>
                      </a:r>
                      <a:endParaRPr lang="ru-RU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Проверялись в основном предметные и частично метапредметные результаты.</a:t>
                      </a:r>
                      <a:endParaRPr lang="ru-RU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</a:rPr>
                        <a:t>Проверяются предметные, метапредметные и личностные результаты: творческая инициатива, эстетическое восприятие, цифровая грамотность.</a:t>
                      </a:r>
                      <a:endParaRPr lang="ru-RU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731531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02369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6D9DD4-B4CC-476D-C7E3-2AC218045E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адпись 1">
            <a:extLst>
              <a:ext uri="{FF2B5EF4-FFF2-40B4-BE49-F238E27FC236}">
                <a16:creationId xmlns:a16="http://schemas.microsoft.com/office/drawing/2014/main" id="{D4771D19-ACA1-FA52-87E4-4BCD01100F58}"/>
              </a:ext>
            </a:extLst>
          </p:cNvPr>
          <p:cNvSpPr txBox="1"/>
          <p:nvPr/>
        </p:nvSpPr>
        <p:spPr>
          <a:xfrm>
            <a:off x="794877" y="163328"/>
            <a:ext cx="9558799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rtl="0"/>
            <a:r>
              <a:rPr lang="ru-RU" sz="28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Контрольные работы. 3 класс.</a:t>
            </a:r>
          </a:p>
          <a:p>
            <a:r>
              <a:rPr lang="ru-RU" sz="28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Содержание заданий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58226858-318D-516A-6F1C-74C7C19F10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2663431"/>
              </p:ext>
            </p:extLst>
          </p:nvPr>
        </p:nvGraphicFramePr>
        <p:xfrm>
          <a:off x="549728" y="1132114"/>
          <a:ext cx="11092543" cy="53848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80558">
                  <a:extLst>
                    <a:ext uri="{9D8B030D-6E8A-4147-A177-3AD203B41FA5}">
                      <a16:colId xmlns:a16="http://schemas.microsoft.com/office/drawing/2014/main" val="2978636607"/>
                    </a:ext>
                  </a:extLst>
                </a:gridCol>
                <a:gridCol w="4201885">
                  <a:extLst>
                    <a:ext uri="{9D8B030D-6E8A-4147-A177-3AD203B41FA5}">
                      <a16:colId xmlns:a16="http://schemas.microsoft.com/office/drawing/2014/main" val="1466831954"/>
                    </a:ext>
                  </a:extLst>
                </a:gridCol>
                <a:gridCol w="4610100">
                  <a:extLst>
                    <a:ext uri="{9D8B030D-6E8A-4147-A177-3AD203B41FA5}">
                      <a16:colId xmlns:a16="http://schemas.microsoft.com/office/drawing/2014/main" val="3193309732"/>
                    </a:ext>
                  </a:extLst>
                </a:gridCol>
              </a:tblGrid>
              <a:tr h="6329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900" kern="100" dirty="0">
                          <a:effectLst/>
                          <a:latin typeface="+mn-lt"/>
                        </a:rPr>
                        <a:t>Параметр</a:t>
                      </a:r>
                      <a:endParaRPr lang="ru-RU" sz="19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900" kern="100">
                          <a:effectLst/>
                          <a:latin typeface="+mn-lt"/>
                        </a:rPr>
                        <a:t>Старая контрольная работа</a:t>
                      </a:r>
                      <a:endParaRPr lang="ru-RU" sz="1900" kern="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900" kern="100" dirty="0">
                          <a:effectLst/>
                          <a:latin typeface="+mn-lt"/>
                        </a:rPr>
                        <a:t>Новая контрольная работа</a:t>
                      </a:r>
                      <a:endParaRPr lang="ru-RU" sz="19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32155537"/>
                  </a:ext>
                </a:extLst>
              </a:tr>
              <a:tr h="14393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9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Основные темы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9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Виды искусства (живопись, скульптура, графика), выразительные средства, жанры, элементы народного искусства (Городецкая роспись), восприятие произведений.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9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Добавлены архитектура, цифровая графика, расширен блок по восприятию произведений и современным видам искусства.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49269478"/>
                  </a:ext>
                </a:extLst>
              </a:tr>
              <a:tr h="7107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9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Виды художественной деятельности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9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Рисование, живопись, декоративно-прикладное искусство, восприятие искусства.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9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Расширено до 6 видов: рисование, живопись, графика, скульптура, архитектура, цифровая графика.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67570502"/>
                  </a:ext>
                </a:extLst>
              </a:tr>
              <a:tr h="107505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9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Тип заданий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9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Репродуктивные (знание и узнавание фактов, терминов).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9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Преобладают аналитические и практические (анализ произведений, работа с цифровыми средствами, создание орнамента).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28657797"/>
                  </a:ext>
                </a:extLst>
              </a:tr>
              <a:tr h="107505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9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Уровень сложности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9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основном выбор правильного ответа.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9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Анализ изображений, определение художественного замысла, самостоятельное создание композиции.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786117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51696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BE5464-62D2-7BEE-5353-A14DEC895B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адпись 1">
            <a:extLst>
              <a:ext uri="{FF2B5EF4-FFF2-40B4-BE49-F238E27FC236}">
                <a16:creationId xmlns:a16="http://schemas.microsoft.com/office/drawing/2014/main" id="{9754F663-550C-E57F-EE3A-A534DCC00848}"/>
              </a:ext>
            </a:extLst>
          </p:cNvPr>
          <p:cNvSpPr txBox="1"/>
          <p:nvPr/>
        </p:nvSpPr>
        <p:spPr>
          <a:xfrm>
            <a:off x="794877" y="163328"/>
            <a:ext cx="9558799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rtl="0"/>
            <a:r>
              <a:rPr lang="ru-RU" sz="28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Контрольные работы. 3 класс. </a:t>
            </a:r>
          </a:p>
        </p:txBody>
      </p:sp>
      <p:sp>
        <p:nvSpPr>
          <p:cNvPr id="4" name="Надпись 4">
            <a:extLst>
              <a:ext uri="{FF2B5EF4-FFF2-40B4-BE49-F238E27FC236}">
                <a16:creationId xmlns:a16="http://schemas.microsoft.com/office/drawing/2014/main" id="{3646316D-C29D-C2C1-72D5-37A34D3412EB}"/>
              </a:ext>
            </a:extLst>
          </p:cNvPr>
          <p:cNvSpPr txBox="1"/>
          <p:nvPr/>
        </p:nvSpPr>
        <p:spPr>
          <a:xfrm>
            <a:off x="3935729" y="630622"/>
            <a:ext cx="4320541" cy="5909310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1600" i="1">
                <a:solidFill>
                  <a:srgbClr val="002060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pPr algn="ctr" rtl="0"/>
            <a:r>
              <a:rPr lang="ru-RU" sz="2400" b="1" i="0" dirty="0">
                <a:latin typeface="Cambria" panose="02040503050406030204" pitchFamily="18" charset="0"/>
                <a:ea typeface="Cambria" panose="02040503050406030204" pitchFamily="18" charset="0"/>
              </a:rPr>
              <a:t>Основные отличия:</a:t>
            </a:r>
          </a:p>
          <a:p>
            <a:pPr algn="ctr" rtl="0"/>
            <a:r>
              <a:rPr lang="ru-RU" sz="2400" b="1" i="0" dirty="0">
                <a:latin typeface="Cambria" panose="02040503050406030204" pitchFamily="18" charset="0"/>
                <a:ea typeface="Cambria" panose="02040503050406030204" pitchFamily="18" charset="0"/>
              </a:rPr>
              <a:t>1.	Новая контрольная работа имеет модульную структуру.</a:t>
            </a:r>
          </a:p>
          <a:p>
            <a:pPr algn="ctr" rtl="0"/>
            <a:r>
              <a:rPr lang="ru-RU" sz="2400" b="1" i="0" dirty="0">
                <a:latin typeface="Cambria" panose="02040503050406030204" pitchFamily="18" charset="0"/>
                <a:ea typeface="Cambria" panose="02040503050406030204" pitchFamily="18" charset="0"/>
              </a:rPr>
              <a:t>2.	Добавлены новые направления искусства (архитектура, цифровая графика).</a:t>
            </a:r>
          </a:p>
          <a:p>
            <a:pPr algn="ctr" rtl="0"/>
            <a:r>
              <a:rPr lang="ru-RU" sz="2400" b="1" i="0" dirty="0">
                <a:latin typeface="Cambria" panose="02040503050406030204" pitchFamily="18" charset="0"/>
                <a:ea typeface="Cambria" panose="02040503050406030204" pitchFamily="18" charset="0"/>
              </a:rPr>
              <a:t>3.	Расширен спектр проверяемых результатов.</a:t>
            </a:r>
          </a:p>
          <a:p>
            <a:pPr algn="ctr" rtl="0"/>
            <a:r>
              <a:rPr lang="ru-RU" sz="2400" b="1" i="0" dirty="0">
                <a:latin typeface="Cambria" panose="02040503050406030204" pitchFamily="18" charset="0"/>
                <a:ea typeface="Cambria" panose="02040503050406030204" pitchFamily="18" charset="0"/>
              </a:rPr>
              <a:t>4.	Введены практические творческие задания, в том числе с цифровыми средствами.</a:t>
            </a:r>
          </a:p>
          <a:p>
            <a:pPr algn="ctr" rtl="0"/>
            <a:r>
              <a:rPr lang="ru-RU" sz="2400" b="1" i="0" dirty="0">
                <a:latin typeface="Cambria" panose="02040503050406030204" pitchFamily="18" charset="0"/>
                <a:ea typeface="Cambria" panose="02040503050406030204" pitchFamily="18" charset="0"/>
              </a:rPr>
              <a:t>5.	Контрольная стала практико-ориентированной.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6AD0D99-AF75-2739-0CB7-8A8378A186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l="1" t="40942" r="52380"/>
          <a:stretch>
            <a:fillRect/>
          </a:stretch>
        </p:blipFill>
        <p:spPr>
          <a:xfrm>
            <a:off x="397072" y="717598"/>
            <a:ext cx="2894151" cy="260345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587E3DD-381F-733B-0ACB-940AEA5E00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l="52943" t="3789" r="337" b="34165"/>
          <a:stretch>
            <a:fillRect/>
          </a:stretch>
        </p:blipFill>
        <p:spPr>
          <a:xfrm>
            <a:off x="254832" y="3429000"/>
            <a:ext cx="3178629" cy="306182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DB48429-6D2F-6475-8346-215059E10D9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52125"/>
          <a:stretch>
            <a:fillRect/>
          </a:stretch>
        </p:blipFill>
        <p:spPr>
          <a:xfrm>
            <a:off x="8856405" y="154740"/>
            <a:ext cx="2386032" cy="34290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FCFE3FD-C7CA-5E6A-7DAA-0C363394277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0472" b="3363"/>
          <a:stretch>
            <a:fillRect/>
          </a:stretch>
        </p:blipFill>
        <p:spPr>
          <a:xfrm>
            <a:off x="8758538" y="3237377"/>
            <a:ext cx="2581767" cy="3465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3598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CA2CB2-9846-1772-701A-ED25C78235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адпись 1">
            <a:extLst>
              <a:ext uri="{FF2B5EF4-FFF2-40B4-BE49-F238E27FC236}">
                <a16:creationId xmlns:a16="http://schemas.microsoft.com/office/drawing/2014/main" id="{16D05699-4723-6121-D3D6-8C80FC95327D}"/>
              </a:ext>
            </a:extLst>
          </p:cNvPr>
          <p:cNvSpPr txBox="1"/>
          <p:nvPr/>
        </p:nvSpPr>
        <p:spPr>
          <a:xfrm>
            <a:off x="794877" y="163328"/>
            <a:ext cx="9558799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rtl="0"/>
            <a:r>
              <a:rPr lang="ru-RU" sz="28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Контрольные работы. 4 класс. </a:t>
            </a:r>
          </a:p>
        </p:txBody>
      </p:sp>
      <p:sp>
        <p:nvSpPr>
          <p:cNvPr id="4" name="Надпись 4">
            <a:extLst>
              <a:ext uri="{FF2B5EF4-FFF2-40B4-BE49-F238E27FC236}">
                <a16:creationId xmlns:a16="http://schemas.microsoft.com/office/drawing/2014/main" id="{7216B8CE-7D8E-4099-0997-E7F19EBEB3A8}"/>
              </a:ext>
            </a:extLst>
          </p:cNvPr>
          <p:cNvSpPr txBox="1"/>
          <p:nvPr/>
        </p:nvSpPr>
        <p:spPr>
          <a:xfrm>
            <a:off x="794877" y="1399929"/>
            <a:ext cx="11015994" cy="1292662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1600" i="1">
                <a:solidFill>
                  <a:srgbClr val="002060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pPr algn="ctr" rtl="0"/>
            <a:r>
              <a:rPr lang="ru-RU" sz="2800" b="1" i="0" dirty="0">
                <a:latin typeface="Cambria" panose="02040503050406030204" pitchFamily="18" charset="0"/>
                <a:ea typeface="Cambria" panose="02040503050406030204" pitchFamily="18" charset="0"/>
              </a:rPr>
              <a:t>Сравнительный анализ контрольных работ по предмету «Изобразительное искусство» (4 класс)</a:t>
            </a:r>
          </a:p>
          <a:p>
            <a:pPr algn="ctr" rtl="0"/>
            <a:endParaRPr lang="ru-RU" sz="2800" b="1" i="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1B6E9EE1-A6D7-9F5F-5D6A-567450E28A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9071680"/>
              </p:ext>
            </p:extLst>
          </p:nvPr>
        </p:nvGraphicFramePr>
        <p:xfrm>
          <a:off x="1045074" y="2605924"/>
          <a:ext cx="10515600" cy="31189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83229">
                  <a:extLst>
                    <a:ext uri="{9D8B030D-6E8A-4147-A177-3AD203B41FA5}">
                      <a16:colId xmlns:a16="http://schemas.microsoft.com/office/drawing/2014/main" val="857060197"/>
                    </a:ext>
                  </a:extLst>
                </a:gridCol>
                <a:gridCol w="4245428">
                  <a:extLst>
                    <a:ext uri="{9D8B030D-6E8A-4147-A177-3AD203B41FA5}">
                      <a16:colId xmlns:a16="http://schemas.microsoft.com/office/drawing/2014/main" val="1267459855"/>
                    </a:ext>
                  </a:extLst>
                </a:gridCol>
                <a:gridCol w="4386943">
                  <a:extLst>
                    <a:ext uri="{9D8B030D-6E8A-4147-A177-3AD203B41FA5}">
                      <a16:colId xmlns:a16="http://schemas.microsoft.com/office/drawing/2014/main" val="2797149813"/>
                    </a:ext>
                  </a:extLst>
                </a:gridCol>
              </a:tblGrid>
              <a:tr h="5994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Параметр</a:t>
                      </a:r>
                      <a:endParaRPr lang="ru-RU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Старый вариант контрольной работы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Обновленный вариант контрольной работы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31180816"/>
                  </a:ext>
                </a:extLst>
              </a:tr>
              <a:tr h="24811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</a:rPr>
                        <a:t>Цель</a:t>
                      </a:r>
                      <a:endParaRPr lang="ru-RU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Проверка художественно-эстетического развития, достижение предметных и метапредметных результатов</a:t>
                      </a:r>
                      <a:endParaRPr lang="ru-RU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</a:rPr>
                        <a:t>Определение уровня достижения планируемых предметных, метапредметных и личностных результатов; формирование творческих умений и навыков восприятия произведений искусства</a:t>
                      </a:r>
                      <a:endParaRPr lang="ru-RU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866874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43491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B5A57C-E30C-8E01-F4A2-35877282FF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адпись 1">
            <a:extLst>
              <a:ext uri="{FF2B5EF4-FFF2-40B4-BE49-F238E27FC236}">
                <a16:creationId xmlns:a16="http://schemas.microsoft.com/office/drawing/2014/main" id="{B1F29C1D-5FEE-5EF3-FB5A-832E4B2B6EDF}"/>
              </a:ext>
            </a:extLst>
          </p:cNvPr>
          <p:cNvSpPr txBox="1"/>
          <p:nvPr/>
        </p:nvSpPr>
        <p:spPr>
          <a:xfrm>
            <a:off x="794877" y="163328"/>
            <a:ext cx="9558799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rtl="0"/>
            <a:r>
              <a:rPr lang="ru-RU" sz="28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Контрольные работы. 4 класс.</a:t>
            </a:r>
          </a:p>
          <a:p>
            <a:pPr rtl="0"/>
            <a:r>
              <a:rPr lang="ru-RU" sz="28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Структура 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EA605FD9-217E-5CB0-46E4-5794B65913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3805594"/>
              </p:ext>
            </p:extLst>
          </p:nvPr>
        </p:nvGraphicFramePr>
        <p:xfrm>
          <a:off x="838200" y="1328057"/>
          <a:ext cx="10515600" cy="45811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05200">
                  <a:extLst>
                    <a:ext uri="{9D8B030D-6E8A-4147-A177-3AD203B41FA5}">
                      <a16:colId xmlns:a16="http://schemas.microsoft.com/office/drawing/2014/main" val="630954886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100567375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4151847092"/>
                    </a:ext>
                  </a:extLst>
                </a:gridCol>
              </a:tblGrid>
              <a:tr h="4541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</a:rPr>
                        <a:t>Параметр</a:t>
                      </a:r>
                      <a:endParaRPr lang="ru-RU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Старая контрольная</a:t>
                      </a:r>
                      <a:endParaRPr lang="ru-RU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Новая контрольная</a:t>
                      </a:r>
                      <a:endParaRPr lang="ru-RU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55619548"/>
                  </a:ext>
                </a:extLst>
              </a:tr>
              <a:tr h="4541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Количество заданий</a:t>
                      </a:r>
                      <a:endParaRPr lang="ru-RU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9</a:t>
                      </a:r>
                      <a:endParaRPr lang="ru-RU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10</a:t>
                      </a:r>
                      <a:endParaRPr lang="ru-RU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67357447"/>
                  </a:ext>
                </a:extLst>
              </a:tr>
              <a:tr h="18796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Структура</a:t>
                      </a:r>
                      <a:endParaRPr lang="ru-RU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Задания двух уровней сложности (базовый и повышенный); включены региональные компоненты</a:t>
                      </a:r>
                      <a:endParaRPr lang="ru-RU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9 основных заданий + 1 дополнительное; 6 базовых, 4 повышенных; модульная структура (Графика, Живопись, Скульптура, Архитектура, Восприятие искусства, Азбука цифровой графики)</a:t>
                      </a:r>
                      <a:endParaRPr lang="ru-RU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60313963"/>
                  </a:ext>
                </a:extLst>
              </a:tr>
              <a:tr h="14044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Типы заданий</a:t>
                      </a:r>
                      <a:endParaRPr lang="ru-RU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Выбор ответа, множественный выбор, краткий/развёрнутый ответ, графическое задание</a:t>
                      </a:r>
                      <a:endParaRPr lang="ru-RU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</a:rPr>
                        <a:t>Выбор ответа, множественный выбор, краткий/развёрнутый ответ, практическое задание в графическом редакторе</a:t>
                      </a:r>
                      <a:endParaRPr lang="ru-RU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906008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14951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27B53A-9EEF-22F4-F04A-6A50F412E8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адпись 1">
            <a:extLst>
              <a:ext uri="{FF2B5EF4-FFF2-40B4-BE49-F238E27FC236}">
                <a16:creationId xmlns:a16="http://schemas.microsoft.com/office/drawing/2014/main" id="{CF406A0D-36EE-3F53-E46F-FB86EA3F840C}"/>
              </a:ext>
            </a:extLst>
          </p:cNvPr>
          <p:cNvSpPr txBox="1"/>
          <p:nvPr/>
        </p:nvSpPr>
        <p:spPr>
          <a:xfrm>
            <a:off x="794877" y="163328"/>
            <a:ext cx="9558799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rtl="0"/>
            <a:r>
              <a:rPr lang="ru-RU" sz="28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Контрольные работы. 4 класс.</a:t>
            </a:r>
          </a:p>
          <a:p>
            <a:r>
              <a:rPr lang="ru-RU" sz="28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Содержание заданий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941924A8-B5F8-3923-B2E6-28E000D01E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9371302"/>
              </p:ext>
            </p:extLst>
          </p:nvPr>
        </p:nvGraphicFramePr>
        <p:xfrm>
          <a:off x="996042" y="1110342"/>
          <a:ext cx="10515600" cy="51271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26129">
                  <a:extLst>
                    <a:ext uri="{9D8B030D-6E8A-4147-A177-3AD203B41FA5}">
                      <a16:colId xmlns:a16="http://schemas.microsoft.com/office/drawing/2014/main" val="720121076"/>
                    </a:ext>
                  </a:extLst>
                </a:gridCol>
                <a:gridCol w="4256315">
                  <a:extLst>
                    <a:ext uri="{9D8B030D-6E8A-4147-A177-3AD203B41FA5}">
                      <a16:colId xmlns:a16="http://schemas.microsoft.com/office/drawing/2014/main" val="3716634427"/>
                    </a:ext>
                  </a:extLst>
                </a:gridCol>
                <a:gridCol w="4033156">
                  <a:extLst>
                    <a:ext uri="{9D8B030D-6E8A-4147-A177-3AD203B41FA5}">
                      <a16:colId xmlns:a16="http://schemas.microsoft.com/office/drawing/2014/main" val="4160994599"/>
                    </a:ext>
                  </a:extLst>
                </a:gridCol>
              </a:tblGrid>
              <a:tr h="5554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</a:rPr>
                        <a:t>Параметр</a:t>
                      </a:r>
                      <a:endParaRPr lang="ru-RU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</a:rPr>
                        <a:t>Старая контрольная</a:t>
                      </a:r>
                      <a:endParaRPr lang="ru-RU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Новая контрольная</a:t>
                      </a:r>
                      <a:endParaRPr lang="ru-RU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98688697"/>
                  </a:ext>
                </a:extLst>
              </a:tr>
              <a:tr h="17176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Темы/модули</a:t>
                      </a:r>
                      <a:endParaRPr lang="ru-RU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Азбука искусства, Восприятие произведений искусства, Живопись, Скульптура, Архитектура, Исторические сюжеты, Орнамент</a:t>
                      </a:r>
                      <a:endParaRPr lang="ru-RU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Графика, Живопись, Скульптура, Архитектура, Восприятие искусства, Азбука цифровой графики</a:t>
                      </a:r>
                      <a:endParaRPr lang="ru-RU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16243932"/>
                  </a:ext>
                </a:extLst>
              </a:tr>
              <a:tr h="17176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Художественная деятельность</a:t>
                      </a:r>
                      <a:endParaRPr lang="ru-RU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Рисование, лепка, композиция, декоративно-прикладное искусство, цветовое решение, анализ произведений</a:t>
                      </a:r>
                      <a:endParaRPr lang="ru-RU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Рисование, лепка, композиция, декоративно-прикладное искусство, цифровая графика, линейная и воздушная перспектива, создание орнаментов</a:t>
                      </a:r>
                      <a:endParaRPr lang="ru-RU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46318051"/>
                  </a:ext>
                </a:extLst>
              </a:tr>
              <a:tr h="113651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Сложность и типы</a:t>
                      </a:r>
                      <a:endParaRPr lang="ru-RU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Репродуктивные задания, аналитические и частично творческие</a:t>
                      </a:r>
                      <a:endParaRPr lang="ru-RU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</a:rPr>
                        <a:t>Репродуктивные, аналитические и расширенные творческие (включая цифровые задания)</a:t>
                      </a:r>
                      <a:endParaRPr lang="ru-RU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79306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13865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D033DA-82C8-09A5-30B1-73DDB4E814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адпись 1">
            <a:extLst>
              <a:ext uri="{FF2B5EF4-FFF2-40B4-BE49-F238E27FC236}">
                <a16:creationId xmlns:a16="http://schemas.microsoft.com/office/drawing/2014/main" id="{369F8060-5336-628D-31B1-044BB77945AC}"/>
              </a:ext>
            </a:extLst>
          </p:cNvPr>
          <p:cNvSpPr txBox="1"/>
          <p:nvPr/>
        </p:nvSpPr>
        <p:spPr>
          <a:xfrm>
            <a:off x="794877" y="163328"/>
            <a:ext cx="9558799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rtl="0"/>
            <a:r>
              <a:rPr lang="ru-RU" sz="28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Контрольные работы. 4 класс. </a:t>
            </a:r>
          </a:p>
        </p:txBody>
      </p:sp>
      <p:sp>
        <p:nvSpPr>
          <p:cNvPr id="4" name="Надпись 4">
            <a:extLst>
              <a:ext uri="{FF2B5EF4-FFF2-40B4-BE49-F238E27FC236}">
                <a16:creationId xmlns:a16="http://schemas.microsoft.com/office/drawing/2014/main" id="{ABDE0EE0-9E56-C00A-9E3D-EEDB149B8E0F}"/>
              </a:ext>
            </a:extLst>
          </p:cNvPr>
          <p:cNvSpPr txBox="1"/>
          <p:nvPr/>
        </p:nvSpPr>
        <p:spPr>
          <a:xfrm>
            <a:off x="4027714" y="630622"/>
            <a:ext cx="4234444" cy="5847755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1600" i="1">
                <a:solidFill>
                  <a:srgbClr val="002060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pPr algn="ctr" rtl="0"/>
            <a:r>
              <a:rPr lang="ru-RU" sz="2000" b="1" i="0" dirty="0">
                <a:latin typeface="Cambria" panose="02040503050406030204" pitchFamily="18" charset="0"/>
                <a:ea typeface="Cambria" panose="02040503050406030204" pitchFamily="18" charset="0"/>
              </a:rPr>
              <a:t>Основные отличия:</a:t>
            </a:r>
          </a:p>
          <a:p>
            <a:pPr algn="ctr" rtl="0"/>
            <a:r>
              <a:rPr lang="ru-RU" sz="2000" b="1" i="0" dirty="0">
                <a:latin typeface="Cambria" panose="02040503050406030204" pitchFamily="18" charset="0"/>
                <a:ea typeface="Cambria" panose="02040503050406030204" pitchFamily="18" charset="0"/>
              </a:rPr>
              <a:t>1.	Структурные: модульная организация, добавление цифровой графики и творческого задания.</a:t>
            </a:r>
          </a:p>
          <a:p>
            <a:pPr algn="ctr" rtl="0"/>
            <a:r>
              <a:rPr lang="ru-RU" sz="2000" b="1" i="0" dirty="0">
                <a:latin typeface="Cambria" panose="02040503050406030204" pitchFamily="18" charset="0"/>
                <a:ea typeface="Cambria" panose="02040503050406030204" pitchFamily="18" charset="0"/>
              </a:rPr>
              <a:t>2.	Целевые: явное включение личностных результатов, развитие творческих умений.</a:t>
            </a:r>
          </a:p>
          <a:p>
            <a:pPr algn="ctr" rtl="0"/>
            <a:r>
              <a:rPr lang="ru-RU" sz="2000" b="1" i="0" dirty="0">
                <a:latin typeface="Cambria" panose="02040503050406030204" pitchFamily="18" charset="0"/>
                <a:ea typeface="Cambria" panose="02040503050406030204" pitchFamily="18" charset="0"/>
              </a:rPr>
              <a:t>3.	Содержание: расширение видов художественной деятельности, практическая направленность, акцент на восприятие произведений искусства.</a:t>
            </a:r>
          </a:p>
          <a:p>
            <a:pPr algn="ctr" rtl="0"/>
            <a:r>
              <a:rPr lang="ru-RU" sz="2000" b="1" i="0" dirty="0">
                <a:latin typeface="Cambria" panose="02040503050406030204" pitchFamily="18" charset="0"/>
                <a:ea typeface="Cambria" panose="02040503050406030204" pitchFamily="18" charset="0"/>
              </a:rPr>
              <a:t>4.	Оценивание: более детализированные критерии, учет творческих и цифровых навыков.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AB47181-E1FB-4508-4FB9-2564108075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12" y="941614"/>
            <a:ext cx="3813033" cy="497477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2418733-2F66-0EC3-4D71-E742834BE4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0027" y="594214"/>
            <a:ext cx="3729804" cy="261707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10CCF69-E2E3-AA11-7C4C-255840460B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3775" y="3382894"/>
            <a:ext cx="3681413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5188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Заголовок 52" hidden="1">
            <a:extLst>
              <a:ext uri="{FF2B5EF4-FFF2-40B4-BE49-F238E27FC236}">
                <a16:creationId xmlns:a16="http://schemas.microsoft.com/office/drawing/2014/main" id="{6BCAF586-A14B-4A3B-A249-655ADDBB3A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/>
              <a:t>Слайд 8 с информацией о кадрах</a:t>
            </a:r>
          </a:p>
        </p:txBody>
      </p:sp>
      <p:sp>
        <p:nvSpPr>
          <p:cNvPr id="3" name="Надпись 2">
            <a:extLst>
              <a:ext uri="{FF2B5EF4-FFF2-40B4-BE49-F238E27FC236}">
                <a16:creationId xmlns:a16="http://schemas.microsoft.com/office/drawing/2014/main" id="{CE6AF7FE-5978-4B5F-90E1-044AC25EC230}"/>
              </a:ext>
            </a:extLst>
          </p:cNvPr>
          <p:cNvSpPr txBox="1"/>
          <p:nvPr/>
        </p:nvSpPr>
        <p:spPr>
          <a:xfrm>
            <a:off x="726781" y="273553"/>
            <a:ext cx="5369219" cy="40520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lnSpc>
                <a:spcPts val="4000"/>
              </a:lnSpc>
              <a:defRPr sz="3600" b="1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rtl="0"/>
            <a:r>
              <a:rPr lang="ru-RU" sz="3200" dirty="0"/>
              <a:t>Вывод: </a:t>
            </a:r>
          </a:p>
        </p:txBody>
      </p:sp>
      <p:sp>
        <p:nvSpPr>
          <p:cNvPr id="5" name="Надпись 4">
            <a:extLst>
              <a:ext uri="{FF2B5EF4-FFF2-40B4-BE49-F238E27FC236}">
                <a16:creationId xmlns:a16="http://schemas.microsoft.com/office/drawing/2014/main" id="{11FEAF3D-6FC9-46CB-B4A4-9B8CA760AE20}"/>
              </a:ext>
            </a:extLst>
          </p:cNvPr>
          <p:cNvSpPr txBox="1"/>
          <p:nvPr/>
        </p:nvSpPr>
        <p:spPr>
          <a:xfrm>
            <a:off x="382256" y="832099"/>
            <a:ext cx="6824119" cy="5232202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1600" i="1">
                <a:solidFill>
                  <a:srgbClr val="002060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pPr rtl="0"/>
            <a:r>
              <a:rPr lang="ru-RU" sz="2000" b="1" i="0" dirty="0">
                <a:latin typeface="Cambria" panose="02040503050406030204" pitchFamily="18" charset="0"/>
                <a:ea typeface="Cambria" panose="02040503050406030204" pitchFamily="18" charset="0"/>
              </a:rPr>
              <a:t>Контрольные работы стали модульными, включающими графику, живопись, скульптуру, архитектуру, восприятие искусства и цифровую графику. </a:t>
            </a:r>
          </a:p>
          <a:p>
            <a:pPr rtl="0"/>
            <a:endParaRPr lang="ru-RU" sz="2000" b="1" i="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rtl="0"/>
            <a:r>
              <a:rPr lang="ru-RU" sz="2000" b="1" i="0" dirty="0">
                <a:latin typeface="Cambria" panose="02040503050406030204" pitchFamily="18" charset="0"/>
                <a:ea typeface="Cambria" panose="02040503050406030204" pitchFamily="18" charset="0"/>
              </a:rPr>
              <a:t>Цифровые и практические навыки вошли в критерии оценки, что способствует формированию современных компетенций. </a:t>
            </a:r>
          </a:p>
          <a:p>
            <a:pPr rtl="0"/>
            <a:endParaRPr lang="ru-RU" sz="2000" b="1" i="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rtl="0"/>
            <a:r>
              <a:rPr lang="ru-RU" sz="2000" b="1" i="0" dirty="0">
                <a:latin typeface="Cambria" panose="02040503050406030204" pitchFamily="18" charset="0"/>
                <a:ea typeface="Cambria" panose="02040503050406030204" pitchFamily="18" charset="0"/>
              </a:rPr>
              <a:t>Контрольные работы соответствуют ФГОС/ФООП НОО и федеральной программе по ИЗО. Они обеспечивают развитие творческих, интеллектуальных и личностных компетенций, интегрируют традиционные и цифровые художественные практики и отражают обновлённый подход к обучению, направленный на формирование комплексных навыков и развитие самостоятельности учащихся. </a:t>
            </a:r>
          </a:p>
        </p:txBody>
      </p:sp>
      <p:pic>
        <p:nvPicPr>
          <p:cNvPr id="163" name="Рисунок 162" descr="Это изображение двух пар рук, собирающих вместе кусочки головоломки. ">
            <a:extLst>
              <a:ext uri="{FF2B5EF4-FFF2-40B4-BE49-F238E27FC236}">
                <a16:creationId xmlns:a16="http://schemas.microsoft.com/office/drawing/2014/main" id="{AB835B29-19DB-41C9-9C29-FB52358C44C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5224"/>
          <a:stretch/>
        </p:blipFill>
        <p:spPr>
          <a:xfrm>
            <a:off x="7548019" y="0"/>
            <a:ext cx="464398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8494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2B7E5A-1270-5552-F147-276A566E13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E6CDEB5-CDB9-FEE2-E46D-AB53DB57FC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AFB2E444-041F-F270-0027-965EEC9509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6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06160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B0ED13-7E0F-F18C-1E7A-DB8C92A198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 hidden="1">
            <a:extLst>
              <a:ext uri="{FF2B5EF4-FFF2-40B4-BE49-F238E27FC236}">
                <a16:creationId xmlns:a16="http://schemas.microsoft.com/office/drawing/2014/main" id="{B13CFB6D-7D1B-EA40-E415-E4DD1C00F67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ru-RU" dirty="0"/>
              <a:t>Слайд 1 с информацией о кадрах</a:t>
            </a: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8496353B-59D1-8447-1DC1-AAA9220DB5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855953" y="-2833465"/>
            <a:ext cx="8948964" cy="12105059"/>
            <a:chOff x="4855953" y="-2833465"/>
            <a:chExt cx="8948964" cy="12105059"/>
          </a:xfrm>
        </p:grpSpPr>
        <p:sp>
          <p:nvSpPr>
            <p:cNvPr id="18" name="Полилиния 10">
              <a:extLst>
                <a:ext uri="{FF2B5EF4-FFF2-40B4-BE49-F238E27FC236}">
                  <a16:creationId xmlns:a16="http://schemas.microsoft.com/office/drawing/2014/main" id="{1583EA07-0A91-6877-D597-CFD22A7DB85C}"/>
                </a:ext>
              </a:extLst>
            </p:cNvPr>
            <p:cNvSpPr>
              <a:spLocks/>
            </p:cNvSpPr>
            <p:nvPr/>
          </p:nvSpPr>
          <p:spPr bwMode="auto">
            <a:xfrm rot="9420272">
              <a:off x="4855953" y="-2246936"/>
              <a:ext cx="8673602" cy="11518530"/>
            </a:xfrm>
            <a:custGeom>
              <a:avLst/>
              <a:gdLst>
                <a:gd name="T0" fmla="*/ 1166 w 2492"/>
                <a:gd name="T1" fmla="*/ 2419 h 3315"/>
                <a:gd name="T2" fmla="*/ 243 w 2492"/>
                <a:gd name="T3" fmla="*/ 912 h 3315"/>
                <a:gd name="T4" fmla="*/ 449 w 2492"/>
                <a:gd name="T5" fmla="*/ 15 h 3315"/>
                <a:gd name="T6" fmla="*/ 766 w 2492"/>
                <a:gd name="T7" fmla="*/ 302 h 3315"/>
                <a:gd name="T8" fmla="*/ 1651 w 2492"/>
                <a:gd name="T9" fmla="*/ 481 h 3315"/>
                <a:gd name="T10" fmla="*/ 2239 w 2492"/>
                <a:gd name="T11" fmla="*/ 1238 h 3315"/>
                <a:gd name="T12" fmla="*/ 2186 w 2492"/>
                <a:gd name="T13" fmla="*/ 2201 h 3315"/>
                <a:gd name="T14" fmla="*/ 2165 w 2492"/>
                <a:gd name="T15" fmla="*/ 2928 h 3315"/>
                <a:gd name="T16" fmla="*/ 1400 w 2492"/>
                <a:gd name="T17" fmla="*/ 3100 h 3315"/>
                <a:gd name="T18" fmla="*/ 1166 w 2492"/>
                <a:gd name="T19" fmla="*/ 2419 h 3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92" h="3315">
                  <a:moveTo>
                    <a:pt x="1166" y="2419"/>
                  </a:moveTo>
                  <a:cubicBezTo>
                    <a:pt x="1505" y="1277"/>
                    <a:pt x="486" y="1533"/>
                    <a:pt x="243" y="912"/>
                  </a:cubicBezTo>
                  <a:cubicBezTo>
                    <a:pt x="0" y="292"/>
                    <a:pt x="291" y="31"/>
                    <a:pt x="449" y="15"/>
                  </a:cubicBezTo>
                  <a:cubicBezTo>
                    <a:pt x="607" y="0"/>
                    <a:pt x="716" y="54"/>
                    <a:pt x="766" y="302"/>
                  </a:cubicBezTo>
                  <a:cubicBezTo>
                    <a:pt x="817" y="551"/>
                    <a:pt x="1312" y="508"/>
                    <a:pt x="1651" y="481"/>
                  </a:cubicBezTo>
                  <a:cubicBezTo>
                    <a:pt x="1989" y="454"/>
                    <a:pt x="2492" y="733"/>
                    <a:pt x="2239" y="1238"/>
                  </a:cubicBezTo>
                  <a:cubicBezTo>
                    <a:pt x="1986" y="1743"/>
                    <a:pt x="2000" y="1716"/>
                    <a:pt x="2186" y="2201"/>
                  </a:cubicBezTo>
                  <a:cubicBezTo>
                    <a:pt x="2372" y="2685"/>
                    <a:pt x="2165" y="2928"/>
                    <a:pt x="2165" y="2928"/>
                  </a:cubicBezTo>
                  <a:cubicBezTo>
                    <a:pt x="2165" y="2928"/>
                    <a:pt x="1791" y="3315"/>
                    <a:pt x="1400" y="3100"/>
                  </a:cubicBezTo>
                  <a:cubicBezTo>
                    <a:pt x="1008" y="2885"/>
                    <a:pt x="1166" y="2419"/>
                    <a:pt x="1166" y="2419"/>
                  </a:cubicBezTo>
                  <a:close/>
                </a:path>
              </a:pathLst>
            </a:custGeom>
            <a:gradFill>
              <a:gsLst>
                <a:gs pos="0">
                  <a:srgbClr val="80DEDE"/>
                </a:gs>
                <a:gs pos="53500">
                  <a:srgbClr val="85C1E7"/>
                </a:gs>
                <a:gs pos="100000">
                  <a:srgbClr val="878CFF"/>
                </a:gs>
              </a:gsLst>
              <a:lin ang="5400000" scaled="1"/>
            </a:gra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" name="Полилиния 11">
              <a:extLst>
                <a:ext uri="{FF2B5EF4-FFF2-40B4-BE49-F238E27FC236}">
                  <a16:creationId xmlns:a16="http://schemas.microsoft.com/office/drawing/2014/main" id="{5A5DC928-06D8-4626-D71A-E36A58CBAC8D}"/>
                </a:ext>
              </a:extLst>
            </p:cNvPr>
            <p:cNvSpPr>
              <a:spLocks/>
            </p:cNvSpPr>
            <p:nvPr/>
          </p:nvSpPr>
          <p:spPr bwMode="auto">
            <a:xfrm rot="9420272">
              <a:off x="5048022" y="-2833465"/>
              <a:ext cx="8756895" cy="10755934"/>
            </a:xfrm>
            <a:custGeom>
              <a:avLst/>
              <a:gdLst>
                <a:gd name="T0" fmla="*/ 1504 w 2516"/>
                <a:gd name="T1" fmla="*/ 2980 h 3095"/>
                <a:gd name="T2" fmla="*/ 2237 w 2516"/>
                <a:gd name="T3" fmla="*/ 2283 h 3095"/>
                <a:gd name="T4" fmla="*/ 1468 w 2516"/>
                <a:gd name="T5" fmla="*/ 1052 h 3095"/>
                <a:gd name="T6" fmla="*/ 979 w 2516"/>
                <a:gd name="T7" fmla="*/ 648 h 3095"/>
                <a:gd name="T8" fmla="*/ 411 w 2516"/>
                <a:gd name="T9" fmla="*/ 195 h 3095"/>
                <a:gd name="T10" fmla="*/ 397 w 2516"/>
                <a:gd name="T11" fmla="*/ 1117 h 3095"/>
                <a:gd name="T12" fmla="*/ 194 w 2516"/>
                <a:gd name="T13" fmla="*/ 1767 h 3095"/>
                <a:gd name="T14" fmla="*/ 866 w 2516"/>
                <a:gd name="T15" fmla="*/ 2349 h 3095"/>
                <a:gd name="T16" fmla="*/ 1275 w 2516"/>
                <a:gd name="T17" fmla="*/ 2766 h 3095"/>
                <a:gd name="T18" fmla="*/ 1504 w 2516"/>
                <a:gd name="T19" fmla="*/ 2980 h 3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16" h="3095">
                  <a:moveTo>
                    <a:pt x="1504" y="2980"/>
                  </a:moveTo>
                  <a:cubicBezTo>
                    <a:pt x="1504" y="2980"/>
                    <a:pt x="1958" y="3095"/>
                    <a:pt x="2237" y="2283"/>
                  </a:cubicBezTo>
                  <a:cubicBezTo>
                    <a:pt x="2516" y="1472"/>
                    <a:pt x="1745" y="1159"/>
                    <a:pt x="1468" y="1052"/>
                  </a:cubicBezTo>
                  <a:cubicBezTo>
                    <a:pt x="1191" y="945"/>
                    <a:pt x="1126" y="907"/>
                    <a:pt x="979" y="648"/>
                  </a:cubicBezTo>
                  <a:cubicBezTo>
                    <a:pt x="832" y="389"/>
                    <a:pt x="822" y="0"/>
                    <a:pt x="411" y="195"/>
                  </a:cubicBezTo>
                  <a:cubicBezTo>
                    <a:pt x="0" y="391"/>
                    <a:pt x="384" y="948"/>
                    <a:pt x="397" y="1117"/>
                  </a:cubicBezTo>
                  <a:cubicBezTo>
                    <a:pt x="411" y="1286"/>
                    <a:pt x="128" y="1580"/>
                    <a:pt x="194" y="1767"/>
                  </a:cubicBezTo>
                  <a:cubicBezTo>
                    <a:pt x="259" y="1954"/>
                    <a:pt x="273" y="2154"/>
                    <a:pt x="866" y="2349"/>
                  </a:cubicBezTo>
                  <a:cubicBezTo>
                    <a:pt x="866" y="2349"/>
                    <a:pt x="1186" y="2374"/>
                    <a:pt x="1275" y="2766"/>
                  </a:cubicBezTo>
                  <a:cubicBezTo>
                    <a:pt x="1275" y="2766"/>
                    <a:pt x="1340" y="2988"/>
                    <a:pt x="1504" y="2980"/>
                  </a:cubicBezTo>
                  <a:close/>
                </a:path>
              </a:pathLst>
            </a:custGeom>
            <a:gradFill>
              <a:gsLst>
                <a:gs pos="0">
                  <a:srgbClr val="7CEFD8"/>
                </a:gs>
                <a:gs pos="51000">
                  <a:srgbClr val="6672E4"/>
                </a:gs>
                <a:gs pos="100000">
                  <a:srgbClr val="882BE5"/>
                </a:gs>
              </a:gsLst>
              <a:lin ang="5400000" scaled="1"/>
            </a:gra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" name="Полилиния 12">
              <a:extLst>
                <a:ext uri="{FF2B5EF4-FFF2-40B4-BE49-F238E27FC236}">
                  <a16:creationId xmlns:a16="http://schemas.microsoft.com/office/drawing/2014/main" id="{E8041F09-FE7A-ED90-43E9-75A8865E7236}"/>
                </a:ext>
              </a:extLst>
            </p:cNvPr>
            <p:cNvSpPr>
              <a:spLocks/>
            </p:cNvSpPr>
            <p:nvPr/>
          </p:nvSpPr>
          <p:spPr bwMode="auto">
            <a:xfrm rot="9420272">
              <a:off x="5218811" y="-1993836"/>
              <a:ext cx="7570428" cy="10122905"/>
            </a:xfrm>
            <a:custGeom>
              <a:avLst/>
              <a:gdLst>
                <a:gd name="T0" fmla="*/ 1896 w 2175"/>
                <a:gd name="T1" fmla="*/ 2283 h 2913"/>
                <a:gd name="T2" fmla="*/ 1467 w 2175"/>
                <a:gd name="T3" fmla="*/ 2913 h 2913"/>
                <a:gd name="T4" fmla="*/ 1250 w 2175"/>
                <a:gd name="T5" fmla="*/ 2849 h 2913"/>
                <a:gd name="T6" fmla="*/ 1016 w 2175"/>
                <a:gd name="T7" fmla="*/ 2168 h 2913"/>
                <a:gd name="T8" fmla="*/ 93 w 2175"/>
                <a:gd name="T9" fmla="*/ 661 h 2913"/>
                <a:gd name="T10" fmla="*/ 0 w 2175"/>
                <a:gd name="T11" fmla="*/ 238 h 2913"/>
                <a:gd name="T12" fmla="*/ 70 w 2175"/>
                <a:gd name="T13" fmla="*/ 195 h 2913"/>
                <a:gd name="T14" fmla="*/ 638 w 2175"/>
                <a:gd name="T15" fmla="*/ 648 h 2913"/>
                <a:gd name="T16" fmla="*/ 1127 w 2175"/>
                <a:gd name="T17" fmla="*/ 1052 h 2913"/>
                <a:gd name="T18" fmla="*/ 1896 w 2175"/>
                <a:gd name="T19" fmla="*/ 2283 h 2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75" h="2913">
                  <a:moveTo>
                    <a:pt x="1896" y="2283"/>
                  </a:moveTo>
                  <a:cubicBezTo>
                    <a:pt x="1770" y="2651"/>
                    <a:pt x="1607" y="2829"/>
                    <a:pt x="1467" y="2913"/>
                  </a:cubicBezTo>
                  <a:cubicBezTo>
                    <a:pt x="1397" y="2909"/>
                    <a:pt x="1324" y="2889"/>
                    <a:pt x="1250" y="2849"/>
                  </a:cubicBezTo>
                  <a:cubicBezTo>
                    <a:pt x="858" y="2634"/>
                    <a:pt x="1016" y="2168"/>
                    <a:pt x="1016" y="2168"/>
                  </a:cubicBezTo>
                  <a:cubicBezTo>
                    <a:pt x="1354" y="1026"/>
                    <a:pt x="336" y="1282"/>
                    <a:pt x="93" y="661"/>
                  </a:cubicBezTo>
                  <a:cubicBezTo>
                    <a:pt x="28" y="495"/>
                    <a:pt x="1" y="354"/>
                    <a:pt x="0" y="238"/>
                  </a:cubicBezTo>
                  <a:cubicBezTo>
                    <a:pt x="20" y="222"/>
                    <a:pt x="44" y="208"/>
                    <a:pt x="70" y="195"/>
                  </a:cubicBezTo>
                  <a:cubicBezTo>
                    <a:pt x="481" y="0"/>
                    <a:pt x="491" y="389"/>
                    <a:pt x="638" y="648"/>
                  </a:cubicBezTo>
                  <a:cubicBezTo>
                    <a:pt x="785" y="907"/>
                    <a:pt x="850" y="945"/>
                    <a:pt x="1127" y="1052"/>
                  </a:cubicBezTo>
                  <a:cubicBezTo>
                    <a:pt x="1404" y="1159"/>
                    <a:pt x="2175" y="1472"/>
                    <a:pt x="1896" y="2283"/>
                  </a:cubicBezTo>
                  <a:close/>
                </a:path>
              </a:pathLst>
            </a:custGeom>
            <a:gradFill>
              <a:gsLst>
                <a:gs pos="100000">
                  <a:srgbClr val="7CEFD8"/>
                </a:gs>
                <a:gs pos="19000">
                  <a:srgbClr val="6672E4"/>
                </a:gs>
                <a:gs pos="0">
                  <a:srgbClr val="882BE5"/>
                </a:gs>
              </a:gsLst>
              <a:lin ang="10200000" scaled="0"/>
            </a:gra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sp>
        <p:nvSpPr>
          <p:cNvPr id="4" name="Надпись 100">
            <a:extLst>
              <a:ext uri="{FF2B5EF4-FFF2-40B4-BE49-F238E27FC236}">
                <a16:creationId xmlns:a16="http://schemas.microsoft.com/office/drawing/2014/main" id="{74E671C4-68DD-FAF4-1200-50E46BA2A95B}"/>
              </a:ext>
            </a:extLst>
          </p:cNvPr>
          <p:cNvSpPr txBox="1"/>
          <p:nvPr/>
        </p:nvSpPr>
        <p:spPr>
          <a:xfrm>
            <a:off x="6096000" y="5249478"/>
            <a:ext cx="5600863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rtl="0"/>
            <a:r>
              <a:rPr lang="ru-RU" sz="16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Подготовила: Доскенова Владислава Алексеевна</a:t>
            </a:r>
          </a:p>
          <a:p>
            <a:pPr rtl="0"/>
            <a:r>
              <a:rPr lang="ru-RU" sz="16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Член ГМО ПО «Искусство», </a:t>
            </a:r>
          </a:p>
          <a:p>
            <a:pPr rtl="0"/>
            <a:r>
              <a:rPr lang="ru-RU" sz="16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Учитель Изобразительного искусства </a:t>
            </a:r>
          </a:p>
          <a:p>
            <a:pPr rtl="0"/>
            <a:r>
              <a:rPr lang="ru-RU" sz="16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МБОУ «СОШ № 121 г. Челябинска»</a:t>
            </a:r>
          </a:p>
        </p:txBody>
      </p:sp>
      <p:sp>
        <p:nvSpPr>
          <p:cNvPr id="24" name="Надпись 23">
            <a:extLst>
              <a:ext uri="{FF2B5EF4-FFF2-40B4-BE49-F238E27FC236}">
                <a16:creationId xmlns:a16="http://schemas.microsoft.com/office/drawing/2014/main" id="{CF9029B3-B41B-BD80-327D-B120E9BAF367}"/>
              </a:ext>
            </a:extLst>
          </p:cNvPr>
          <p:cNvSpPr txBox="1"/>
          <p:nvPr/>
        </p:nvSpPr>
        <p:spPr>
          <a:xfrm>
            <a:off x="391548" y="2100263"/>
            <a:ext cx="7888294" cy="30777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rtl="0"/>
            <a:r>
              <a:rPr lang="ru-RU" sz="40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«Формирование</a:t>
            </a:r>
          </a:p>
          <a:p>
            <a:pPr rtl="0"/>
            <a:r>
              <a:rPr lang="ru-RU" sz="40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базы оценочных материалов по учебному предмету «Изобразительное искусство»</a:t>
            </a:r>
          </a:p>
          <a:p>
            <a:pPr rtl="0"/>
            <a:r>
              <a:rPr lang="ru-RU" sz="40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НОО</a:t>
            </a:r>
          </a:p>
        </p:txBody>
      </p:sp>
    </p:spTree>
    <p:extLst>
      <p:ext uri="{BB962C8B-B14F-4D97-AF65-F5344CB8AC3E}">
        <p14:creationId xmlns:p14="http://schemas.microsoft.com/office/powerpoint/2010/main" val="3171140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6F1627-7753-59ED-28BE-2EA38CBCFB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B8666C4-BEC2-105D-5254-9E9F35CA79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EED03F3-7E8C-EFC3-7A10-02F74F7255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239" y="0"/>
            <a:ext cx="101075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4853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980DB9-5678-EC84-E133-035A897CAC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364C6E1-A071-1A87-5862-B423565A32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0EB9746-5028-B502-DF86-913DFB09C0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0048" y="0"/>
            <a:ext cx="99719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584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Группа 60">
            <a:extLst>
              <a:ext uri="{FF2B5EF4-FFF2-40B4-BE49-F238E27FC236}">
                <a16:creationId xmlns:a16="http://schemas.microsoft.com/office/drawing/2014/main" id="{037F14E6-25D1-D069-8011-8E7266C1F0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 rot="11406678">
            <a:off x="8347188" y="-2547565"/>
            <a:ext cx="5270435" cy="8913151"/>
            <a:chOff x="4855953" y="-2833465"/>
            <a:chExt cx="8948964" cy="12105059"/>
          </a:xfrm>
        </p:grpSpPr>
        <p:sp>
          <p:nvSpPr>
            <p:cNvPr id="62" name="Полилиния 10">
              <a:extLst>
                <a:ext uri="{FF2B5EF4-FFF2-40B4-BE49-F238E27FC236}">
                  <a16:creationId xmlns:a16="http://schemas.microsoft.com/office/drawing/2014/main" id="{CED8D84C-BCC0-85C5-0622-1DED083C193B}"/>
                </a:ext>
              </a:extLst>
            </p:cNvPr>
            <p:cNvSpPr>
              <a:spLocks/>
            </p:cNvSpPr>
            <p:nvPr/>
          </p:nvSpPr>
          <p:spPr bwMode="auto">
            <a:xfrm rot="9420272">
              <a:off x="4855953" y="-2246936"/>
              <a:ext cx="8673602" cy="11518530"/>
            </a:xfrm>
            <a:custGeom>
              <a:avLst/>
              <a:gdLst>
                <a:gd name="T0" fmla="*/ 1166 w 2492"/>
                <a:gd name="T1" fmla="*/ 2419 h 3315"/>
                <a:gd name="T2" fmla="*/ 243 w 2492"/>
                <a:gd name="T3" fmla="*/ 912 h 3315"/>
                <a:gd name="T4" fmla="*/ 449 w 2492"/>
                <a:gd name="T5" fmla="*/ 15 h 3315"/>
                <a:gd name="T6" fmla="*/ 766 w 2492"/>
                <a:gd name="T7" fmla="*/ 302 h 3315"/>
                <a:gd name="T8" fmla="*/ 1651 w 2492"/>
                <a:gd name="T9" fmla="*/ 481 h 3315"/>
                <a:gd name="T10" fmla="*/ 2239 w 2492"/>
                <a:gd name="T11" fmla="*/ 1238 h 3315"/>
                <a:gd name="T12" fmla="*/ 2186 w 2492"/>
                <a:gd name="T13" fmla="*/ 2201 h 3315"/>
                <a:gd name="T14" fmla="*/ 2165 w 2492"/>
                <a:gd name="T15" fmla="*/ 2928 h 3315"/>
                <a:gd name="T16" fmla="*/ 1400 w 2492"/>
                <a:gd name="T17" fmla="*/ 3100 h 3315"/>
                <a:gd name="T18" fmla="*/ 1166 w 2492"/>
                <a:gd name="T19" fmla="*/ 2419 h 3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92" h="3315">
                  <a:moveTo>
                    <a:pt x="1166" y="2419"/>
                  </a:moveTo>
                  <a:cubicBezTo>
                    <a:pt x="1505" y="1277"/>
                    <a:pt x="486" y="1533"/>
                    <a:pt x="243" y="912"/>
                  </a:cubicBezTo>
                  <a:cubicBezTo>
                    <a:pt x="0" y="292"/>
                    <a:pt x="291" y="31"/>
                    <a:pt x="449" y="15"/>
                  </a:cubicBezTo>
                  <a:cubicBezTo>
                    <a:pt x="607" y="0"/>
                    <a:pt x="716" y="54"/>
                    <a:pt x="766" y="302"/>
                  </a:cubicBezTo>
                  <a:cubicBezTo>
                    <a:pt x="817" y="551"/>
                    <a:pt x="1312" y="508"/>
                    <a:pt x="1651" y="481"/>
                  </a:cubicBezTo>
                  <a:cubicBezTo>
                    <a:pt x="1989" y="454"/>
                    <a:pt x="2492" y="733"/>
                    <a:pt x="2239" y="1238"/>
                  </a:cubicBezTo>
                  <a:cubicBezTo>
                    <a:pt x="1986" y="1743"/>
                    <a:pt x="2000" y="1716"/>
                    <a:pt x="2186" y="2201"/>
                  </a:cubicBezTo>
                  <a:cubicBezTo>
                    <a:pt x="2372" y="2685"/>
                    <a:pt x="2165" y="2928"/>
                    <a:pt x="2165" y="2928"/>
                  </a:cubicBezTo>
                  <a:cubicBezTo>
                    <a:pt x="2165" y="2928"/>
                    <a:pt x="1791" y="3315"/>
                    <a:pt x="1400" y="3100"/>
                  </a:cubicBezTo>
                  <a:cubicBezTo>
                    <a:pt x="1008" y="2885"/>
                    <a:pt x="1166" y="2419"/>
                    <a:pt x="1166" y="2419"/>
                  </a:cubicBezTo>
                  <a:close/>
                </a:path>
              </a:pathLst>
            </a:custGeom>
            <a:gradFill>
              <a:gsLst>
                <a:gs pos="0">
                  <a:srgbClr val="80DEDE"/>
                </a:gs>
                <a:gs pos="53500">
                  <a:srgbClr val="85C1E7"/>
                </a:gs>
                <a:gs pos="100000">
                  <a:srgbClr val="878CFF"/>
                </a:gs>
              </a:gsLst>
              <a:lin ang="5400000" scaled="1"/>
            </a:gra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63" name="Полилиния 11">
              <a:extLst>
                <a:ext uri="{FF2B5EF4-FFF2-40B4-BE49-F238E27FC236}">
                  <a16:creationId xmlns:a16="http://schemas.microsoft.com/office/drawing/2014/main" id="{FD685176-6F6C-36B5-7171-2F7B6C073FF8}"/>
                </a:ext>
              </a:extLst>
            </p:cNvPr>
            <p:cNvSpPr>
              <a:spLocks/>
            </p:cNvSpPr>
            <p:nvPr/>
          </p:nvSpPr>
          <p:spPr bwMode="auto">
            <a:xfrm rot="9420272">
              <a:off x="5048022" y="-2833465"/>
              <a:ext cx="8756895" cy="10755934"/>
            </a:xfrm>
            <a:custGeom>
              <a:avLst/>
              <a:gdLst>
                <a:gd name="T0" fmla="*/ 1504 w 2516"/>
                <a:gd name="T1" fmla="*/ 2980 h 3095"/>
                <a:gd name="T2" fmla="*/ 2237 w 2516"/>
                <a:gd name="T3" fmla="*/ 2283 h 3095"/>
                <a:gd name="T4" fmla="*/ 1468 w 2516"/>
                <a:gd name="T5" fmla="*/ 1052 h 3095"/>
                <a:gd name="T6" fmla="*/ 979 w 2516"/>
                <a:gd name="T7" fmla="*/ 648 h 3095"/>
                <a:gd name="T8" fmla="*/ 411 w 2516"/>
                <a:gd name="T9" fmla="*/ 195 h 3095"/>
                <a:gd name="T10" fmla="*/ 397 w 2516"/>
                <a:gd name="T11" fmla="*/ 1117 h 3095"/>
                <a:gd name="T12" fmla="*/ 194 w 2516"/>
                <a:gd name="T13" fmla="*/ 1767 h 3095"/>
                <a:gd name="T14" fmla="*/ 866 w 2516"/>
                <a:gd name="T15" fmla="*/ 2349 h 3095"/>
                <a:gd name="T16" fmla="*/ 1275 w 2516"/>
                <a:gd name="T17" fmla="*/ 2766 h 3095"/>
                <a:gd name="T18" fmla="*/ 1504 w 2516"/>
                <a:gd name="T19" fmla="*/ 2980 h 3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16" h="3095">
                  <a:moveTo>
                    <a:pt x="1504" y="2980"/>
                  </a:moveTo>
                  <a:cubicBezTo>
                    <a:pt x="1504" y="2980"/>
                    <a:pt x="1958" y="3095"/>
                    <a:pt x="2237" y="2283"/>
                  </a:cubicBezTo>
                  <a:cubicBezTo>
                    <a:pt x="2516" y="1472"/>
                    <a:pt x="1745" y="1159"/>
                    <a:pt x="1468" y="1052"/>
                  </a:cubicBezTo>
                  <a:cubicBezTo>
                    <a:pt x="1191" y="945"/>
                    <a:pt x="1126" y="907"/>
                    <a:pt x="979" y="648"/>
                  </a:cubicBezTo>
                  <a:cubicBezTo>
                    <a:pt x="832" y="389"/>
                    <a:pt x="822" y="0"/>
                    <a:pt x="411" y="195"/>
                  </a:cubicBezTo>
                  <a:cubicBezTo>
                    <a:pt x="0" y="391"/>
                    <a:pt x="384" y="948"/>
                    <a:pt x="397" y="1117"/>
                  </a:cubicBezTo>
                  <a:cubicBezTo>
                    <a:pt x="411" y="1286"/>
                    <a:pt x="128" y="1580"/>
                    <a:pt x="194" y="1767"/>
                  </a:cubicBezTo>
                  <a:cubicBezTo>
                    <a:pt x="259" y="1954"/>
                    <a:pt x="273" y="2154"/>
                    <a:pt x="866" y="2349"/>
                  </a:cubicBezTo>
                  <a:cubicBezTo>
                    <a:pt x="866" y="2349"/>
                    <a:pt x="1186" y="2374"/>
                    <a:pt x="1275" y="2766"/>
                  </a:cubicBezTo>
                  <a:cubicBezTo>
                    <a:pt x="1275" y="2766"/>
                    <a:pt x="1340" y="2988"/>
                    <a:pt x="1504" y="2980"/>
                  </a:cubicBezTo>
                  <a:close/>
                </a:path>
              </a:pathLst>
            </a:custGeom>
            <a:gradFill>
              <a:gsLst>
                <a:gs pos="0">
                  <a:srgbClr val="7CEFD8"/>
                </a:gs>
                <a:gs pos="51000">
                  <a:srgbClr val="6672E4"/>
                </a:gs>
                <a:gs pos="100000">
                  <a:srgbClr val="882BE5"/>
                </a:gs>
              </a:gsLst>
              <a:lin ang="5400000" scaled="1"/>
            </a:gra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64" name="Полилиния 12">
              <a:extLst>
                <a:ext uri="{FF2B5EF4-FFF2-40B4-BE49-F238E27FC236}">
                  <a16:creationId xmlns:a16="http://schemas.microsoft.com/office/drawing/2014/main" id="{993605F0-90A3-B2CA-562C-A6D290B55CC3}"/>
                </a:ext>
              </a:extLst>
            </p:cNvPr>
            <p:cNvSpPr>
              <a:spLocks/>
            </p:cNvSpPr>
            <p:nvPr/>
          </p:nvSpPr>
          <p:spPr bwMode="auto">
            <a:xfrm rot="9420272">
              <a:off x="5218811" y="-1993836"/>
              <a:ext cx="7570428" cy="10122905"/>
            </a:xfrm>
            <a:custGeom>
              <a:avLst/>
              <a:gdLst>
                <a:gd name="T0" fmla="*/ 1896 w 2175"/>
                <a:gd name="T1" fmla="*/ 2283 h 2913"/>
                <a:gd name="T2" fmla="*/ 1467 w 2175"/>
                <a:gd name="T3" fmla="*/ 2913 h 2913"/>
                <a:gd name="T4" fmla="*/ 1250 w 2175"/>
                <a:gd name="T5" fmla="*/ 2849 h 2913"/>
                <a:gd name="T6" fmla="*/ 1016 w 2175"/>
                <a:gd name="T7" fmla="*/ 2168 h 2913"/>
                <a:gd name="T8" fmla="*/ 93 w 2175"/>
                <a:gd name="T9" fmla="*/ 661 h 2913"/>
                <a:gd name="T10" fmla="*/ 0 w 2175"/>
                <a:gd name="T11" fmla="*/ 238 h 2913"/>
                <a:gd name="T12" fmla="*/ 70 w 2175"/>
                <a:gd name="T13" fmla="*/ 195 h 2913"/>
                <a:gd name="T14" fmla="*/ 638 w 2175"/>
                <a:gd name="T15" fmla="*/ 648 h 2913"/>
                <a:gd name="T16" fmla="*/ 1127 w 2175"/>
                <a:gd name="T17" fmla="*/ 1052 h 2913"/>
                <a:gd name="T18" fmla="*/ 1896 w 2175"/>
                <a:gd name="T19" fmla="*/ 2283 h 2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75" h="2913">
                  <a:moveTo>
                    <a:pt x="1896" y="2283"/>
                  </a:moveTo>
                  <a:cubicBezTo>
                    <a:pt x="1770" y="2651"/>
                    <a:pt x="1607" y="2829"/>
                    <a:pt x="1467" y="2913"/>
                  </a:cubicBezTo>
                  <a:cubicBezTo>
                    <a:pt x="1397" y="2909"/>
                    <a:pt x="1324" y="2889"/>
                    <a:pt x="1250" y="2849"/>
                  </a:cubicBezTo>
                  <a:cubicBezTo>
                    <a:pt x="858" y="2634"/>
                    <a:pt x="1016" y="2168"/>
                    <a:pt x="1016" y="2168"/>
                  </a:cubicBezTo>
                  <a:cubicBezTo>
                    <a:pt x="1354" y="1026"/>
                    <a:pt x="336" y="1282"/>
                    <a:pt x="93" y="661"/>
                  </a:cubicBezTo>
                  <a:cubicBezTo>
                    <a:pt x="28" y="495"/>
                    <a:pt x="1" y="354"/>
                    <a:pt x="0" y="238"/>
                  </a:cubicBezTo>
                  <a:cubicBezTo>
                    <a:pt x="20" y="222"/>
                    <a:pt x="44" y="208"/>
                    <a:pt x="70" y="195"/>
                  </a:cubicBezTo>
                  <a:cubicBezTo>
                    <a:pt x="481" y="0"/>
                    <a:pt x="491" y="389"/>
                    <a:pt x="638" y="648"/>
                  </a:cubicBezTo>
                  <a:cubicBezTo>
                    <a:pt x="785" y="907"/>
                    <a:pt x="850" y="945"/>
                    <a:pt x="1127" y="1052"/>
                  </a:cubicBezTo>
                  <a:cubicBezTo>
                    <a:pt x="1404" y="1159"/>
                    <a:pt x="2175" y="1472"/>
                    <a:pt x="1896" y="2283"/>
                  </a:cubicBezTo>
                  <a:close/>
                </a:path>
              </a:pathLst>
            </a:custGeom>
            <a:gradFill>
              <a:gsLst>
                <a:gs pos="100000">
                  <a:srgbClr val="7CEFD8"/>
                </a:gs>
                <a:gs pos="19000">
                  <a:srgbClr val="6672E4"/>
                </a:gs>
                <a:gs pos="0">
                  <a:srgbClr val="882BE5"/>
                </a:gs>
              </a:gsLst>
              <a:lin ang="10200000" scaled="0"/>
            </a:gra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sp>
        <p:nvSpPr>
          <p:cNvPr id="53" name="Заголовок 52" hidden="1">
            <a:extLst>
              <a:ext uri="{FF2B5EF4-FFF2-40B4-BE49-F238E27FC236}">
                <a16:creationId xmlns:a16="http://schemas.microsoft.com/office/drawing/2014/main" id="{6BCAF586-A14B-4A3B-A249-655ADDBB3A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/>
              <a:t>Слайд 8 с информацией о кадрах</a:t>
            </a:r>
          </a:p>
        </p:txBody>
      </p:sp>
      <p:sp>
        <p:nvSpPr>
          <p:cNvPr id="3" name="Надпись 2">
            <a:extLst>
              <a:ext uri="{FF2B5EF4-FFF2-40B4-BE49-F238E27FC236}">
                <a16:creationId xmlns:a16="http://schemas.microsoft.com/office/drawing/2014/main" id="{CE6AF7FE-5978-4B5F-90E1-044AC25EC230}"/>
              </a:ext>
            </a:extLst>
          </p:cNvPr>
          <p:cNvSpPr txBox="1"/>
          <p:nvPr/>
        </p:nvSpPr>
        <p:spPr>
          <a:xfrm>
            <a:off x="216173" y="1656235"/>
            <a:ext cx="4840891" cy="136254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lnSpc>
                <a:spcPts val="4000"/>
              </a:lnSpc>
              <a:defRPr sz="3600" b="1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ctr" rtl="0">
              <a:lnSpc>
                <a:spcPct val="100000"/>
              </a:lnSpc>
            </a:pPr>
            <a:r>
              <a:rPr lang="ru-RU" sz="2800" dirty="0" err="1"/>
              <a:t>Неменская</a:t>
            </a:r>
            <a:r>
              <a:rPr lang="ru-RU" sz="2800" dirty="0"/>
              <a:t> Лариса Александровна </a:t>
            </a:r>
          </a:p>
          <a:p>
            <a:pPr algn="ctr" rtl="0">
              <a:lnSpc>
                <a:spcPct val="100000"/>
              </a:lnSpc>
            </a:pPr>
            <a:r>
              <a:rPr lang="ru-RU" sz="2800" dirty="0"/>
              <a:t>Учебник. Изобразительное искусство. 1-4 классы. 2023 год издания. УМК «Школа России»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A57DE148-6764-D6D9-71D4-09DCFE9548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7429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53848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дпись 1">
            <a:extLst>
              <a:ext uri="{FF2B5EF4-FFF2-40B4-BE49-F238E27FC236}">
                <a16:creationId xmlns:a16="http://schemas.microsoft.com/office/drawing/2014/main" id="{D815E537-4AB4-4445-A3AC-40D738EDF3DC}"/>
              </a:ext>
            </a:extLst>
          </p:cNvPr>
          <p:cNvSpPr txBox="1"/>
          <p:nvPr/>
        </p:nvSpPr>
        <p:spPr>
          <a:xfrm>
            <a:off x="794877" y="163328"/>
            <a:ext cx="9558799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rtl="0"/>
            <a:r>
              <a:rPr lang="ru-RU" sz="28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Контрольные работы. 1 класс. </a:t>
            </a: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B38D4B56-7D6C-4345-912F-B3BA9A014E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740229" y="0"/>
            <a:ext cx="0" cy="635725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Овал 21">
            <a:extLst>
              <a:ext uri="{FF2B5EF4-FFF2-40B4-BE49-F238E27FC236}">
                <a16:creationId xmlns:a16="http://schemas.microsoft.com/office/drawing/2014/main" id="{E7D1D117-BC5C-430A-9FEB-B231E69151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3852" y="6330880"/>
            <a:ext cx="52754" cy="5275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2577E8EA-5E95-41C5-8BE8-EE647DE261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3852" y="567838"/>
            <a:ext cx="52754" cy="5275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grpSp>
        <p:nvGrpSpPr>
          <p:cNvPr id="62" name="Группа 61" descr="Это изображение содержит руки женщины, пишущей на бумаге. ">
            <a:extLst>
              <a:ext uri="{FF2B5EF4-FFF2-40B4-BE49-F238E27FC236}">
                <a16:creationId xmlns:a16="http://schemas.microsoft.com/office/drawing/2014/main" id="{123C05C1-3914-48FB-B4B8-1388A2DB5ACE}"/>
              </a:ext>
            </a:extLst>
          </p:cNvPr>
          <p:cNvGrpSpPr/>
          <p:nvPr/>
        </p:nvGrpSpPr>
        <p:grpSpPr>
          <a:xfrm>
            <a:off x="7192512" y="1224766"/>
            <a:ext cx="4999488" cy="5631742"/>
            <a:chOff x="4597682" y="-439156"/>
            <a:chExt cx="7594320" cy="7252450"/>
          </a:xfrm>
        </p:grpSpPr>
        <p:sp>
          <p:nvSpPr>
            <p:cNvPr id="45" name="Полилиния 22">
              <a:extLst>
                <a:ext uri="{FF2B5EF4-FFF2-40B4-BE49-F238E27FC236}">
                  <a16:creationId xmlns:a16="http://schemas.microsoft.com/office/drawing/2014/main" id="{52C7242F-F484-4573-8387-13E2AE9DD93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7682" y="-6899"/>
              <a:ext cx="7594319" cy="6820193"/>
            </a:xfrm>
            <a:custGeom>
              <a:avLst/>
              <a:gdLst>
                <a:gd name="T0" fmla="*/ 2254 w 2254"/>
                <a:gd name="T1" fmla="*/ 0 h 2026"/>
                <a:gd name="T2" fmla="*/ 2254 w 2254"/>
                <a:gd name="T3" fmla="*/ 2026 h 2026"/>
                <a:gd name="T4" fmla="*/ 2091 w 2254"/>
                <a:gd name="T5" fmla="*/ 1927 h 2026"/>
                <a:gd name="T6" fmla="*/ 1829 w 2254"/>
                <a:gd name="T7" fmla="*/ 1867 h 2026"/>
                <a:gd name="T8" fmla="*/ 1784 w 2254"/>
                <a:gd name="T9" fmla="*/ 1860 h 2026"/>
                <a:gd name="T10" fmla="*/ 1025 w 2254"/>
                <a:gd name="T11" fmla="*/ 1812 h 2026"/>
                <a:gd name="T12" fmla="*/ 330 w 2254"/>
                <a:gd name="T13" fmla="*/ 1005 h 2026"/>
                <a:gd name="T14" fmla="*/ 662 w 2254"/>
                <a:gd name="T15" fmla="*/ 430 h 2026"/>
                <a:gd name="T16" fmla="*/ 770 w 2254"/>
                <a:gd name="T17" fmla="*/ 0 h 2026"/>
                <a:gd name="T18" fmla="*/ 2254 w 2254"/>
                <a:gd name="T19" fmla="*/ 0 h 2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54" h="2026">
                  <a:moveTo>
                    <a:pt x="2254" y="0"/>
                  </a:moveTo>
                  <a:cubicBezTo>
                    <a:pt x="2254" y="2026"/>
                    <a:pt x="2254" y="2026"/>
                    <a:pt x="2254" y="2026"/>
                  </a:cubicBezTo>
                  <a:cubicBezTo>
                    <a:pt x="2243" y="2005"/>
                    <a:pt x="2206" y="1966"/>
                    <a:pt x="2091" y="1927"/>
                  </a:cubicBezTo>
                  <a:cubicBezTo>
                    <a:pt x="2029" y="1906"/>
                    <a:pt x="1944" y="1885"/>
                    <a:pt x="1829" y="1867"/>
                  </a:cubicBezTo>
                  <a:cubicBezTo>
                    <a:pt x="1814" y="1865"/>
                    <a:pt x="1800" y="1862"/>
                    <a:pt x="1784" y="1860"/>
                  </a:cubicBezTo>
                  <a:cubicBezTo>
                    <a:pt x="1606" y="1835"/>
                    <a:pt x="1361" y="1816"/>
                    <a:pt x="1025" y="1812"/>
                  </a:cubicBezTo>
                  <a:cubicBezTo>
                    <a:pt x="0" y="1800"/>
                    <a:pt x="66" y="1196"/>
                    <a:pt x="330" y="1005"/>
                  </a:cubicBezTo>
                  <a:cubicBezTo>
                    <a:pt x="580" y="825"/>
                    <a:pt x="686" y="680"/>
                    <a:pt x="662" y="430"/>
                  </a:cubicBezTo>
                  <a:cubicBezTo>
                    <a:pt x="638" y="181"/>
                    <a:pt x="770" y="0"/>
                    <a:pt x="770" y="0"/>
                  </a:cubicBezTo>
                  <a:lnTo>
                    <a:pt x="2254" y="0"/>
                  </a:lnTo>
                  <a:close/>
                </a:path>
              </a:pathLst>
            </a:custGeom>
            <a:gradFill>
              <a:gsLst>
                <a:gs pos="0">
                  <a:srgbClr val="7CEFD8"/>
                </a:gs>
                <a:gs pos="55000">
                  <a:srgbClr val="6672E4"/>
                </a:gs>
                <a:gs pos="100000">
                  <a:srgbClr val="882BE5"/>
                </a:gs>
              </a:gsLst>
              <a:lin ang="4800000" scaled="0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6" name="Полилиния 23">
              <a:extLst>
                <a:ext uri="{FF2B5EF4-FFF2-40B4-BE49-F238E27FC236}">
                  <a16:creationId xmlns:a16="http://schemas.microsoft.com/office/drawing/2014/main" id="{DFA1772D-1024-422A-B407-BE0F21E16E5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3242" y="1441003"/>
              <a:ext cx="4110752" cy="3954852"/>
            </a:xfrm>
            <a:custGeom>
              <a:avLst/>
              <a:gdLst>
                <a:gd name="T0" fmla="*/ 0 w 2294"/>
                <a:gd name="T1" fmla="*/ 221 h 2207"/>
                <a:gd name="T2" fmla="*/ 1809 w 2294"/>
                <a:gd name="T3" fmla="*/ 0 h 2207"/>
                <a:gd name="T4" fmla="*/ 2294 w 2294"/>
                <a:gd name="T5" fmla="*/ 1957 h 2207"/>
                <a:gd name="T6" fmla="*/ 432 w 2294"/>
                <a:gd name="T7" fmla="*/ 2207 h 2207"/>
                <a:gd name="T8" fmla="*/ 0 w 2294"/>
                <a:gd name="T9" fmla="*/ 221 h 2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4" h="2207">
                  <a:moveTo>
                    <a:pt x="0" y="221"/>
                  </a:moveTo>
                  <a:lnTo>
                    <a:pt x="1809" y="0"/>
                  </a:lnTo>
                  <a:lnTo>
                    <a:pt x="2294" y="1957"/>
                  </a:lnTo>
                  <a:lnTo>
                    <a:pt x="432" y="2207"/>
                  </a:lnTo>
                  <a:lnTo>
                    <a:pt x="0" y="221"/>
                  </a:lnTo>
                  <a:close/>
                </a:path>
              </a:pathLst>
            </a:custGeom>
            <a:solidFill>
              <a:srgbClr val="C8F4F7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7" name="Полилиния 24">
              <a:extLst>
                <a:ext uri="{FF2B5EF4-FFF2-40B4-BE49-F238E27FC236}">
                  <a16:creationId xmlns:a16="http://schemas.microsoft.com/office/drawing/2014/main" id="{30CD4E41-332B-4C6B-9927-54698D5D0DF2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6266" y="1441003"/>
              <a:ext cx="2981818" cy="1632475"/>
            </a:xfrm>
            <a:custGeom>
              <a:avLst/>
              <a:gdLst>
                <a:gd name="T0" fmla="*/ 0 w 1664"/>
                <a:gd name="T1" fmla="*/ 736 h 911"/>
                <a:gd name="T2" fmla="*/ 1664 w 1664"/>
                <a:gd name="T3" fmla="*/ 911 h 911"/>
                <a:gd name="T4" fmla="*/ 1439 w 1664"/>
                <a:gd name="T5" fmla="*/ 0 h 911"/>
                <a:gd name="T6" fmla="*/ 399 w 1664"/>
                <a:gd name="T7" fmla="*/ 127 h 911"/>
                <a:gd name="T8" fmla="*/ 0 w 1664"/>
                <a:gd name="T9" fmla="*/ 736 h 9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4" h="911">
                  <a:moveTo>
                    <a:pt x="0" y="736"/>
                  </a:moveTo>
                  <a:lnTo>
                    <a:pt x="1664" y="911"/>
                  </a:lnTo>
                  <a:lnTo>
                    <a:pt x="1439" y="0"/>
                  </a:lnTo>
                  <a:lnTo>
                    <a:pt x="399" y="127"/>
                  </a:lnTo>
                  <a:lnTo>
                    <a:pt x="0" y="736"/>
                  </a:lnTo>
                  <a:close/>
                </a:path>
              </a:pathLst>
            </a:custGeom>
            <a:solidFill>
              <a:srgbClr val="7CE4EC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8" name="Полилиния 25">
              <a:extLst>
                <a:ext uri="{FF2B5EF4-FFF2-40B4-BE49-F238E27FC236}">
                  <a16:creationId xmlns:a16="http://schemas.microsoft.com/office/drawing/2014/main" id="{12DCF2D5-0997-409A-9DB7-B4DFF4C5BA0B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8129" y="1426667"/>
              <a:ext cx="1347553" cy="593139"/>
            </a:xfrm>
            <a:custGeom>
              <a:avLst/>
              <a:gdLst>
                <a:gd name="T0" fmla="*/ 752 w 752"/>
                <a:gd name="T1" fmla="*/ 0 h 331"/>
                <a:gd name="T2" fmla="*/ 275 w 752"/>
                <a:gd name="T3" fmla="*/ 72 h 331"/>
                <a:gd name="T4" fmla="*/ 0 w 752"/>
                <a:gd name="T5" fmla="*/ 331 h 331"/>
                <a:gd name="T6" fmla="*/ 752 w 752"/>
                <a:gd name="T7" fmla="*/ 130 h 331"/>
                <a:gd name="T8" fmla="*/ 752 w 752"/>
                <a:gd name="T9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2" h="331">
                  <a:moveTo>
                    <a:pt x="752" y="0"/>
                  </a:moveTo>
                  <a:lnTo>
                    <a:pt x="275" y="72"/>
                  </a:lnTo>
                  <a:lnTo>
                    <a:pt x="0" y="331"/>
                  </a:lnTo>
                  <a:lnTo>
                    <a:pt x="752" y="130"/>
                  </a:lnTo>
                  <a:lnTo>
                    <a:pt x="752" y="0"/>
                  </a:lnTo>
                  <a:close/>
                </a:path>
              </a:pathLst>
            </a:custGeom>
            <a:solidFill>
              <a:srgbClr val="ADA4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9" name="Полилиния 26">
              <a:extLst>
                <a:ext uri="{FF2B5EF4-FFF2-40B4-BE49-F238E27FC236}">
                  <a16:creationId xmlns:a16="http://schemas.microsoft.com/office/drawing/2014/main" id="{56FE8491-17D1-44D2-A059-D277D43E3DDA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5812" y="1828066"/>
              <a:ext cx="546548" cy="456950"/>
            </a:xfrm>
            <a:custGeom>
              <a:avLst/>
              <a:gdLst>
                <a:gd name="T0" fmla="*/ 162 w 162"/>
                <a:gd name="T1" fmla="*/ 66 h 136"/>
                <a:gd name="T2" fmla="*/ 87 w 162"/>
                <a:gd name="T3" fmla="*/ 130 h 136"/>
                <a:gd name="T4" fmla="*/ 36 w 162"/>
                <a:gd name="T5" fmla="*/ 124 h 136"/>
                <a:gd name="T6" fmla="*/ 0 w 162"/>
                <a:gd name="T7" fmla="*/ 103 h 136"/>
                <a:gd name="T8" fmla="*/ 103 w 162"/>
                <a:gd name="T9" fmla="*/ 0 h 136"/>
                <a:gd name="T10" fmla="*/ 148 w 162"/>
                <a:gd name="T11" fmla="*/ 50 h 136"/>
                <a:gd name="T12" fmla="*/ 162 w 162"/>
                <a:gd name="T13" fmla="*/ 6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136">
                  <a:moveTo>
                    <a:pt x="162" y="66"/>
                  </a:moveTo>
                  <a:cubicBezTo>
                    <a:pt x="162" y="66"/>
                    <a:pt x="119" y="116"/>
                    <a:pt x="87" y="130"/>
                  </a:cubicBezTo>
                  <a:cubicBezTo>
                    <a:pt x="72" y="136"/>
                    <a:pt x="53" y="131"/>
                    <a:pt x="36" y="124"/>
                  </a:cubicBezTo>
                  <a:cubicBezTo>
                    <a:pt x="16" y="115"/>
                    <a:pt x="0" y="103"/>
                    <a:pt x="0" y="103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48" y="50"/>
                    <a:pt x="148" y="50"/>
                    <a:pt x="148" y="50"/>
                  </a:cubicBezTo>
                  <a:lnTo>
                    <a:pt x="162" y="66"/>
                  </a:lnTo>
                  <a:close/>
                </a:path>
              </a:pathLst>
            </a:custGeom>
            <a:solidFill>
              <a:srgbClr val="D8C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50" name="Полилиния 27">
              <a:extLst>
                <a:ext uri="{FF2B5EF4-FFF2-40B4-BE49-F238E27FC236}">
                  <a16:creationId xmlns:a16="http://schemas.microsoft.com/office/drawing/2014/main" id="{59AC079D-039E-4639-B27F-9908EF107DB5}"/>
                </a:ext>
              </a:extLst>
            </p:cNvPr>
            <p:cNvSpPr>
              <a:spLocks/>
            </p:cNvSpPr>
            <p:nvPr/>
          </p:nvSpPr>
          <p:spPr bwMode="auto">
            <a:xfrm>
              <a:off x="8077665" y="1996510"/>
              <a:ext cx="424695" cy="288506"/>
            </a:xfrm>
            <a:custGeom>
              <a:avLst/>
              <a:gdLst>
                <a:gd name="T0" fmla="*/ 126 w 126"/>
                <a:gd name="T1" fmla="*/ 16 h 86"/>
                <a:gd name="T2" fmla="*/ 51 w 126"/>
                <a:gd name="T3" fmla="*/ 80 h 86"/>
                <a:gd name="T4" fmla="*/ 0 w 126"/>
                <a:gd name="T5" fmla="*/ 74 h 86"/>
                <a:gd name="T6" fmla="*/ 6 w 126"/>
                <a:gd name="T7" fmla="*/ 61 h 86"/>
                <a:gd name="T8" fmla="*/ 112 w 126"/>
                <a:gd name="T9" fmla="*/ 0 h 86"/>
                <a:gd name="T10" fmla="*/ 126 w 126"/>
                <a:gd name="T11" fmla="*/ 1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86">
                  <a:moveTo>
                    <a:pt x="126" y="16"/>
                  </a:moveTo>
                  <a:cubicBezTo>
                    <a:pt x="126" y="16"/>
                    <a:pt x="83" y="66"/>
                    <a:pt x="51" y="80"/>
                  </a:cubicBezTo>
                  <a:cubicBezTo>
                    <a:pt x="36" y="86"/>
                    <a:pt x="17" y="81"/>
                    <a:pt x="0" y="74"/>
                  </a:cubicBezTo>
                  <a:cubicBezTo>
                    <a:pt x="2" y="70"/>
                    <a:pt x="3" y="65"/>
                    <a:pt x="6" y="61"/>
                  </a:cubicBezTo>
                  <a:cubicBezTo>
                    <a:pt x="6" y="61"/>
                    <a:pt x="54" y="25"/>
                    <a:pt x="112" y="0"/>
                  </a:cubicBezTo>
                  <a:lnTo>
                    <a:pt x="126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51" name="Полилиния 28">
              <a:extLst>
                <a:ext uri="{FF2B5EF4-FFF2-40B4-BE49-F238E27FC236}">
                  <a16:creationId xmlns:a16="http://schemas.microsoft.com/office/drawing/2014/main" id="{C95685F9-863C-488D-A6CE-3A519F21EA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04938" y="-14067"/>
              <a:ext cx="387063" cy="7168"/>
            </a:xfrm>
            <a:custGeom>
              <a:avLst/>
              <a:gdLst>
                <a:gd name="T0" fmla="*/ 115 w 115"/>
                <a:gd name="T1" fmla="*/ 2 h 2"/>
                <a:gd name="T2" fmla="*/ 0 w 115"/>
                <a:gd name="T3" fmla="*/ 2 h 2"/>
                <a:gd name="T4" fmla="*/ 115 w 115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5" h="2">
                  <a:moveTo>
                    <a:pt x="115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73" y="0"/>
                    <a:pt x="115" y="2"/>
                    <a:pt x="115" y="2"/>
                  </a:cubicBezTo>
                  <a:close/>
                </a:path>
              </a:pathLst>
            </a:custGeom>
            <a:solidFill>
              <a:srgbClr val="190E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grpSp>
          <p:nvGrpSpPr>
            <p:cNvPr id="60" name="Группа 59">
              <a:extLst>
                <a:ext uri="{FF2B5EF4-FFF2-40B4-BE49-F238E27FC236}">
                  <a16:creationId xmlns:a16="http://schemas.microsoft.com/office/drawing/2014/main" id="{D88A045D-1D47-48A7-BD6D-329F30D7916F}"/>
                </a:ext>
              </a:extLst>
            </p:cNvPr>
            <p:cNvGrpSpPr/>
            <p:nvPr/>
          </p:nvGrpSpPr>
          <p:grpSpPr>
            <a:xfrm>
              <a:off x="7676266" y="528897"/>
              <a:ext cx="1904852" cy="2230988"/>
              <a:chOff x="7676266" y="528897"/>
              <a:chExt cx="1904852" cy="2230988"/>
            </a:xfrm>
            <a:gradFill>
              <a:gsLst>
                <a:gs pos="0">
                  <a:srgbClr val="03002F"/>
                </a:gs>
                <a:gs pos="100000">
                  <a:srgbClr val="F870FF"/>
                </a:gs>
              </a:gsLst>
              <a:lin ang="19800000" scaled="0"/>
            </a:gradFill>
          </p:grpSpPr>
          <p:sp>
            <p:nvSpPr>
              <p:cNvPr id="52" name="Полилиния 29">
                <a:extLst>
                  <a:ext uri="{FF2B5EF4-FFF2-40B4-BE49-F238E27FC236}">
                    <a16:creationId xmlns:a16="http://schemas.microsoft.com/office/drawing/2014/main" id="{8AC43BD2-6A27-4E0F-BAFD-FDAF479A01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6266" y="2195418"/>
                <a:ext cx="589555" cy="564467"/>
              </a:xfrm>
              <a:custGeom>
                <a:avLst/>
                <a:gdLst>
                  <a:gd name="T0" fmla="*/ 138 w 175"/>
                  <a:gd name="T1" fmla="*/ 16 h 168"/>
                  <a:gd name="T2" fmla="*/ 175 w 175"/>
                  <a:gd name="T3" fmla="*/ 32 h 168"/>
                  <a:gd name="T4" fmla="*/ 167 w 175"/>
                  <a:gd name="T5" fmla="*/ 40 h 168"/>
                  <a:gd name="T6" fmla="*/ 109 w 175"/>
                  <a:gd name="T7" fmla="*/ 105 h 168"/>
                  <a:gd name="T8" fmla="*/ 109 w 175"/>
                  <a:gd name="T9" fmla="*/ 105 h 168"/>
                  <a:gd name="T10" fmla="*/ 84 w 175"/>
                  <a:gd name="T11" fmla="*/ 133 h 168"/>
                  <a:gd name="T12" fmla="*/ 0 w 175"/>
                  <a:gd name="T13" fmla="*/ 168 h 168"/>
                  <a:gd name="T14" fmla="*/ 32 w 175"/>
                  <a:gd name="T15" fmla="*/ 83 h 168"/>
                  <a:gd name="T16" fmla="*/ 48 w 175"/>
                  <a:gd name="T17" fmla="*/ 63 h 168"/>
                  <a:gd name="T18" fmla="*/ 65 w 175"/>
                  <a:gd name="T19" fmla="*/ 42 h 168"/>
                  <a:gd name="T20" fmla="*/ 99 w 175"/>
                  <a:gd name="T21" fmla="*/ 0 h 168"/>
                  <a:gd name="T22" fmla="*/ 103 w 175"/>
                  <a:gd name="T23" fmla="*/ 1 h 168"/>
                  <a:gd name="T24" fmla="*/ 108 w 175"/>
                  <a:gd name="T25" fmla="*/ 3 h 168"/>
                  <a:gd name="T26" fmla="*/ 113 w 175"/>
                  <a:gd name="T27" fmla="*/ 6 h 168"/>
                  <a:gd name="T28" fmla="*/ 115 w 175"/>
                  <a:gd name="T29" fmla="*/ 6 h 168"/>
                  <a:gd name="T30" fmla="*/ 115 w 175"/>
                  <a:gd name="T31" fmla="*/ 6 h 168"/>
                  <a:gd name="T32" fmla="*/ 115 w 175"/>
                  <a:gd name="T33" fmla="*/ 6 h 168"/>
                  <a:gd name="T34" fmla="*/ 131 w 175"/>
                  <a:gd name="T35" fmla="*/ 13 h 168"/>
                  <a:gd name="T36" fmla="*/ 136 w 175"/>
                  <a:gd name="T37" fmla="*/ 15 h 168"/>
                  <a:gd name="T38" fmla="*/ 138 w 175"/>
                  <a:gd name="T39" fmla="*/ 16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5" h="168">
                    <a:moveTo>
                      <a:pt x="138" y="16"/>
                    </a:moveTo>
                    <a:cubicBezTo>
                      <a:pt x="150" y="21"/>
                      <a:pt x="162" y="27"/>
                      <a:pt x="175" y="32"/>
                    </a:cubicBezTo>
                    <a:cubicBezTo>
                      <a:pt x="167" y="40"/>
                      <a:pt x="167" y="40"/>
                      <a:pt x="167" y="40"/>
                    </a:cubicBezTo>
                    <a:cubicBezTo>
                      <a:pt x="109" y="105"/>
                      <a:pt x="109" y="105"/>
                      <a:pt x="109" y="105"/>
                    </a:cubicBezTo>
                    <a:cubicBezTo>
                      <a:pt x="109" y="105"/>
                      <a:pt x="109" y="105"/>
                      <a:pt x="109" y="105"/>
                    </a:cubicBezTo>
                    <a:cubicBezTo>
                      <a:pt x="84" y="133"/>
                      <a:pt x="84" y="133"/>
                      <a:pt x="84" y="133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32" y="83"/>
                      <a:pt x="32" y="83"/>
                      <a:pt x="32" y="83"/>
                    </a:cubicBezTo>
                    <a:cubicBezTo>
                      <a:pt x="48" y="63"/>
                      <a:pt x="48" y="63"/>
                      <a:pt x="48" y="63"/>
                    </a:cubicBezTo>
                    <a:cubicBezTo>
                      <a:pt x="65" y="42"/>
                      <a:pt x="65" y="42"/>
                      <a:pt x="65" y="42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100" y="0"/>
                      <a:pt x="101" y="1"/>
                      <a:pt x="103" y="1"/>
                    </a:cubicBezTo>
                    <a:cubicBezTo>
                      <a:pt x="104" y="2"/>
                      <a:pt x="106" y="3"/>
                      <a:pt x="108" y="3"/>
                    </a:cubicBezTo>
                    <a:cubicBezTo>
                      <a:pt x="110" y="4"/>
                      <a:pt x="112" y="5"/>
                      <a:pt x="113" y="6"/>
                    </a:cubicBezTo>
                    <a:cubicBezTo>
                      <a:pt x="114" y="6"/>
                      <a:pt x="114" y="6"/>
                      <a:pt x="115" y="6"/>
                    </a:cubicBezTo>
                    <a:cubicBezTo>
                      <a:pt x="115" y="6"/>
                      <a:pt x="115" y="6"/>
                      <a:pt x="115" y="6"/>
                    </a:cubicBezTo>
                    <a:cubicBezTo>
                      <a:pt x="115" y="6"/>
                      <a:pt x="115" y="6"/>
                      <a:pt x="115" y="6"/>
                    </a:cubicBezTo>
                    <a:cubicBezTo>
                      <a:pt x="120" y="8"/>
                      <a:pt x="126" y="11"/>
                      <a:pt x="131" y="13"/>
                    </a:cubicBezTo>
                    <a:cubicBezTo>
                      <a:pt x="133" y="14"/>
                      <a:pt x="134" y="15"/>
                      <a:pt x="136" y="15"/>
                    </a:cubicBezTo>
                    <a:cubicBezTo>
                      <a:pt x="137" y="16"/>
                      <a:pt x="137" y="16"/>
                      <a:pt x="13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53" name="Полилиния 30">
                <a:extLst>
                  <a:ext uri="{FF2B5EF4-FFF2-40B4-BE49-F238E27FC236}">
                    <a16:creationId xmlns:a16="http://schemas.microsoft.com/office/drawing/2014/main" id="{ADA7EFA8-1700-4615-8891-221172E4BD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09570" y="528897"/>
                <a:ext cx="1571548" cy="1774039"/>
              </a:xfrm>
              <a:custGeom>
                <a:avLst/>
                <a:gdLst>
                  <a:gd name="T0" fmla="*/ 454 w 466"/>
                  <a:gd name="T1" fmla="*/ 77 h 527"/>
                  <a:gd name="T2" fmla="*/ 450 w 466"/>
                  <a:gd name="T3" fmla="*/ 81 h 527"/>
                  <a:gd name="T4" fmla="*/ 241 w 466"/>
                  <a:gd name="T5" fmla="*/ 334 h 527"/>
                  <a:gd name="T6" fmla="*/ 228 w 466"/>
                  <a:gd name="T7" fmla="*/ 350 h 527"/>
                  <a:gd name="T8" fmla="*/ 184 w 466"/>
                  <a:gd name="T9" fmla="*/ 403 h 527"/>
                  <a:gd name="T10" fmla="*/ 162 w 466"/>
                  <a:gd name="T11" fmla="*/ 429 h 527"/>
                  <a:gd name="T12" fmla="*/ 134 w 466"/>
                  <a:gd name="T13" fmla="*/ 461 h 527"/>
                  <a:gd name="T14" fmla="*/ 76 w 466"/>
                  <a:gd name="T15" fmla="*/ 527 h 527"/>
                  <a:gd name="T16" fmla="*/ 39 w 466"/>
                  <a:gd name="T17" fmla="*/ 511 h 527"/>
                  <a:gd name="T18" fmla="*/ 37 w 466"/>
                  <a:gd name="T19" fmla="*/ 510 h 527"/>
                  <a:gd name="T20" fmla="*/ 32 w 466"/>
                  <a:gd name="T21" fmla="*/ 508 h 527"/>
                  <a:gd name="T22" fmla="*/ 16 w 466"/>
                  <a:gd name="T23" fmla="*/ 501 h 527"/>
                  <a:gd name="T24" fmla="*/ 16 w 466"/>
                  <a:gd name="T25" fmla="*/ 501 h 527"/>
                  <a:gd name="T26" fmla="*/ 16 w 466"/>
                  <a:gd name="T27" fmla="*/ 501 h 527"/>
                  <a:gd name="T28" fmla="*/ 14 w 466"/>
                  <a:gd name="T29" fmla="*/ 501 h 527"/>
                  <a:gd name="T30" fmla="*/ 9 w 466"/>
                  <a:gd name="T31" fmla="*/ 498 h 527"/>
                  <a:gd name="T32" fmla="*/ 4 w 466"/>
                  <a:gd name="T33" fmla="*/ 496 h 527"/>
                  <a:gd name="T34" fmla="*/ 0 w 466"/>
                  <a:gd name="T35" fmla="*/ 495 h 527"/>
                  <a:gd name="T36" fmla="*/ 378 w 466"/>
                  <a:gd name="T37" fmla="*/ 24 h 527"/>
                  <a:gd name="T38" fmla="*/ 443 w 466"/>
                  <a:gd name="T39" fmla="*/ 16 h 527"/>
                  <a:gd name="T40" fmla="*/ 454 w 466"/>
                  <a:gd name="T41" fmla="*/ 77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66" h="527">
                    <a:moveTo>
                      <a:pt x="454" y="77"/>
                    </a:moveTo>
                    <a:cubicBezTo>
                      <a:pt x="453" y="78"/>
                      <a:pt x="452" y="80"/>
                      <a:pt x="450" y="81"/>
                    </a:cubicBezTo>
                    <a:cubicBezTo>
                      <a:pt x="241" y="334"/>
                      <a:pt x="241" y="334"/>
                      <a:pt x="241" y="334"/>
                    </a:cubicBezTo>
                    <a:cubicBezTo>
                      <a:pt x="228" y="350"/>
                      <a:pt x="228" y="350"/>
                      <a:pt x="228" y="350"/>
                    </a:cubicBezTo>
                    <a:cubicBezTo>
                      <a:pt x="184" y="403"/>
                      <a:pt x="184" y="403"/>
                      <a:pt x="184" y="403"/>
                    </a:cubicBezTo>
                    <a:cubicBezTo>
                      <a:pt x="162" y="429"/>
                      <a:pt x="162" y="429"/>
                      <a:pt x="162" y="429"/>
                    </a:cubicBezTo>
                    <a:cubicBezTo>
                      <a:pt x="134" y="461"/>
                      <a:pt x="134" y="461"/>
                      <a:pt x="134" y="461"/>
                    </a:cubicBezTo>
                    <a:cubicBezTo>
                      <a:pt x="76" y="527"/>
                      <a:pt x="76" y="527"/>
                      <a:pt x="76" y="527"/>
                    </a:cubicBezTo>
                    <a:cubicBezTo>
                      <a:pt x="63" y="522"/>
                      <a:pt x="51" y="516"/>
                      <a:pt x="39" y="511"/>
                    </a:cubicBezTo>
                    <a:cubicBezTo>
                      <a:pt x="38" y="511"/>
                      <a:pt x="38" y="511"/>
                      <a:pt x="37" y="510"/>
                    </a:cubicBezTo>
                    <a:cubicBezTo>
                      <a:pt x="35" y="510"/>
                      <a:pt x="34" y="509"/>
                      <a:pt x="32" y="508"/>
                    </a:cubicBezTo>
                    <a:cubicBezTo>
                      <a:pt x="27" y="506"/>
                      <a:pt x="21" y="503"/>
                      <a:pt x="16" y="501"/>
                    </a:cubicBezTo>
                    <a:cubicBezTo>
                      <a:pt x="16" y="501"/>
                      <a:pt x="16" y="501"/>
                      <a:pt x="16" y="501"/>
                    </a:cubicBezTo>
                    <a:cubicBezTo>
                      <a:pt x="16" y="501"/>
                      <a:pt x="16" y="501"/>
                      <a:pt x="16" y="501"/>
                    </a:cubicBezTo>
                    <a:cubicBezTo>
                      <a:pt x="15" y="501"/>
                      <a:pt x="15" y="501"/>
                      <a:pt x="14" y="501"/>
                    </a:cubicBezTo>
                    <a:cubicBezTo>
                      <a:pt x="13" y="500"/>
                      <a:pt x="11" y="499"/>
                      <a:pt x="9" y="498"/>
                    </a:cubicBezTo>
                    <a:cubicBezTo>
                      <a:pt x="7" y="498"/>
                      <a:pt x="5" y="497"/>
                      <a:pt x="4" y="496"/>
                    </a:cubicBezTo>
                    <a:cubicBezTo>
                      <a:pt x="2" y="496"/>
                      <a:pt x="1" y="495"/>
                      <a:pt x="0" y="495"/>
                    </a:cubicBezTo>
                    <a:cubicBezTo>
                      <a:pt x="378" y="24"/>
                      <a:pt x="378" y="24"/>
                      <a:pt x="378" y="24"/>
                    </a:cubicBezTo>
                    <a:cubicBezTo>
                      <a:pt x="394" y="4"/>
                      <a:pt x="423" y="0"/>
                      <a:pt x="443" y="16"/>
                    </a:cubicBezTo>
                    <a:cubicBezTo>
                      <a:pt x="462" y="31"/>
                      <a:pt x="466" y="57"/>
                      <a:pt x="454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</p:grpSp>
        <p:sp>
          <p:nvSpPr>
            <p:cNvPr id="54" name="Полилиния 31">
              <a:extLst>
                <a:ext uri="{FF2B5EF4-FFF2-40B4-BE49-F238E27FC236}">
                  <a16:creationId xmlns:a16="http://schemas.microsoft.com/office/drawing/2014/main" id="{B6F47CAE-1A30-4CE3-B40D-9C8C433D52D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9964" y="1441003"/>
              <a:ext cx="4582038" cy="5372291"/>
            </a:xfrm>
            <a:custGeom>
              <a:avLst/>
              <a:gdLst>
                <a:gd name="T0" fmla="*/ 1360 w 1360"/>
                <a:gd name="T1" fmla="*/ 1596 h 1596"/>
                <a:gd name="T2" fmla="*/ 935 w 1360"/>
                <a:gd name="T3" fmla="*/ 1437 h 1596"/>
                <a:gd name="T4" fmla="*/ 823 w 1360"/>
                <a:gd name="T5" fmla="*/ 1072 h 1596"/>
                <a:gd name="T6" fmla="*/ 756 w 1360"/>
                <a:gd name="T7" fmla="*/ 634 h 1596"/>
                <a:gd name="T8" fmla="*/ 753 w 1360"/>
                <a:gd name="T9" fmla="*/ 624 h 1596"/>
                <a:gd name="T10" fmla="*/ 750 w 1360"/>
                <a:gd name="T11" fmla="*/ 616 h 1596"/>
                <a:gd name="T12" fmla="*/ 737 w 1360"/>
                <a:gd name="T13" fmla="*/ 587 h 1596"/>
                <a:gd name="T14" fmla="*/ 729 w 1360"/>
                <a:gd name="T15" fmla="*/ 577 h 1596"/>
                <a:gd name="T16" fmla="*/ 722 w 1360"/>
                <a:gd name="T17" fmla="*/ 571 h 1596"/>
                <a:gd name="T18" fmla="*/ 718 w 1360"/>
                <a:gd name="T19" fmla="*/ 568 h 1596"/>
                <a:gd name="T20" fmla="*/ 699 w 1360"/>
                <a:gd name="T21" fmla="*/ 559 h 1596"/>
                <a:gd name="T22" fmla="*/ 694 w 1360"/>
                <a:gd name="T23" fmla="*/ 557 h 1596"/>
                <a:gd name="T24" fmla="*/ 667 w 1360"/>
                <a:gd name="T25" fmla="*/ 551 h 1596"/>
                <a:gd name="T26" fmla="*/ 637 w 1360"/>
                <a:gd name="T27" fmla="*/ 546 h 1596"/>
                <a:gd name="T28" fmla="*/ 612 w 1360"/>
                <a:gd name="T29" fmla="*/ 542 h 1596"/>
                <a:gd name="T30" fmla="*/ 597 w 1360"/>
                <a:gd name="T31" fmla="*/ 539 h 1596"/>
                <a:gd name="T32" fmla="*/ 554 w 1360"/>
                <a:gd name="T33" fmla="*/ 532 h 1596"/>
                <a:gd name="T34" fmla="*/ 495 w 1360"/>
                <a:gd name="T35" fmla="*/ 522 h 1596"/>
                <a:gd name="T36" fmla="*/ 469 w 1360"/>
                <a:gd name="T37" fmla="*/ 516 h 1596"/>
                <a:gd name="T38" fmla="*/ 447 w 1360"/>
                <a:gd name="T39" fmla="*/ 512 h 1596"/>
                <a:gd name="T40" fmla="*/ 421 w 1360"/>
                <a:gd name="T41" fmla="*/ 506 h 1596"/>
                <a:gd name="T42" fmla="*/ 402 w 1360"/>
                <a:gd name="T43" fmla="*/ 500 h 1596"/>
                <a:gd name="T44" fmla="*/ 382 w 1360"/>
                <a:gd name="T45" fmla="*/ 495 h 1596"/>
                <a:gd name="T46" fmla="*/ 367 w 1360"/>
                <a:gd name="T47" fmla="*/ 490 h 1596"/>
                <a:gd name="T48" fmla="*/ 355 w 1360"/>
                <a:gd name="T49" fmla="*/ 485 h 1596"/>
                <a:gd name="T50" fmla="*/ 332 w 1360"/>
                <a:gd name="T51" fmla="*/ 476 h 1596"/>
                <a:gd name="T52" fmla="*/ 290 w 1360"/>
                <a:gd name="T53" fmla="*/ 452 h 1596"/>
                <a:gd name="T54" fmla="*/ 280 w 1360"/>
                <a:gd name="T55" fmla="*/ 444 h 1596"/>
                <a:gd name="T56" fmla="*/ 264 w 1360"/>
                <a:gd name="T57" fmla="*/ 429 h 1596"/>
                <a:gd name="T58" fmla="*/ 252 w 1360"/>
                <a:gd name="T59" fmla="*/ 419 h 1596"/>
                <a:gd name="T60" fmla="*/ 241 w 1360"/>
                <a:gd name="T61" fmla="*/ 410 h 1596"/>
                <a:gd name="T62" fmla="*/ 129 w 1360"/>
                <a:gd name="T63" fmla="*/ 329 h 1596"/>
                <a:gd name="T64" fmla="*/ 106 w 1360"/>
                <a:gd name="T65" fmla="*/ 313 h 1596"/>
                <a:gd name="T66" fmla="*/ 68 w 1360"/>
                <a:gd name="T67" fmla="*/ 287 h 1596"/>
                <a:gd name="T68" fmla="*/ 33 w 1360"/>
                <a:gd name="T69" fmla="*/ 221 h 1596"/>
                <a:gd name="T70" fmla="*/ 73 w 1360"/>
                <a:gd name="T71" fmla="*/ 213 h 1596"/>
                <a:gd name="T72" fmla="*/ 79 w 1360"/>
                <a:gd name="T73" fmla="*/ 213 h 1596"/>
                <a:gd name="T74" fmla="*/ 87 w 1360"/>
                <a:gd name="T75" fmla="*/ 214 h 1596"/>
                <a:gd name="T76" fmla="*/ 119 w 1360"/>
                <a:gd name="T77" fmla="*/ 224 h 1596"/>
                <a:gd name="T78" fmla="*/ 128 w 1360"/>
                <a:gd name="T79" fmla="*/ 227 h 1596"/>
                <a:gd name="T80" fmla="*/ 135 w 1360"/>
                <a:gd name="T81" fmla="*/ 230 h 1596"/>
                <a:gd name="T82" fmla="*/ 151 w 1360"/>
                <a:gd name="T83" fmla="*/ 237 h 1596"/>
                <a:gd name="T84" fmla="*/ 158 w 1360"/>
                <a:gd name="T85" fmla="*/ 240 h 1596"/>
                <a:gd name="T86" fmla="*/ 197 w 1360"/>
                <a:gd name="T87" fmla="*/ 257 h 1596"/>
                <a:gd name="T88" fmla="*/ 412 w 1360"/>
                <a:gd name="T89" fmla="*/ 273 h 1596"/>
                <a:gd name="T90" fmla="*/ 461 w 1360"/>
                <a:gd name="T91" fmla="*/ 189 h 1596"/>
                <a:gd name="T92" fmla="*/ 460 w 1360"/>
                <a:gd name="T93" fmla="*/ 185 h 1596"/>
                <a:gd name="T94" fmla="*/ 460 w 1360"/>
                <a:gd name="T95" fmla="*/ 181 h 1596"/>
                <a:gd name="T96" fmla="*/ 457 w 1360"/>
                <a:gd name="T97" fmla="*/ 176 h 1596"/>
                <a:gd name="T98" fmla="*/ 455 w 1360"/>
                <a:gd name="T99" fmla="*/ 172 h 1596"/>
                <a:gd name="T100" fmla="*/ 451 w 1360"/>
                <a:gd name="T101" fmla="*/ 168 h 1596"/>
                <a:gd name="T102" fmla="*/ 444 w 1360"/>
                <a:gd name="T103" fmla="*/ 164 h 1596"/>
                <a:gd name="T104" fmla="*/ 423 w 1360"/>
                <a:gd name="T105" fmla="*/ 160 h 1596"/>
                <a:gd name="T106" fmla="*/ 281 w 1360"/>
                <a:gd name="T107" fmla="*/ 158 h 1596"/>
                <a:gd name="T108" fmla="*/ 347 w 1360"/>
                <a:gd name="T109" fmla="*/ 79 h 1596"/>
                <a:gd name="T110" fmla="*/ 420 w 1360"/>
                <a:gd name="T111" fmla="*/ 45 h 1596"/>
                <a:gd name="T112" fmla="*/ 548 w 1360"/>
                <a:gd name="T113" fmla="*/ 2 h 1596"/>
                <a:gd name="T114" fmla="*/ 584 w 1360"/>
                <a:gd name="T115" fmla="*/ 24 h 1596"/>
                <a:gd name="T116" fmla="*/ 905 w 1360"/>
                <a:gd name="T117" fmla="*/ 485 h 1596"/>
                <a:gd name="T118" fmla="*/ 918 w 1360"/>
                <a:gd name="T119" fmla="*/ 526 h 1596"/>
                <a:gd name="T120" fmla="*/ 1360 w 1360"/>
                <a:gd name="T121" fmla="*/ 1194 h 1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60" h="1596">
                  <a:moveTo>
                    <a:pt x="1360" y="1194"/>
                  </a:moveTo>
                  <a:cubicBezTo>
                    <a:pt x="1360" y="1596"/>
                    <a:pt x="1360" y="1596"/>
                    <a:pt x="1360" y="1596"/>
                  </a:cubicBezTo>
                  <a:cubicBezTo>
                    <a:pt x="1349" y="1575"/>
                    <a:pt x="1312" y="1536"/>
                    <a:pt x="1197" y="1497"/>
                  </a:cubicBezTo>
                  <a:cubicBezTo>
                    <a:pt x="1135" y="1476"/>
                    <a:pt x="1050" y="1455"/>
                    <a:pt x="935" y="1437"/>
                  </a:cubicBezTo>
                  <a:cubicBezTo>
                    <a:pt x="897" y="1361"/>
                    <a:pt x="867" y="1277"/>
                    <a:pt x="847" y="1188"/>
                  </a:cubicBezTo>
                  <a:cubicBezTo>
                    <a:pt x="838" y="1147"/>
                    <a:pt x="830" y="1108"/>
                    <a:pt x="823" y="1072"/>
                  </a:cubicBezTo>
                  <a:cubicBezTo>
                    <a:pt x="785" y="876"/>
                    <a:pt x="776" y="752"/>
                    <a:pt x="763" y="674"/>
                  </a:cubicBezTo>
                  <a:cubicBezTo>
                    <a:pt x="761" y="659"/>
                    <a:pt x="758" y="646"/>
                    <a:pt x="756" y="634"/>
                  </a:cubicBezTo>
                  <a:cubicBezTo>
                    <a:pt x="755" y="632"/>
                    <a:pt x="754" y="630"/>
                    <a:pt x="754" y="628"/>
                  </a:cubicBezTo>
                  <a:cubicBezTo>
                    <a:pt x="754" y="627"/>
                    <a:pt x="753" y="625"/>
                    <a:pt x="753" y="624"/>
                  </a:cubicBezTo>
                  <a:cubicBezTo>
                    <a:pt x="752" y="622"/>
                    <a:pt x="752" y="620"/>
                    <a:pt x="751" y="618"/>
                  </a:cubicBezTo>
                  <a:cubicBezTo>
                    <a:pt x="751" y="618"/>
                    <a:pt x="751" y="617"/>
                    <a:pt x="750" y="616"/>
                  </a:cubicBezTo>
                  <a:cubicBezTo>
                    <a:pt x="747" y="605"/>
                    <a:pt x="743" y="596"/>
                    <a:pt x="738" y="589"/>
                  </a:cubicBezTo>
                  <a:cubicBezTo>
                    <a:pt x="737" y="588"/>
                    <a:pt x="737" y="588"/>
                    <a:pt x="737" y="587"/>
                  </a:cubicBezTo>
                  <a:cubicBezTo>
                    <a:pt x="735" y="584"/>
                    <a:pt x="732" y="581"/>
                    <a:pt x="730" y="579"/>
                  </a:cubicBezTo>
                  <a:cubicBezTo>
                    <a:pt x="730" y="578"/>
                    <a:pt x="729" y="578"/>
                    <a:pt x="729" y="577"/>
                  </a:cubicBezTo>
                  <a:cubicBezTo>
                    <a:pt x="727" y="576"/>
                    <a:pt x="725" y="574"/>
                    <a:pt x="723" y="572"/>
                  </a:cubicBezTo>
                  <a:cubicBezTo>
                    <a:pt x="723" y="572"/>
                    <a:pt x="723" y="571"/>
                    <a:pt x="722" y="571"/>
                  </a:cubicBezTo>
                  <a:cubicBezTo>
                    <a:pt x="722" y="571"/>
                    <a:pt x="722" y="571"/>
                    <a:pt x="721" y="571"/>
                  </a:cubicBezTo>
                  <a:cubicBezTo>
                    <a:pt x="720" y="570"/>
                    <a:pt x="719" y="569"/>
                    <a:pt x="718" y="568"/>
                  </a:cubicBezTo>
                  <a:cubicBezTo>
                    <a:pt x="715" y="566"/>
                    <a:pt x="712" y="564"/>
                    <a:pt x="709" y="563"/>
                  </a:cubicBezTo>
                  <a:cubicBezTo>
                    <a:pt x="705" y="561"/>
                    <a:pt x="702" y="560"/>
                    <a:pt x="699" y="559"/>
                  </a:cubicBezTo>
                  <a:cubicBezTo>
                    <a:pt x="698" y="559"/>
                    <a:pt x="697" y="558"/>
                    <a:pt x="696" y="558"/>
                  </a:cubicBezTo>
                  <a:cubicBezTo>
                    <a:pt x="696" y="558"/>
                    <a:pt x="695" y="558"/>
                    <a:pt x="694" y="557"/>
                  </a:cubicBezTo>
                  <a:cubicBezTo>
                    <a:pt x="692" y="557"/>
                    <a:pt x="690" y="556"/>
                    <a:pt x="688" y="556"/>
                  </a:cubicBezTo>
                  <a:cubicBezTo>
                    <a:pt x="681" y="554"/>
                    <a:pt x="674" y="553"/>
                    <a:pt x="667" y="551"/>
                  </a:cubicBezTo>
                  <a:cubicBezTo>
                    <a:pt x="665" y="551"/>
                    <a:pt x="663" y="551"/>
                    <a:pt x="661" y="550"/>
                  </a:cubicBezTo>
                  <a:cubicBezTo>
                    <a:pt x="653" y="549"/>
                    <a:pt x="645" y="547"/>
                    <a:pt x="637" y="546"/>
                  </a:cubicBezTo>
                  <a:cubicBezTo>
                    <a:pt x="632" y="545"/>
                    <a:pt x="628" y="545"/>
                    <a:pt x="624" y="544"/>
                  </a:cubicBezTo>
                  <a:cubicBezTo>
                    <a:pt x="620" y="543"/>
                    <a:pt x="616" y="543"/>
                    <a:pt x="612" y="542"/>
                  </a:cubicBezTo>
                  <a:cubicBezTo>
                    <a:pt x="611" y="542"/>
                    <a:pt x="611" y="542"/>
                    <a:pt x="610" y="541"/>
                  </a:cubicBezTo>
                  <a:cubicBezTo>
                    <a:pt x="605" y="541"/>
                    <a:pt x="601" y="540"/>
                    <a:pt x="597" y="539"/>
                  </a:cubicBezTo>
                  <a:cubicBezTo>
                    <a:pt x="590" y="538"/>
                    <a:pt x="583" y="537"/>
                    <a:pt x="576" y="536"/>
                  </a:cubicBezTo>
                  <a:cubicBezTo>
                    <a:pt x="569" y="535"/>
                    <a:pt x="562" y="534"/>
                    <a:pt x="554" y="532"/>
                  </a:cubicBezTo>
                  <a:cubicBezTo>
                    <a:pt x="539" y="530"/>
                    <a:pt x="523" y="527"/>
                    <a:pt x="508" y="524"/>
                  </a:cubicBezTo>
                  <a:cubicBezTo>
                    <a:pt x="504" y="523"/>
                    <a:pt x="499" y="523"/>
                    <a:pt x="495" y="522"/>
                  </a:cubicBezTo>
                  <a:cubicBezTo>
                    <a:pt x="493" y="521"/>
                    <a:pt x="490" y="521"/>
                    <a:pt x="488" y="520"/>
                  </a:cubicBezTo>
                  <a:cubicBezTo>
                    <a:pt x="481" y="519"/>
                    <a:pt x="475" y="518"/>
                    <a:pt x="469" y="516"/>
                  </a:cubicBezTo>
                  <a:cubicBezTo>
                    <a:pt x="464" y="515"/>
                    <a:pt x="459" y="514"/>
                    <a:pt x="454" y="513"/>
                  </a:cubicBezTo>
                  <a:cubicBezTo>
                    <a:pt x="452" y="513"/>
                    <a:pt x="449" y="512"/>
                    <a:pt x="447" y="512"/>
                  </a:cubicBezTo>
                  <a:cubicBezTo>
                    <a:pt x="439" y="510"/>
                    <a:pt x="432" y="508"/>
                    <a:pt x="425" y="507"/>
                  </a:cubicBezTo>
                  <a:cubicBezTo>
                    <a:pt x="424" y="506"/>
                    <a:pt x="422" y="506"/>
                    <a:pt x="421" y="506"/>
                  </a:cubicBezTo>
                  <a:cubicBezTo>
                    <a:pt x="418" y="505"/>
                    <a:pt x="414" y="504"/>
                    <a:pt x="411" y="503"/>
                  </a:cubicBezTo>
                  <a:cubicBezTo>
                    <a:pt x="408" y="502"/>
                    <a:pt x="405" y="501"/>
                    <a:pt x="402" y="500"/>
                  </a:cubicBezTo>
                  <a:cubicBezTo>
                    <a:pt x="399" y="500"/>
                    <a:pt x="396" y="499"/>
                    <a:pt x="393" y="498"/>
                  </a:cubicBezTo>
                  <a:cubicBezTo>
                    <a:pt x="389" y="497"/>
                    <a:pt x="386" y="496"/>
                    <a:pt x="382" y="495"/>
                  </a:cubicBezTo>
                  <a:cubicBezTo>
                    <a:pt x="380" y="494"/>
                    <a:pt x="377" y="493"/>
                    <a:pt x="374" y="492"/>
                  </a:cubicBezTo>
                  <a:cubicBezTo>
                    <a:pt x="372" y="491"/>
                    <a:pt x="370" y="491"/>
                    <a:pt x="367" y="490"/>
                  </a:cubicBezTo>
                  <a:cubicBezTo>
                    <a:pt x="365" y="489"/>
                    <a:pt x="363" y="488"/>
                    <a:pt x="361" y="488"/>
                  </a:cubicBezTo>
                  <a:cubicBezTo>
                    <a:pt x="359" y="487"/>
                    <a:pt x="357" y="486"/>
                    <a:pt x="355" y="485"/>
                  </a:cubicBezTo>
                  <a:cubicBezTo>
                    <a:pt x="349" y="483"/>
                    <a:pt x="343" y="481"/>
                    <a:pt x="337" y="478"/>
                  </a:cubicBezTo>
                  <a:cubicBezTo>
                    <a:pt x="335" y="477"/>
                    <a:pt x="334" y="477"/>
                    <a:pt x="332" y="476"/>
                  </a:cubicBezTo>
                  <a:cubicBezTo>
                    <a:pt x="317" y="469"/>
                    <a:pt x="304" y="462"/>
                    <a:pt x="292" y="453"/>
                  </a:cubicBezTo>
                  <a:cubicBezTo>
                    <a:pt x="292" y="453"/>
                    <a:pt x="291" y="453"/>
                    <a:pt x="290" y="452"/>
                  </a:cubicBezTo>
                  <a:cubicBezTo>
                    <a:pt x="288" y="450"/>
                    <a:pt x="286" y="449"/>
                    <a:pt x="284" y="447"/>
                  </a:cubicBezTo>
                  <a:cubicBezTo>
                    <a:pt x="282" y="446"/>
                    <a:pt x="281" y="445"/>
                    <a:pt x="280" y="444"/>
                  </a:cubicBezTo>
                  <a:cubicBezTo>
                    <a:pt x="276" y="440"/>
                    <a:pt x="272" y="436"/>
                    <a:pt x="268" y="432"/>
                  </a:cubicBezTo>
                  <a:cubicBezTo>
                    <a:pt x="266" y="431"/>
                    <a:pt x="265" y="430"/>
                    <a:pt x="264" y="429"/>
                  </a:cubicBezTo>
                  <a:cubicBezTo>
                    <a:pt x="262" y="428"/>
                    <a:pt x="260" y="426"/>
                    <a:pt x="258" y="424"/>
                  </a:cubicBezTo>
                  <a:cubicBezTo>
                    <a:pt x="256" y="423"/>
                    <a:pt x="254" y="421"/>
                    <a:pt x="252" y="419"/>
                  </a:cubicBezTo>
                  <a:cubicBezTo>
                    <a:pt x="249" y="417"/>
                    <a:pt x="247" y="416"/>
                    <a:pt x="245" y="414"/>
                  </a:cubicBezTo>
                  <a:cubicBezTo>
                    <a:pt x="244" y="413"/>
                    <a:pt x="242" y="412"/>
                    <a:pt x="241" y="410"/>
                  </a:cubicBezTo>
                  <a:cubicBezTo>
                    <a:pt x="208" y="384"/>
                    <a:pt x="168" y="355"/>
                    <a:pt x="129" y="329"/>
                  </a:cubicBezTo>
                  <a:cubicBezTo>
                    <a:pt x="129" y="329"/>
                    <a:pt x="129" y="329"/>
                    <a:pt x="129" y="329"/>
                  </a:cubicBezTo>
                  <a:cubicBezTo>
                    <a:pt x="125" y="326"/>
                    <a:pt x="121" y="323"/>
                    <a:pt x="117" y="320"/>
                  </a:cubicBezTo>
                  <a:cubicBezTo>
                    <a:pt x="113" y="318"/>
                    <a:pt x="110" y="315"/>
                    <a:pt x="106" y="313"/>
                  </a:cubicBezTo>
                  <a:cubicBezTo>
                    <a:pt x="104" y="311"/>
                    <a:pt x="101" y="309"/>
                    <a:pt x="99" y="308"/>
                  </a:cubicBezTo>
                  <a:cubicBezTo>
                    <a:pt x="88" y="300"/>
                    <a:pt x="78" y="294"/>
                    <a:pt x="68" y="287"/>
                  </a:cubicBezTo>
                  <a:cubicBezTo>
                    <a:pt x="29" y="261"/>
                    <a:pt x="0" y="243"/>
                    <a:pt x="0" y="243"/>
                  </a:cubicBezTo>
                  <a:cubicBezTo>
                    <a:pt x="0" y="243"/>
                    <a:pt x="7" y="230"/>
                    <a:pt x="33" y="221"/>
                  </a:cubicBezTo>
                  <a:cubicBezTo>
                    <a:pt x="43" y="217"/>
                    <a:pt x="55" y="215"/>
                    <a:pt x="71" y="213"/>
                  </a:cubicBezTo>
                  <a:cubicBezTo>
                    <a:pt x="73" y="213"/>
                    <a:pt x="73" y="213"/>
                    <a:pt x="73" y="213"/>
                  </a:cubicBezTo>
                  <a:cubicBezTo>
                    <a:pt x="74" y="213"/>
                    <a:pt x="74" y="213"/>
                    <a:pt x="75" y="213"/>
                  </a:cubicBezTo>
                  <a:cubicBezTo>
                    <a:pt x="77" y="213"/>
                    <a:pt x="78" y="213"/>
                    <a:pt x="79" y="213"/>
                  </a:cubicBezTo>
                  <a:cubicBezTo>
                    <a:pt x="81" y="213"/>
                    <a:pt x="82" y="213"/>
                    <a:pt x="84" y="214"/>
                  </a:cubicBezTo>
                  <a:cubicBezTo>
                    <a:pt x="85" y="214"/>
                    <a:pt x="86" y="214"/>
                    <a:pt x="87" y="214"/>
                  </a:cubicBezTo>
                  <a:cubicBezTo>
                    <a:pt x="95" y="216"/>
                    <a:pt x="103" y="218"/>
                    <a:pt x="113" y="221"/>
                  </a:cubicBezTo>
                  <a:cubicBezTo>
                    <a:pt x="115" y="222"/>
                    <a:pt x="117" y="223"/>
                    <a:pt x="119" y="224"/>
                  </a:cubicBezTo>
                  <a:cubicBezTo>
                    <a:pt x="120" y="224"/>
                    <a:pt x="121" y="225"/>
                    <a:pt x="123" y="225"/>
                  </a:cubicBezTo>
                  <a:cubicBezTo>
                    <a:pt x="124" y="226"/>
                    <a:pt x="126" y="227"/>
                    <a:pt x="128" y="227"/>
                  </a:cubicBezTo>
                  <a:cubicBezTo>
                    <a:pt x="130" y="228"/>
                    <a:pt x="132" y="229"/>
                    <a:pt x="133" y="230"/>
                  </a:cubicBezTo>
                  <a:cubicBezTo>
                    <a:pt x="134" y="230"/>
                    <a:pt x="135" y="230"/>
                    <a:pt x="135" y="230"/>
                  </a:cubicBezTo>
                  <a:cubicBezTo>
                    <a:pt x="135" y="230"/>
                    <a:pt x="135" y="230"/>
                    <a:pt x="135" y="230"/>
                  </a:cubicBezTo>
                  <a:cubicBezTo>
                    <a:pt x="140" y="232"/>
                    <a:pt x="146" y="235"/>
                    <a:pt x="151" y="237"/>
                  </a:cubicBezTo>
                  <a:cubicBezTo>
                    <a:pt x="153" y="238"/>
                    <a:pt x="154" y="239"/>
                    <a:pt x="156" y="239"/>
                  </a:cubicBezTo>
                  <a:cubicBezTo>
                    <a:pt x="157" y="240"/>
                    <a:pt x="157" y="240"/>
                    <a:pt x="158" y="240"/>
                  </a:cubicBezTo>
                  <a:cubicBezTo>
                    <a:pt x="170" y="245"/>
                    <a:pt x="182" y="251"/>
                    <a:pt x="195" y="256"/>
                  </a:cubicBezTo>
                  <a:cubicBezTo>
                    <a:pt x="195" y="256"/>
                    <a:pt x="196" y="257"/>
                    <a:pt x="197" y="257"/>
                  </a:cubicBezTo>
                  <a:cubicBezTo>
                    <a:pt x="211" y="263"/>
                    <a:pt x="226" y="268"/>
                    <a:pt x="241" y="273"/>
                  </a:cubicBezTo>
                  <a:cubicBezTo>
                    <a:pt x="293" y="290"/>
                    <a:pt x="368" y="304"/>
                    <a:pt x="412" y="273"/>
                  </a:cubicBezTo>
                  <a:cubicBezTo>
                    <a:pt x="438" y="255"/>
                    <a:pt x="458" y="224"/>
                    <a:pt x="461" y="198"/>
                  </a:cubicBezTo>
                  <a:cubicBezTo>
                    <a:pt x="461" y="195"/>
                    <a:pt x="461" y="192"/>
                    <a:pt x="461" y="189"/>
                  </a:cubicBezTo>
                  <a:cubicBezTo>
                    <a:pt x="461" y="188"/>
                    <a:pt x="461" y="188"/>
                    <a:pt x="461" y="187"/>
                  </a:cubicBezTo>
                  <a:cubicBezTo>
                    <a:pt x="461" y="186"/>
                    <a:pt x="461" y="186"/>
                    <a:pt x="460" y="185"/>
                  </a:cubicBezTo>
                  <a:cubicBezTo>
                    <a:pt x="460" y="184"/>
                    <a:pt x="460" y="184"/>
                    <a:pt x="460" y="183"/>
                  </a:cubicBezTo>
                  <a:cubicBezTo>
                    <a:pt x="460" y="182"/>
                    <a:pt x="460" y="182"/>
                    <a:pt x="460" y="181"/>
                  </a:cubicBezTo>
                  <a:cubicBezTo>
                    <a:pt x="459" y="181"/>
                    <a:pt x="459" y="180"/>
                    <a:pt x="459" y="180"/>
                  </a:cubicBezTo>
                  <a:cubicBezTo>
                    <a:pt x="459" y="179"/>
                    <a:pt x="458" y="177"/>
                    <a:pt x="457" y="176"/>
                  </a:cubicBezTo>
                  <a:cubicBezTo>
                    <a:pt x="457" y="175"/>
                    <a:pt x="457" y="175"/>
                    <a:pt x="456" y="174"/>
                  </a:cubicBezTo>
                  <a:cubicBezTo>
                    <a:pt x="456" y="174"/>
                    <a:pt x="456" y="173"/>
                    <a:pt x="455" y="172"/>
                  </a:cubicBezTo>
                  <a:cubicBezTo>
                    <a:pt x="455" y="172"/>
                    <a:pt x="454" y="171"/>
                    <a:pt x="453" y="170"/>
                  </a:cubicBezTo>
                  <a:cubicBezTo>
                    <a:pt x="453" y="169"/>
                    <a:pt x="452" y="169"/>
                    <a:pt x="451" y="168"/>
                  </a:cubicBezTo>
                  <a:cubicBezTo>
                    <a:pt x="451" y="168"/>
                    <a:pt x="450" y="167"/>
                    <a:pt x="450" y="167"/>
                  </a:cubicBezTo>
                  <a:cubicBezTo>
                    <a:pt x="448" y="166"/>
                    <a:pt x="446" y="165"/>
                    <a:pt x="444" y="164"/>
                  </a:cubicBezTo>
                  <a:cubicBezTo>
                    <a:pt x="443" y="163"/>
                    <a:pt x="442" y="163"/>
                    <a:pt x="441" y="162"/>
                  </a:cubicBezTo>
                  <a:cubicBezTo>
                    <a:pt x="436" y="161"/>
                    <a:pt x="430" y="160"/>
                    <a:pt x="423" y="160"/>
                  </a:cubicBezTo>
                  <a:cubicBezTo>
                    <a:pt x="375" y="160"/>
                    <a:pt x="287" y="192"/>
                    <a:pt x="253" y="190"/>
                  </a:cubicBezTo>
                  <a:cubicBezTo>
                    <a:pt x="281" y="158"/>
                    <a:pt x="281" y="158"/>
                    <a:pt x="281" y="158"/>
                  </a:cubicBezTo>
                  <a:cubicBezTo>
                    <a:pt x="303" y="132"/>
                    <a:pt x="303" y="132"/>
                    <a:pt x="303" y="132"/>
                  </a:cubicBezTo>
                  <a:cubicBezTo>
                    <a:pt x="347" y="79"/>
                    <a:pt x="347" y="79"/>
                    <a:pt x="347" y="79"/>
                  </a:cubicBezTo>
                  <a:cubicBezTo>
                    <a:pt x="360" y="63"/>
                    <a:pt x="360" y="63"/>
                    <a:pt x="360" y="63"/>
                  </a:cubicBezTo>
                  <a:cubicBezTo>
                    <a:pt x="380" y="57"/>
                    <a:pt x="400" y="51"/>
                    <a:pt x="420" y="45"/>
                  </a:cubicBezTo>
                  <a:cubicBezTo>
                    <a:pt x="420" y="45"/>
                    <a:pt x="420" y="45"/>
                    <a:pt x="420" y="45"/>
                  </a:cubicBezTo>
                  <a:cubicBezTo>
                    <a:pt x="480" y="25"/>
                    <a:pt x="533" y="7"/>
                    <a:pt x="548" y="2"/>
                  </a:cubicBezTo>
                  <a:cubicBezTo>
                    <a:pt x="550" y="1"/>
                    <a:pt x="552" y="0"/>
                    <a:pt x="552" y="0"/>
                  </a:cubicBezTo>
                  <a:cubicBezTo>
                    <a:pt x="552" y="0"/>
                    <a:pt x="564" y="8"/>
                    <a:pt x="584" y="24"/>
                  </a:cubicBezTo>
                  <a:cubicBezTo>
                    <a:pt x="631" y="62"/>
                    <a:pt x="721" y="143"/>
                    <a:pt x="801" y="268"/>
                  </a:cubicBezTo>
                  <a:cubicBezTo>
                    <a:pt x="840" y="330"/>
                    <a:pt x="877" y="402"/>
                    <a:pt x="905" y="485"/>
                  </a:cubicBezTo>
                  <a:cubicBezTo>
                    <a:pt x="905" y="485"/>
                    <a:pt x="905" y="485"/>
                    <a:pt x="905" y="485"/>
                  </a:cubicBezTo>
                  <a:cubicBezTo>
                    <a:pt x="910" y="498"/>
                    <a:pt x="914" y="512"/>
                    <a:pt x="918" y="526"/>
                  </a:cubicBezTo>
                  <a:cubicBezTo>
                    <a:pt x="918" y="526"/>
                    <a:pt x="934" y="547"/>
                    <a:pt x="960" y="582"/>
                  </a:cubicBezTo>
                  <a:cubicBezTo>
                    <a:pt x="1041" y="691"/>
                    <a:pt x="1224" y="945"/>
                    <a:pt x="1360" y="1194"/>
                  </a:cubicBezTo>
                  <a:close/>
                </a:path>
              </a:pathLst>
            </a:custGeom>
            <a:gradFill>
              <a:gsLst>
                <a:gs pos="0">
                  <a:srgbClr val="E5C3FF"/>
                </a:gs>
                <a:gs pos="65000">
                  <a:srgbClr val="B0C7FF"/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55" name="Полилиния 32">
              <a:extLst>
                <a:ext uri="{FF2B5EF4-FFF2-40B4-BE49-F238E27FC236}">
                  <a16:creationId xmlns:a16="http://schemas.microsoft.com/office/drawing/2014/main" id="{742FC6CF-44F1-407F-BEB2-8F383DCEC06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1066" y="1559272"/>
              <a:ext cx="2833086" cy="2015954"/>
            </a:xfrm>
            <a:custGeom>
              <a:avLst/>
              <a:gdLst>
                <a:gd name="T0" fmla="*/ 723 w 841"/>
                <a:gd name="T1" fmla="*/ 599 h 599"/>
                <a:gd name="T2" fmla="*/ 720 w 841"/>
                <a:gd name="T3" fmla="*/ 589 h 599"/>
                <a:gd name="T4" fmla="*/ 717 w 841"/>
                <a:gd name="T5" fmla="*/ 581 h 599"/>
                <a:gd name="T6" fmla="*/ 704 w 841"/>
                <a:gd name="T7" fmla="*/ 552 h 599"/>
                <a:gd name="T8" fmla="*/ 696 w 841"/>
                <a:gd name="T9" fmla="*/ 542 h 599"/>
                <a:gd name="T10" fmla="*/ 689 w 841"/>
                <a:gd name="T11" fmla="*/ 536 h 599"/>
                <a:gd name="T12" fmla="*/ 685 w 841"/>
                <a:gd name="T13" fmla="*/ 533 h 599"/>
                <a:gd name="T14" fmla="*/ 666 w 841"/>
                <a:gd name="T15" fmla="*/ 524 h 599"/>
                <a:gd name="T16" fmla="*/ 661 w 841"/>
                <a:gd name="T17" fmla="*/ 522 h 599"/>
                <a:gd name="T18" fmla="*/ 634 w 841"/>
                <a:gd name="T19" fmla="*/ 516 h 599"/>
                <a:gd name="T20" fmla="*/ 604 w 841"/>
                <a:gd name="T21" fmla="*/ 511 h 599"/>
                <a:gd name="T22" fmla="*/ 579 w 841"/>
                <a:gd name="T23" fmla="*/ 507 h 599"/>
                <a:gd name="T24" fmla="*/ 564 w 841"/>
                <a:gd name="T25" fmla="*/ 504 h 599"/>
                <a:gd name="T26" fmla="*/ 521 w 841"/>
                <a:gd name="T27" fmla="*/ 497 h 599"/>
                <a:gd name="T28" fmla="*/ 462 w 841"/>
                <a:gd name="T29" fmla="*/ 487 h 599"/>
                <a:gd name="T30" fmla="*/ 436 w 841"/>
                <a:gd name="T31" fmla="*/ 481 h 599"/>
                <a:gd name="T32" fmla="*/ 414 w 841"/>
                <a:gd name="T33" fmla="*/ 477 h 599"/>
                <a:gd name="T34" fmla="*/ 388 w 841"/>
                <a:gd name="T35" fmla="*/ 471 h 599"/>
                <a:gd name="T36" fmla="*/ 369 w 841"/>
                <a:gd name="T37" fmla="*/ 465 h 599"/>
                <a:gd name="T38" fmla="*/ 349 w 841"/>
                <a:gd name="T39" fmla="*/ 460 h 599"/>
                <a:gd name="T40" fmla="*/ 334 w 841"/>
                <a:gd name="T41" fmla="*/ 455 h 599"/>
                <a:gd name="T42" fmla="*/ 322 w 841"/>
                <a:gd name="T43" fmla="*/ 450 h 599"/>
                <a:gd name="T44" fmla="*/ 299 w 841"/>
                <a:gd name="T45" fmla="*/ 441 h 599"/>
                <a:gd name="T46" fmla="*/ 257 w 841"/>
                <a:gd name="T47" fmla="*/ 417 h 599"/>
                <a:gd name="T48" fmla="*/ 247 w 841"/>
                <a:gd name="T49" fmla="*/ 409 h 599"/>
                <a:gd name="T50" fmla="*/ 231 w 841"/>
                <a:gd name="T51" fmla="*/ 394 h 599"/>
                <a:gd name="T52" fmla="*/ 219 w 841"/>
                <a:gd name="T53" fmla="*/ 384 h 599"/>
                <a:gd name="T54" fmla="*/ 208 w 841"/>
                <a:gd name="T55" fmla="*/ 375 h 599"/>
                <a:gd name="T56" fmla="*/ 96 w 841"/>
                <a:gd name="T57" fmla="*/ 294 h 599"/>
                <a:gd name="T58" fmla="*/ 73 w 841"/>
                <a:gd name="T59" fmla="*/ 278 h 599"/>
                <a:gd name="T60" fmla="*/ 52 w 841"/>
                <a:gd name="T61" fmla="*/ 231 h 599"/>
                <a:gd name="T62" fmla="*/ 38 w 841"/>
                <a:gd name="T63" fmla="*/ 178 h 599"/>
                <a:gd name="T64" fmla="*/ 42 w 841"/>
                <a:gd name="T65" fmla="*/ 178 h 599"/>
                <a:gd name="T66" fmla="*/ 51 w 841"/>
                <a:gd name="T67" fmla="*/ 179 h 599"/>
                <a:gd name="T68" fmla="*/ 80 w 841"/>
                <a:gd name="T69" fmla="*/ 186 h 599"/>
                <a:gd name="T70" fmla="*/ 90 w 841"/>
                <a:gd name="T71" fmla="*/ 190 h 599"/>
                <a:gd name="T72" fmla="*/ 100 w 841"/>
                <a:gd name="T73" fmla="*/ 195 h 599"/>
                <a:gd name="T74" fmla="*/ 102 w 841"/>
                <a:gd name="T75" fmla="*/ 195 h 599"/>
                <a:gd name="T76" fmla="*/ 154 w 841"/>
                <a:gd name="T77" fmla="*/ 229 h 599"/>
                <a:gd name="T78" fmla="*/ 428 w 841"/>
                <a:gd name="T79" fmla="*/ 189 h 599"/>
                <a:gd name="T80" fmla="*/ 428 w 841"/>
                <a:gd name="T81" fmla="*/ 163 h 599"/>
                <a:gd name="T82" fmla="*/ 428 w 841"/>
                <a:gd name="T83" fmla="*/ 152 h 599"/>
                <a:gd name="T84" fmla="*/ 427 w 841"/>
                <a:gd name="T85" fmla="*/ 148 h 599"/>
                <a:gd name="T86" fmla="*/ 426 w 841"/>
                <a:gd name="T87" fmla="*/ 145 h 599"/>
                <a:gd name="T88" fmla="*/ 423 w 841"/>
                <a:gd name="T89" fmla="*/ 139 h 599"/>
                <a:gd name="T90" fmla="*/ 420 w 841"/>
                <a:gd name="T91" fmla="*/ 135 h 599"/>
                <a:gd name="T92" fmla="*/ 417 w 841"/>
                <a:gd name="T93" fmla="*/ 132 h 599"/>
                <a:gd name="T94" fmla="*/ 408 w 841"/>
                <a:gd name="T95" fmla="*/ 127 h 599"/>
                <a:gd name="T96" fmla="*/ 220 w 841"/>
                <a:gd name="T97" fmla="*/ 155 h 599"/>
                <a:gd name="T98" fmla="*/ 270 w 841"/>
                <a:gd name="T99" fmla="*/ 97 h 599"/>
                <a:gd name="T100" fmla="*/ 594 w 841"/>
                <a:gd name="T101" fmla="*/ 148 h 599"/>
                <a:gd name="T102" fmla="*/ 832 w 841"/>
                <a:gd name="T103" fmla="*/ 544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41" h="599">
                  <a:moveTo>
                    <a:pt x="832" y="544"/>
                  </a:moveTo>
                  <a:cubicBezTo>
                    <a:pt x="827" y="548"/>
                    <a:pt x="784" y="581"/>
                    <a:pt x="723" y="599"/>
                  </a:cubicBezTo>
                  <a:cubicBezTo>
                    <a:pt x="722" y="597"/>
                    <a:pt x="721" y="595"/>
                    <a:pt x="721" y="593"/>
                  </a:cubicBezTo>
                  <a:cubicBezTo>
                    <a:pt x="721" y="592"/>
                    <a:pt x="720" y="590"/>
                    <a:pt x="720" y="589"/>
                  </a:cubicBezTo>
                  <a:cubicBezTo>
                    <a:pt x="719" y="587"/>
                    <a:pt x="719" y="585"/>
                    <a:pt x="718" y="583"/>
                  </a:cubicBezTo>
                  <a:cubicBezTo>
                    <a:pt x="718" y="583"/>
                    <a:pt x="718" y="582"/>
                    <a:pt x="717" y="581"/>
                  </a:cubicBezTo>
                  <a:cubicBezTo>
                    <a:pt x="714" y="570"/>
                    <a:pt x="710" y="561"/>
                    <a:pt x="705" y="554"/>
                  </a:cubicBezTo>
                  <a:cubicBezTo>
                    <a:pt x="704" y="553"/>
                    <a:pt x="704" y="553"/>
                    <a:pt x="704" y="552"/>
                  </a:cubicBezTo>
                  <a:cubicBezTo>
                    <a:pt x="702" y="549"/>
                    <a:pt x="699" y="546"/>
                    <a:pt x="697" y="544"/>
                  </a:cubicBezTo>
                  <a:cubicBezTo>
                    <a:pt x="697" y="543"/>
                    <a:pt x="696" y="543"/>
                    <a:pt x="696" y="542"/>
                  </a:cubicBezTo>
                  <a:cubicBezTo>
                    <a:pt x="694" y="541"/>
                    <a:pt x="692" y="539"/>
                    <a:pt x="690" y="537"/>
                  </a:cubicBezTo>
                  <a:cubicBezTo>
                    <a:pt x="690" y="537"/>
                    <a:pt x="690" y="536"/>
                    <a:pt x="689" y="536"/>
                  </a:cubicBezTo>
                  <a:cubicBezTo>
                    <a:pt x="689" y="536"/>
                    <a:pt x="689" y="536"/>
                    <a:pt x="688" y="536"/>
                  </a:cubicBezTo>
                  <a:cubicBezTo>
                    <a:pt x="687" y="535"/>
                    <a:pt x="686" y="534"/>
                    <a:pt x="685" y="533"/>
                  </a:cubicBezTo>
                  <a:cubicBezTo>
                    <a:pt x="682" y="531"/>
                    <a:pt x="679" y="529"/>
                    <a:pt x="676" y="528"/>
                  </a:cubicBezTo>
                  <a:cubicBezTo>
                    <a:pt x="672" y="526"/>
                    <a:pt x="669" y="525"/>
                    <a:pt x="666" y="524"/>
                  </a:cubicBezTo>
                  <a:cubicBezTo>
                    <a:pt x="665" y="524"/>
                    <a:pt x="664" y="523"/>
                    <a:pt x="663" y="523"/>
                  </a:cubicBezTo>
                  <a:cubicBezTo>
                    <a:pt x="663" y="523"/>
                    <a:pt x="662" y="523"/>
                    <a:pt x="661" y="522"/>
                  </a:cubicBezTo>
                  <a:cubicBezTo>
                    <a:pt x="659" y="522"/>
                    <a:pt x="657" y="521"/>
                    <a:pt x="655" y="521"/>
                  </a:cubicBezTo>
                  <a:cubicBezTo>
                    <a:pt x="648" y="519"/>
                    <a:pt x="641" y="518"/>
                    <a:pt x="634" y="516"/>
                  </a:cubicBezTo>
                  <a:cubicBezTo>
                    <a:pt x="632" y="516"/>
                    <a:pt x="630" y="516"/>
                    <a:pt x="628" y="515"/>
                  </a:cubicBezTo>
                  <a:cubicBezTo>
                    <a:pt x="620" y="514"/>
                    <a:pt x="612" y="512"/>
                    <a:pt x="604" y="511"/>
                  </a:cubicBezTo>
                  <a:cubicBezTo>
                    <a:pt x="599" y="510"/>
                    <a:pt x="595" y="510"/>
                    <a:pt x="591" y="509"/>
                  </a:cubicBezTo>
                  <a:cubicBezTo>
                    <a:pt x="587" y="508"/>
                    <a:pt x="583" y="508"/>
                    <a:pt x="579" y="507"/>
                  </a:cubicBezTo>
                  <a:cubicBezTo>
                    <a:pt x="578" y="507"/>
                    <a:pt x="578" y="507"/>
                    <a:pt x="577" y="506"/>
                  </a:cubicBezTo>
                  <a:cubicBezTo>
                    <a:pt x="572" y="506"/>
                    <a:pt x="568" y="505"/>
                    <a:pt x="564" y="504"/>
                  </a:cubicBezTo>
                  <a:cubicBezTo>
                    <a:pt x="557" y="503"/>
                    <a:pt x="550" y="502"/>
                    <a:pt x="543" y="501"/>
                  </a:cubicBezTo>
                  <a:cubicBezTo>
                    <a:pt x="536" y="500"/>
                    <a:pt x="529" y="499"/>
                    <a:pt x="521" y="497"/>
                  </a:cubicBezTo>
                  <a:cubicBezTo>
                    <a:pt x="506" y="495"/>
                    <a:pt x="490" y="492"/>
                    <a:pt x="475" y="489"/>
                  </a:cubicBezTo>
                  <a:cubicBezTo>
                    <a:pt x="471" y="488"/>
                    <a:pt x="466" y="488"/>
                    <a:pt x="462" y="487"/>
                  </a:cubicBezTo>
                  <a:cubicBezTo>
                    <a:pt x="460" y="486"/>
                    <a:pt x="457" y="486"/>
                    <a:pt x="455" y="485"/>
                  </a:cubicBezTo>
                  <a:cubicBezTo>
                    <a:pt x="448" y="484"/>
                    <a:pt x="442" y="483"/>
                    <a:pt x="436" y="481"/>
                  </a:cubicBezTo>
                  <a:cubicBezTo>
                    <a:pt x="431" y="480"/>
                    <a:pt x="426" y="479"/>
                    <a:pt x="421" y="478"/>
                  </a:cubicBezTo>
                  <a:cubicBezTo>
                    <a:pt x="419" y="478"/>
                    <a:pt x="416" y="477"/>
                    <a:pt x="414" y="477"/>
                  </a:cubicBezTo>
                  <a:cubicBezTo>
                    <a:pt x="406" y="475"/>
                    <a:pt x="399" y="473"/>
                    <a:pt x="392" y="472"/>
                  </a:cubicBezTo>
                  <a:cubicBezTo>
                    <a:pt x="391" y="471"/>
                    <a:pt x="389" y="471"/>
                    <a:pt x="388" y="471"/>
                  </a:cubicBezTo>
                  <a:cubicBezTo>
                    <a:pt x="385" y="470"/>
                    <a:pt x="381" y="469"/>
                    <a:pt x="378" y="468"/>
                  </a:cubicBezTo>
                  <a:cubicBezTo>
                    <a:pt x="375" y="467"/>
                    <a:pt x="372" y="466"/>
                    <a:pt x="369" y="465"/>
                  </a:cubicBezTo>
                  <a:cubicBezTo>
                    <a:pt x="366" y="465"/>
                    <a:pt x="363" y="464"/>
                    <a:pt x="360" y="463"/>
                  </a:cubicBezTo>
                  <a:cubicBezTo>
                    <a:pt x="356" y="462"/>
                    <a:pt x="353" y="461"/>
                    <a:pt x="349" y="460"/>
                  </a:cubicBezTo>
                  <a:cubicBezTo>
                    <a:pt x="347" y="459"/>
                    <a:pt x="344" y="458"/>
                    <a:pt x="341" y="457"/>
                  </a:cubicBezTo>
                  <a:cubicBezTo>
                    <a:pt x="339" y="456"/>
                    <a:pt x="337" y="456"/>
                    <a:pt x="334" y="455"/>
                  </a:cubicBezTo>
                  <a:cubicBezTo>
                    <a:pt x="332" y="454"/>
                    <a:pt x="330" y="453"/>
                    <a:pt x="328" y="453"/>
                  </a:cubicBezTo>
                  <a:cubicBezTo>
                    <a:pt x="326" y="452"/>
                    <a:pt x="324" y="451"/>
                    <a:pt x="322" y="450"/>
                  </a:cubicBezTo>
                  <a:cubicBezTo>
                    <a:pt x="316" y="448"/>
                    <a:pt x="310" y="446"/>
                    <a:pt x="304" y="443"/>
                  </a:cubicBezTo>
                  <a:cubicBezTo>
                    <a:pt x="302" y="442"/>
                    <a:pt x="301" y="442"/>
                    <a:pt x="299" y="441"/>
                  </a:cubicBezTo>
                  <a:cubicBezTo>
                    <a:pt x="284" y="434"/>
                    <a:pt x="271" y="427"/>
                    <a:pt x="259" y="418"/>
                  </a:cubicBezTo>
                  <a:cubicBezTo>
                    <a:pt x="259" y="418"/>
                    <a:pt x="258" y="418"/>
                    <a:pt x="257" y="417"/>
                  </a:cubicBezTo>
                  <a:cubicBezTo>
                    <a:pt x="255" y="415"/>
                    <a:pt x="253" y="414"/>
                    <a:pt x="251" y="412"/>
                  </a:cubicBezTo>
                  <a:cubicBezTo>
                    <a:pt x="249" y="411"/>
                    <a:pt x="248" y="410"/>
                    <a:pt x="247" y="409"/>
                  </a:cubicBezTo>
                  <a:cubicBezTo>
                    <a:pt x="243" y="405"/>
                    <a:pt x="239" y="401"/>
                    <a:pt x="235" y="397"/>
                  </a:cubicBezTo>
                  <a:cubicBezTo>
                    <a:pt x="233" y="396"/>
                    <a:pt x="232" y="395"/>
                    <a:pt x="231" y="394"/>
                  </a:cubicBezTo>
                  <a:cubicBezTo>
                    <a:pt x="229" y="393"/>
                    <a:pt x="227" y="391"/>
                    <a:pt x="225" y="389"/>
                  </a:cubicBezTo>
                  <a:cubicBezTo>
                    <a:pt x="223" y="388"/>
                    <a:pt x="221" y="386"/>
                    <a:pt x="219" y="384"/>
                  </a:cubicBezTo>
                  <a:cubicBezTo>
                    <a:pt x="216" y="382"/>
                    <a:pt x="214" y="381"/>
                    <a:pt x="212" y="379"/>
                  </a:cubicBezTo>
                  <a:cubicBezTo>
                    <a:pt x="211" y="378"/>
                    <a:pt x="209" y="377"/>
                    <a:pt x="208" y="375"/>
                  </a:cubicBezTo>
                  <a:cubicBezTo>
                    <a:pt x="175" y="349"/>
                    <a:pt x="135" y="320"/>
                    <a:pt x="96" y="294"/>
                  </a:cubicBezTo>
                  <a:cubicBezTo>
                    <a:pt x="96" y="294"/>
                    <a:pt x="96" y="294"/>
                    <a:pt x="96" y="294"/>
                  </a:cubicBezTo>
                  <a:cubicBezTo>
                    <a:pt x="92" y="291"/>
                    <a:pt x="88" y="288"/>
                    <a:pt x="84" y="285"/>
                  </a:cubicBezTo>
                  <a:cubicBezTo>
                    <a:pt x="80" y="283"/>
                    <a:pt x="77" y="280"/>
                    <a:pt x="73" y="278"/>
                  </a:cubicBezTo>
                  <a:cubicBezTo>
                    <a:pt x="71" y="276"/>
                    <a:pt x="68" y="274"/>
                    <a:pt x="66" y="273"/>
                  </a:cubicBezTo>
                  <a:cubicBezTo>
                    <a:pt x="65" y="256"/>
                    <a:pt x="60" y="242"/>
                    <a:pt x="52" y="231"/>
                  </a:cubicBezTo>
                  <a:cubicBezTo>
                    <a:pt x="38" y="211"/>
                    <a:pt x="16" y="198"/>
                    <a:pt x="0" y="186"/>
                  </a:cubicBezTo>
                  <a:cubicBezTo>
                    <a:pt x="10" y="182"/>
                    <a:pt x="22" y="180"/>
                    <a:pt x="38" y="178"/>
                  </a:cubicBezTo>
                  <a:cubicBezTo>
                    <a:pt x="40" y="178"/>
                    <a:pt x="40" y="178"/>
                    <a:pt x="40" y="178"/>
                  </a:cubicBezTo>
                  <a:cubicBezTo>
                    <a:pt x="41" y="178"/>
                    <a:pt x="41" y="178"/>
                    <a:pt x="42" y="178"/>
                  </a:cubicBezTo>
                  <a:cubicBezTo>
                    <a:pt x="44" y="178"/>
                    <a:pt x="45" y="178"/>
                    <a:pt x="46" y="178"/>
                  </a:cubicBezTo>
                  <a:cubicBezTo>
                    <a:pt x="48" y="178"/>
                    <a:pt x="49" y="178"/>
                    <a:pt x="51" y="179"/>
                  </a:cubicBezTo>
                  <a:cubicBezTo>
                    <a:pt x="52" y="179"/>
                    <a:pt x="53" y="179"/>
                    <a:pt x="54" y="179"/>
                  </a:cubicBezTo>
                  <a:cubicBezTo>
                    <a:pt x="62" y="181"/>
                    <a:pt x="70" y="183"/>
                    <a:pt x="80" y="186"/>
                  </a:cubicBezTo>
                  <a:cubicBezTo>
                    <a:pt x="82" y="187"/>
                    <a:pt x="84" y="188"/>
                    <a:pt x="86" y="189"/>
                  </a:cubicBezTo>
                  <a:cubicBezTo>
                    <a:pt x="87" y="189"/>
                    <a:pt x="88" y="190"/>
                    <a:pt x="90" y="190"/>
                  </a:cubicBezTo>
                  <a:cubicBezTo>
                    <a:pt x="91" y="191"/>
                    <a:pt x="93" y="192"/>
                    <a:pt x="95" y="192"/>
                  </a:cubicBezTo>
                  <a:cubicBezTo>
                    <a:pt x="97" y="193"/>
                    <a:pt x="99" y="194"/>
                    <a:pt x="100" y="195"/>
                  </a:cubicBezTo>
                  <a:cubicBezTo>
                    <a:pt x="101" y="195"/>
                    <a:pt x="101" y="195"/>
                    <a:pt x="102" y="195"/>
                  </a:cubicBezTo>
                  <a:cubicBezTo>
                    <a:pt x="102" y="195"/>
                    <a:pt x="102" y="195"/>
                    <a:pt x="102" y="195"/>
                  </a:cubicBezTo>
                  <a:cubicBezTo>
                    <a:pt x="102" y="195"/>
                    <a:pt x="102" y="195"/>
                    <a:pt x="102" y="195"/>
                  </a:cubicBezTo>
                  <a:cubicBezTo>
                    <a:pt x="116" y="207"/>
                    <a:pt x="134" y="218"/>
                    <a:pt x="154" y="229"/>
                  </a:cubicBezTo>
                  <a:cubicBezTo>
                    <a:pt x="251" y="280"/>
                    <a:pt x="405" y="310"/>
                    <a:pt x="428" y="196"/>
                  </a:cubicBezTo>
                  <a:cubicBezTo>
                    <a:pt x="429" y="193"/>
                    <a:pt x="429" y="191"/>
                    <a:pt x="428" y="189"/>
                  </a:cubicBezTo>
                  <a:cubicBezTo>
                    <a:pt x="430" y="180"/>
                    <a:pt x="430" y="171"/>
                    <a:pt x="428" y="163"/>
                  </a:cubicBezTo>
                  <a:cubicBezTo>
                    <a:pt x="428" y="163"/>
                    <a:pt x="428" y="163"/>
                    <a:pt x="428" y="163"/>
                  </a:cubicBezTo>
                  <a:cubicBezTo>
                    <a:pt x="428" y="160"/>
                    <a:pt x="428" y="157"/>
                    <a:pt x="428" y="154"/>
                  </a:cubicBezTo>
                  <a:cubicBezTo>
                    <a:pt x="428" y="153"/>
                    <a:pt x="428" y="153"/>
                    <a:pt x="428" y="152"/>
                  </a:cubicBezTo>
                  <a:cubicBezTo>
                    <a:pt x="428" y="151"/>
                    <a:pt x="428" y="151"/>
                    <a:pt x="427" y="150"/>
                  </a:cubicBezTo>
                  <a:cubicBezTo>
                    <a:pt x="427" y="149"/>
                    <a:pt x="427" y="149"/>
                    <a:pt x="427" y="148"/>
                  </a:cubicBezTo>
                  <a:cubicBezTo>
                    <a:pt x="427" y="147"/>
                    <a:pt x="427" y="147"/>
                    <a:pt x="427" y="146"/>
                  </a:cubicBezTo>
                  <a:cubicBezTo>
                    <a:pt x="426" y="146"/>
                    <a:pt x="426" y="145"/>
                    <a:pt x="426" y="145"/>
                  </a:cubicBezTo>
                  <a:cubicBezTo>
                    <a:pt x="426" y="144"/>
                    <a:pt x="425" y="142"/>
                    <a:pt x="424" y="141"/>
                  </a:cubicBezTo>
                  <a:cubicBezTo>
                    <a:pt x="424" y="140"/>
                    <a:pt x="424" y="140"/>
                    <a:pt x="423" y="139"/>
                  </a:cubicBezTo>
                  <a:cubicBezTo>
                    <a:pt x="423" y="139"/>
                    <a:pt x="423" y="138"/>
                    <a:pt x="422" y="137"/>
                  </a:cubicBezTo>
                  <a:cubicBezTo>
                    <a:pt x="422" y="137"/>
                    <a:pt x="421" y="136"/>
                    <a:pt x="420" y="135"/>
                  </a:cubicBezTo>
                  <a:cubicBezTo>
                    <a:pt x="420" y="134"/>
                    <a:pt x="419" y="134"/>
                    <a:pt x="418" y="133"/>
                  </a:cubicBezTo>
                  <a:cubicBezTo>
                    <a:pt x="418" y="133"/>
                    <a:pt x="417" y="132"/>
                    <a:pt x="417" y="132"/>
                  </a:cubicBezTo>
                  <a:cubicBezTo>
                    <a:pt x="415" y="131"/>
                    <a:pt x="413" y="130"/>
                    <a:pt x="411" y="129"/>
                  </a:cubicBezTo>
                  <a:cubicBezTo>
                    <a:pt x="410" y="128"/>
                    <a:pt x="409" y="128"/>
                    <a:pt x="408" y="127"/>
                  </a:cubicBezTo>
                  <a:cubicBezTo>
                    <a:pt x="403" y="126"/>
                    <a:pt x="397" y="125"/>
                    <a:pt x="390" y="125"/>
                  </a:cubicBezTo>
                  <a:cubicBezTo>
                    <a:pt x="342" y="125"/>
                    <a:pt x="254" y="157"/>
                    <a:pt x="220" y="155"/>
                  </a:cubicBezTo>
                  <a:cubicBezTo>
                    <a:pt x="248" y="123"/>
                    <a:pt x="248" y="123"/>
                    <a:pt x="248" y="123"/>
                  </a:cubicBezTo>
                  <a:cubicBezTo>
                    <a:pt x="270" y="97"/>
                    <a:pt x="270" y="97"/>
                    <a:pt x="270" y="97"/>
                  </a:cubicBezTo>
                  <a:cubicBezTo>
                    <a:pt x="333" y="79"/>
                    <a:pt x="410" y="61"/>
                    <a:pt x="464" y="53"/>
                  </a:cubicBezTo>
                  <a:cubicBezTo>
                    <a:pt x="541" y="42"/>
                    <a:pt x="566" y="0"/>
                    <a:pt x="594" y="148"/>
                  </a:cubicBezTo>
                  <a:cubicBezTo>
                    <a:pt x="621" y="297"/>
                    <a:pt x="682" y="329"/>
                    <a:pt x="730" y="361"/>
                  </a:cubicBezTo>
                  <a:cubicBezTo>
                    <a:pt x="779" y="394"/>
                    <a:pt x="841" y="538"/>
                    <a:pt x="832" y="5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56" name="Полилиния 33">
              <a:extLst>
                <a:ext uri="{FF2B5EF4-FFF2-40B4-BE49-F238E27FC236}">
                  <a16:creationId xmlns:a16="http://schemas.microsoft.com/office/drawing/2014/main" id="{86469AEA-7511-41DC-A011-88DD81748329}"/>
                </a:ext>
              </a:extLst>
            </p:cNvPr>
            <p:cNvSpPr>
              <a:spLocks/>
            </p:cNvSpPr>
            <p:nvPr/>
          </p:nvSpPr>
          <p:spPr bwMode="auto">
            <a:xfrm>
              <a:off x="9860664" y="3197122"/>
              <a:ext cx="964074" cy="677360"/>
            </a:xfrm>
            <a:custGeom>
              <a:avLst/>
              <a:gdLst>
                <a:gd name="T0" fmla="*/ 462 w 538"/>
                <a:gd name="T1" fmla="*/ 0 h 378"/>
                <a:gd name="T2" fmla="*/ 0 w 538"/>
                <a:gd name="T3" fmla="*/ 245 h 378"/>
                <a:gd name="T4" fmla="*/ 0 w 538"/>
                <a:gd name="T5" fmla="*/ 378 h 378"/>
                <a:gd name="T6" fmla="*/ 538 w 538"/>
                <a:gd name="T7" fmla="*/ 100 h 378"/>
                <a:gd name="T8" fmla="*/ 462 w 538"/>
                <a:gd name="T9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8" h="378">
                  <a:moveTo>
                    <a:pt x="462" y="0"/>
                  </a:moveTo>
                  <a:lnTo>
                    <a:pt x="0" y="245"/>
                  </a:lnTo>
                  <a:lnTo>
                    <a:pt x="0" y="378"/>
                  </a:lnTo>
                  <a:lnTo>
                    <a:pt x="538" y="10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57" name="Полилиния 34">
              <a:extLst>
                <a:ext uri="{FF2B5EF4-FFF2-40B4-BE49-F238E27FC236}">
                  <a16:creationId xmlns:a16="http://schemas.microsoft.com/office/drawing/2014/main" id="{A828F27C-2D7F-4EC9-819B-5E25949089DA}"/>
                </a:ext>
              </a:extLst>
            </p:cNvPr>
            <p:cNvSpPr>
              <a:spLocks/>
            </p:cNvSpPr>
            <p:nvPr/>
          </p:nvSpPr>
          <p:spPr bwMode="auto">
            <a:xfrm>
              <a:off x="9860664" y="3376318"/>
              <a:ext cx="2331338" cy="3436976"/>
            </a:xfrm>
            <a:custGeom>
              <a:avLst/>
              <a:gdLst>
                <a:gd name="T0" fmla="*/ 692 w 692"/>
                <a:gd name="T1" fmla="*/ 543 h 1021"/>
                <a:gd name="T2" fmla="*/ 692 w 692"/>
                <a:gd name="T3" fmla="*/ 1021 h 1021"/>
                <a:gd name="T4" fmla="*/ 529 w 692"/>
                <a:gd name="T5" fmla="*/ 922 h 1021"/>
                <a:gd name="T6" fmla="*/ 267 w 692"/>
                <a:gd name="T7" fmla="*/ 862 h 1021"/>
                <a:gd name="T8" fmla="*/ 222 w 692"/>
                <a:gd name="T9" fmla="*/ 855 h 1021"/>
                <a:gd name="T10" fmla="*/ 85 w 692"/>
                <a:gd name="T11" fmla="*/ 506 h 1021"/>
                <a:gd name="T12" fmla="*/ 0 w 692"/>
                <a:gd name="T13" fmla="*/ 148 h 1021"/>
                <a:gd name="T14" fmla="*/ 95 w 692"/>
                <a:gd name="T15" fmla="*/ 99 h 1021"/>
                <a:gd name="T16" fmla="*/ 183 w 692"/>
                <a:gd name="T17" fmla="*/ 54 h 1021"/>
                <a:gd name="T18" fmla="*/ 263 w 692"/>
                <a:gd name="T19" fmla="*/ 13 h 1021"/>
                <a:gd name="T20" fmla="*/ 286 w 692"/>
                <a:gd name="T21" fmla="*/ 0 h 1021"/>
                <a:gd name="T22" fmla="*/ 286 w 692"/>
                <a:gd name="T23" fmla="*/ 0 h 1021"/>
                <a:gd name="T24" fmla="*/ 286 w 692"/>
                <a:gd name="T25" fmla="*/ 0 h 1021"/>
                <a:gd name="T26" fmla="*/ 292 w 692"/>
                <a:gd name="T27" fmla="*/ 7 h 1021"/>
                <a:gd name="T28" fmla="*/ 692 w 692"/>
                <a:gd name="T29" fmla="*/ 543 h 10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2" h="1021">
                  <a:moveTo>
                    <a:pt x="692" y="543"/>
                  </a:moveTo>
                  <a:cubicBezTo>
                    <a:pt x="692" y="1021"/>
                    <a:pt x="692" y="1021"/>
                    <a:pt x="692" y="1021"/>
                  </a:cubicBezTo>
                  <a:cubicBezTo>
                    <a:pt x="681" y="1000"/>
                    <a:pt x="644" y="961"/>
                    <a:pt x="529" y="922"/>
                  </a:cubicBezTo>
                  <a:cubicBezTo>
                    <a:pt x="467" y="901"/>
                    <a:pt x="382" y="880"/>
                    <a:pt x="267" y="862"/>
                  </a:cubicBezTo>
                  <a:cubicBezTo>
                    <a:pt x="252" y="860"/>
                    <a:pt x="238" y="857"/>
                    <a:pt x="222" y="855"/>
                  </a:cubicBezTo>
                  <a:cubicBezTo>
                    <a:pt x="164" y="741"/>
                    <a:pt x="118" y="618"/>
                    <a:pt x="85" y="506"/>
                  </a:cubicBezTo>
                  <a:cubicBezTo>
                    <a:pt x="24" y="308"/>
                    <a:pt x="0" y="148"/>
                    <a:pt x="0" y="148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83" y="54"/>
                    <a:pt x="183" y="54"/>
                    <a:pt x="183" y="54"/>
                  </a:cubicBezTo>
                  <a:cubicBezTo>
                    <a:pt x="263" y="13"/>
                    <a:pt x="263" y="13"/>
                    <a:pt x="263" y="13"/>
                  </a:cubicBezTo>
                  <a:cubicBezTo>
                    <a:pt x="286" y="0"/>
                    <a:pt x="286" y="0"/>
                    <a:pt x="286" y="0"/>
                  </a:cubicBezTo>
                  <a:cubicBezTo>
                    <a:pt x="286" y="0"/>
                    <a:pt x="286" y="0"/>
                    <a:pt x="286" y="0"/>
                  </a:cubicBezTo>
                  <a:cubicBezTo>
                    <a:pt x="286" y="0"/>
                    <a:pt x="286" y="0"/>
                    <a:pt x="286" y="0"/>
                  </a:cubicBezTo>
                  <a:cubicBezTo>
                    <a:pt x="288" y="2"/>
                    <a:pt x="290" y="5"/>
                    <a:pt x="292" y="7"/>
                  </a:cubicBezTo>
                  <a:cubicBezTo>
                    <a:pt x="354" y="77"/>
                    <a:pt x="539" y="303"/>
                    <a:pt x="692" y="543"/>
                  </a:cubicBezTo>
                  <a:close/>
                </a:path>
              </a:pathLst>
            </a:custGeom>
            <a:gradFill>
              <a:gsLst>
                <a:gs pos="0">
                  <a:srgbClr val="0A2DDB"/>
                </a:gs>
                <a:gs pos="83000">
                  <a:srgbClr val="3E04A9"/>
                </a:gs>
              </a:gsLst>
              <a:lin ang="13200000" scaled="0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58" name="Полилиния 35">
              <a:extLst>
                <a:ext uri="{FF2B5EF4-FFF2-40B4-BE49-F238E27FC236}">
                  <a16:creationId xmlns:a16="http://schemas.microsoft.com/office/drawing/2014/main" id="{3CEFFA90-EB51-41A6-8D88-DC1FC480C0E4}"/>
                </a:ext>
              </a:extLst>
            </p:cNvPr>
            <p:cNvSpPr>
              <a:spLocks/>
            </p:cNvSpPr>
            <p:nvPr/>
          </p:nvSpPr>
          <p:spPr bwMode="auto">
            <a:xfrm>
              <a:off x="9860664" y="3557306"/>
              <a:ext cx="1782999" cy="2922684"/>
            </a:xfrm>
            <a:custGeom>
              <a:avLst/>
              <a:gdLst>
                <a:gd name="T0" fmla="*/ 529 w 529"/>
                <a:gd name="T1" fmla="*/ 868 h 868"/>
                <a:gd name="T2" fmla="*/ 267 w 529"/>
                <a:gd name="T3" fmla="*/ 808 h 868"/>
                <a:gd name="T4" fmla="*/ 222 w 529"/>
                <a:gd name="T5" fmla="*/ 801 h 868"/>
                <a:gd name="T6" fmla="*/ 85 w 529"/>
                <a:gd name="T7" fmla="*/ 452 h 868"/>
                <a:gd name="T8" fmla="*/ 0 w 529"/>
                <a:gd name="T9" fmla="*/ 94 h 868"/>
                <a:gd name="T10" fmla="*/ 95 w 529"/>
                <a:gd name="T11" fmla="*/ 45 h 868"/>
                <a:gd name="T12" fmla="*/ 183 w 529"/>
                <a:gd name="T13" fmla="*/ 0 h 868"/>
                <a:gd name="T14" fmla="*/ 194 w 529"/>
                <a:gd name="T15" fmla="*/ 1 h 868"/>
                <a:gd name="T16" fmla="*/ 315 w 529"/>
                <a:gd name="T17" fmla="*/ 378 h 868"/>
                <a:gd name="T18" fmla="*/ 315 w 529"/>
                <a:gd name="T19" fmla="*/ 421 h 868"/>
                <a:gd name="T20" fmla="*/ 508 w 529"/>
                <a:gd name="T21" fmla="*/ 855 h 868"/>
                <a:gd name="T22" fmla="*/ 529 w 529"/>
                <a:gd name="T23" fmla="*/ 868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9" h="868">
                  <a:moveTo>
                    <a:pt x="529" y="868"/>
                  </a:moveTo>
                  <a:cubicBezTo>
                    <a:pt x="467" y="847"/>
                    <a:pt x="382" y="826"/>
                    <a:pt x="267" y="808"/>
                  </a:cubicBezTo>
                  <a:cubicBezTo>
                    <a:pt x="252" y="806"/>
                    <a:pt x="238" y="803"/>
                    <a:pt x="222" y="801"/>
                  </a:cubicBezTo>
                  <a:cubicBezTo>
                    <a:pt x="164" y="687"/>
                    <a:pt x="118" y="564"/>
                    <a:pt x="85" y="452"/>
                  </a:cubicBezTo>
                  <a:cubicBezTo>
                    <a:pt x="24" y="254"/>
                    <a:pt x="0" y="94"/>
                    <a:pt x="0" y="94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7" y="0"/>
                    <a:pt x="190" y="0"/>
                    <a:pt x="194" y="1"/>
                  </a:cubicBezTo>
                  <a:cubicBezTo>
                    <a:pt x="194" y="1"/>
                    <a:pt x="315" y="244"/>
                    <a:pt x="315" y="378"/>
                  </a:cubicBezTo>
                  <a:cubicBezTo>
                    <a:pt x="315" y="392"/>
                    <a:pt x="315" y="406"/>
                    <a:pt x="315" y="421"/>
                  </a:cubicBezTo>
                  <a:cubicBezTo>
                    <a:pt x="311" y="551"/>
                    <a:pt x="307" y="720"/>
                    <a:pt x="508" y="855"/>
                  </a:cubicBezTo>
                  <a:cubicBezTo>
                    <a:pt x="515" y="859"/>
                    <a:pt x="522" y="864"/>
                    <a:pt x="529" y="868"/>
                  </a:cubicBezTo>
                  <a:close/>
                </a:path>
              </a:pathLst>
            </a:custGeom>
            <a:gradFill>
              <a:gsLst>
                <a:gs pos="100000">
                  <a:srgbClr val="5936E0"/>
                </a:gs>
                <a:gs pos="44000">
                  <a:srgbClr val="371DBD"/>
                </a:gs>
              </a:gsLst>
              <a:lin ang="13200000" scaled="0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67" name="Полилиния: Фигура 66">
              <a:extLst>
                <a:ext uri="{FF2B5EF4-FFF2-40B4-BE49-F238E27FC236}">
                  <a16:creationId xmlns:a16="http://schemas.microsoft.com/office/drawing/2014/main" id="{2ACAA286-8EC7-477A-B799-85B6B23E638D}"/>
                </a:ext>
              </a:extLst>
            </p:cNvPr>
            <p:cNvSpPr/>
            <p:nvPr/>
          </p:nvSpPr>
          <p:spPr>
            <a:xfrm rot="20923453">
              <a:off x="6655548" y="-439156"/>
              <a:ext cx="5488008" cy="1037277"/>
            </a:xfrm>
            <a:custGeom>
              <a:avLst/>
              <a:gdLst>
                <a:gd name="connsiteX0" fmla="*/ 584535 w 5488008"/>
                <a:gd name="connsiteY0" fmla="*/ 0 h 1037277"/>
                <a:gd name="connsiteX1" fmla="*/ 5488008 w 5488008"/>
                <a:gd name="connsiteY1" fmla="*/ 977656 h 1037277"/>
                <a:gd name="connsiteX2" fmla="*/ 5476121 w 5488008"/>
                <a:gd name="connsiteY2" fmla="*/ 1037276 h 1037277"/>
                <a:gd name="connsiteX3" fmla="*/ 0 w 5488008"/>
                <a:gd name="connsiteY3" fmla="*/ 1037277 h 1037277"/>
                <a:gd name="connsiteX4" fmla="*/ 35107 w 5488008"/>
                <a:gd name="connsiteY4" fmla="*/ 912868 h 1037277"/>
                <a:gd name="connsiteX5" fmla="*/ 584535 w 5488008"/>
                <a:gd name="connsiteY5" fmla="*/ 0 h 1037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88008" h="1037277">
                  <a:moveTo>
                    <a:pt x="584535" y="0"/>
                  </a:moveTo>
                  <a:lnTo>
                    <a:pt x="5488008" y="977656"/>
                  </a:lnTo>
                  <a:lnTo>
                    <a:pt x="5476121" y="1037276"/>
                  </a:lnTo>
                  <a:lnTo>
                    <a:pt x="0" y="1037277"/>
                  </a:lnTo>
                  <a:lnTo>
                    <a:pt x="35107" y="912868"/>
                  </a:lnTo>
                  <a:cubicBezTo>
                    <a:pt x="217952" y="337066"/>
                    <a:pt x="584535" y="0"/>
                    <a:pt x="584535" y="0"/>
                  </a:cubicBezTo>
                  <a:close/>
                </a:path>
              </a:pathLst>
            </a:custGeom>
            <a:gradFill>
              <a:gsLst>
                <a:gs pos="0">
                  <a:srgbClr val="7CEFD8"/>
                </a:gs>
                <a:gs pos="83000">
                  <a:srgbClr val="6672E4"/>
                </a:gs>
              </a:gsLst>
              <a:lin ang="2400000" scaled="0"/>
            </a:gra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15" name="Заголовок 14" hidden="1">
            <a:extLst>
              <a:ext uri="{FF2B5EF4-FFF2-40B4-BE49-F238E27FC236}">
                <a16:creationId xmlns:a16="http://schemas.microsoft.com/office/drawing/2014/main" id="{1B710331-53CB-4E4F-A9D3-D1E190EEAE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/>
              <a:t>Слайд 2 с информацией о кадрах</a:t>
            </a:r>
          </a:p>
        </p:txBody>
      </p:sp>
      <p:sp>
        <p:nvSpPr>
          <p:cNvPr id="3" name="Надпись 4">
            <a:extLst>
              <a:ext uri="{FF2B5EF4-FFF2-40B4-BE49-F238E27FC236}">
                <a16:creationId xmlns:a16="http://schemas.microsoft.com/office/drawing/2014/main" id="{53F7A275-E36C-0FE4-F878-BB25316816AF}"/>
              </a:ext>
            </a:extLst>
          </p:cNvPr>
          <p:cNvSpPr txBox="1"/>
          <p:nvPr/>
        </p:nvSpPr>
        <p:spPr>
          <a:xfrm>
            <a:off x="860320" y="1138671"/>
            <a:ext cx="5035453" cy="4739759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1600" i="1">
                <a:solidFill>
                  <a:srgbClr val="002060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pPr rtl="0"/>
            <a:r>
              <a:rPr lang="ru-RU" sz="2800" b="1" i="0" dirty="0">
                <a:latin typeface="Cambria" panose="02040503050406030204" pitchFamily="18" charset="0"/>
                <a:ea typeface="Cambria" panose="02040503050406030204" pitchFamily="18" charset="0"/>
              </a:rPr>
              <a:t>Контрольные работы рекомендованы с 2-го класса.</a:t>
            </a:r>
          </a:p>
          <a:p>
            <a:pPr rtl="0"/>
            <a:endParaRPr lang="ru-RU" sz="2800" b="1" i="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rtl="0"/>
            <a:r>
              <a:rPr lang="ru-RU" sz="2800" b="1" i="0" dirty="0">
                <a:latin typeface="Cambria" panose="02040503050406030204" pitchFamily="18" charset="0"/>
                <a:ea typeface="Cambria" panose="02040503050406030204" pitchFamily="18" charset="0"/>
              </a:rPr>
              <a:t>В 1 классе начальной школы рекомендовано использовать систему, в которой нет традиционной отметки «2–5» и нет оценивания в привычном виде.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27D4DFD-978B-11B1-3BB9-F36AAD14AC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4850" y="620592"/>
            <a:ext cx="4203475" cy="5658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238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адпись 1">
            <a:extLst>
              <a:ext uri="{FF2B5EF4-FFF2-40B4-BE49-F238E27FC236}">
                <a16:creationId xmlns:a16="http://schemas.microsoft.com/office/drawing/2014/main" id="{30F68775-DB0C-E507-6E66-B4AEB93C5537}"/>
              </a:ext>
            </a:extLst>
          </p:cNvPr>
          <p:cNvSpPr txBox="1"/>
          <p:nvPr/>
        </p:nvSpPr>
        <p:spPr>
          <a:xfrm>
            <a:off x="794877" y="163328"/>
            <a:ext cx="9558799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rtl="0"/>
            <a:r>
              <a:rPr lang="ru-RU" sz="28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Контрольные работы. 2 класс. </a:t>
            </a:r>
          </a:p>
        </p:txBody>
      </p:sp>
      <p:sp>
        <p:nvSpPr>
          <p:cNvPr id="4" name="Надпись 4">
            <a:extLst>
              <a:ext uri="{FF2B5EF4-FFF2-40B4-BE49-F238E27FC236}">
                <a16:creationId xmlns:a16="http://schemas.microsoft.com/office/drawing/2014/main" id="{80D8E520-6E7D-EF34-44BF-441FF31C7F49}"/>
              </a:ext>
            </a:extLst>
          </p:cNvPr>
          <p:cNvSpPr txBox="1"/>
          <p:nvPr/>
        </p:nvSpPr>
        <p:spPr>
          <a:xfrm>
            <a:off x="794877" y="1399929"/>
            <a:ext cx="11015994" cy="344709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1600" i="1">
                <a:solidFill>
                  <a:srgbClr val="002060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pPr algn="ctr" rtl="0"/>
            <a:r>
              <a:rPr lang="ru-RU" sz="2800" b="1" i="0" dirty="0">
                <a:latin typeface="Cambria" panose="02040503050406030204" pitchFamily="18" charset="0"/>
                <a:ea typeface="Cambria" panose="02040503050406030204" pitchFamily="18" charset="0"/>
              </a:rPr>
              <a:t>Сравнительный анализ контрольных работ по предмету «Изобразительное искусство» (2 класс)</a:t>
            </a:r>
          </a:p>
          <a:p>
            <a:pPr algn="ctr" rtl="0"/>
            <a:endParaRPr lang="ru-RU" sz="2800" b="1" i="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 rtl="0"/>
            <a:r>
              <a:rPr lang="ru-RU" sz="2800" b="1" i="0" dirty="0">
                <a:latin typeface="Cambria" panose="02040503050406030204" pitchFamily="18" charset="0"/>
                <a:ea typeface="Cambria" panose="02040503050406030204" pitchFamily="18" charset="0"/>
              </a:rPr>
              <a:t>Цель работ: </a:t>
            </a:r>
            <a:r>
              <a:rPr lang="ru-RU" sz="2800" i="0" dirty="0">
                <a:latin typeface="Cambria" panose="02040503050406030204" pitchFamily="18" charset="0"/>
                <a:ea typeface="Cambria" panose="02040503050406030204" pitchFamily="18" charset="0"/>
              </a:rPr>
              <a:t>определение уровня достижения предметных и метапредметных результатов по изобразительному искусству.</a:t>
            </a:r>
          </a:p>
          <a:p>
            <a:pPr rtl="0"/>
            <a:r>
              <a:rPr lang="ru-RU" sz="2800" b="1" i="0" dirty="0">
                <a:latin typeface="Cambria" panose="02040503050406030204" pitchFamily="18" charset="0"/>
                <a:ea typeface="Cambria" panose="02040503050406030204" pitchFamily="18" charset="0"/>
              </a:rPr>
              <a:t>Отличие: </a:t>
            </a:r>
            <a:r>
              <a:rPr lang="ru-RU" sz="2800" i="0" dirty="0">
                <a:latin typeface="Cambria" panose="02040503050406030204" pitchFamily="18" charset="0"/>
                <a:ea typeface="Cambria" panose="02040503050406030204" pitchFamily="18" charset="0"/>
              </a:rPr>
              <a:t>в новой контрольной цель уточнена и расширена — включает использование цифровых средств.</a:t>
            </a:r>
          </a:p>
          <a:p>
            <a:pPr algn="ctr" rtl="0"/>
            <a:endParaRPr lang="ru-RU" sz="2800" b="1" i="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73296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AB1BA2-B33B-DE58-2DA0-C16946EEEB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D777E552-2A9A-1E27-97B6-190CD7B8A5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9044817"/>
              </p:ext>
            </p:extLst>
          </p:nvPr>
        </p:nvGraphicFramePr>
        <p:xfrm>
          <a:off x="914400" y="1027906"/>
          <a:ext cx="10515600" cy="46503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49286">
                  <a:extLst>
                    <a:ext uri="{9D8B030D-6E8A-4147-A177-3AD203B41FA5}">
                      <a16:colId xmlns:a16="http://schemas.microsoft.com/office/drawing/2014/main" val="1644530061"/>
                    </a:ext>
                  </a:extLst>
                </a:gridCol>
                <a:gridCol w="3646714">
                  <a:extLst>
                    <a:ext uri="{9D8B030D-6E8A-4147-A177-3AD203B41FA5}">
                      <a16:colId xmlns:a16="http://schemas.microsoft.com/office/drawing/2014/main" val="1885207291"/>
                    </a:ext>
                  </a:extLst>
                </a:gridCol>
                <a:gridCol w="4419600">
                  <a:extLst>
                    <a:ext uri="{9D8B030D-6E8A-4147-A177-3AD203B41FA5}">
                      <a16:colId xmlns:a16="http://schemas.microsoft.com/office/drawing/2014/main" val="2855539099"/>
                    </a:ext>
                  </a:extLst>
                </a:gridCol>
              </a:tblGrid>
              <a:tr h="36876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</a:rPr>
                        <a:t>Критерий</a:t>
                      </a:r>
                      <a:endParaRPr lang="ru-RU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</a:rPr>
                        <a:t>Старая контрольная</a:t>
                      </a:r>
                      <a:endParaRPr lang="ru-RU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</a:rPr>
                        <a:t>Новая контрольная</a:t>
                      </a:r>
                      <a:endParaRPr lang="ru-RU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78933512"/>
                  </a:ext>
                </a:extLst>
              </a:tr>
              <a:tr h="36876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Количество заданий</a:t>
                      </a:r>
                      <a:endParaRPr lang="ru-RU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</a:rPr>
                        <a:t>7</a:t>
                      </a:r>
                      <a:endParaRPr lang="ru-RU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7</a:t>
                      </a:r>
                      <a:endParaRPr lang="ru-RU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65415858"/>
                  </a:ext>
                </a:extLst>
              </a:tr>
              <a:tr h="36876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</a:rPr>
                        <a:t>Время выполнения</a:t>
                      </a:r>
                      <a:endParaRPr lang="ru-RU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30 минут</a:t>
                      </a:r>
                      <a:endParaRPr lang="ru-RU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30 минут</a:t>
                      </a:r>
                      <a:endParaRPr lang="ru-RU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3307184"/>
                  </a:ext>
                </a:extLst>
              </a:tr>
              <a:tr h="36876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Максимальный балл</a:t>
                      </a:r>
                      <a:endParaRPr lang="ru-RU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</a:rPr>
                        <a:t>13</a:t>
                      </a:r>
                      <a:endParaRPr lang="ru-RU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15</a:t>
                      </a:r>
                      <a:endParaRPr lang="ru-RU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03118383"/>
                  </a:ext>
                </a:extLst>
              </a:tr>
              <a:tr h="11404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</a:rPr>
                        <a:t>Структура</a:t>
                      </a:r>
                      <a:endParaRPr lang="ru-RU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</a:rPr>
                        <a:t>2 раздела программы («Восприятие произведений искусства», «Азбука искусства. Как говорит искусство?»)</a:t>
                      </a:r>
                      <a:endParaRPr lang="ru-RU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</a:rPr>
                        <a:t>6 модулей («Восприятие произведений искусства», «Графика», «Живопись», «Скульптура», «Архитектура», «Азбука цифровой графики»)</a:t>
                      </a:r>
                      <a:endParaRPr lang="ru-RU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20772765"/>
                  </a:ext>
                </a:extLst>
              </a:tr>
              <a:tr h="11404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</a:rPr>
                        <a:t>Подход к результатам</a:t>
                      </a:r>
                      <a:endParaRPr lang="ru-RU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Проверяются предметные и метапредметные (коммуникативные, регулятивные, познавательные) действия</a:t>
                      </a:r>
                      <a:endParaRPr lang="ru-RU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</a:rPr>
                        <a:t>Добавлены цифровые компетенции, уточнена связь с личностными результатами (творческая инициатива, эстетическое восприятие, самостоятельность)</a:t>
                      </a:r>
                      <a:endParaRPr lang="ru-RU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57221676"/>
                  </a:ext>
                </a:extLst>
              </a:tr>
            </a:tbl>
          </a:graphicData>
        </a:graphic>
      </p:graphicFrame>
      <p:sp>
        <p:nvSpPr>
          <p:cNvPr id="4" name="Надпись 1">
            <a:extLst>
              <a:ext uri="{FF2B5EF4-FFF2-40B4-BE49-F238E27FC236}">
                <a16:creationId xmlns:a16="http://schemas.microsoft.com/office/drawing/2014/main" id="{0BCAA3F5-A0D1-EB8B-4C2C-20802DE68DD0}"/>
              </a:ext>
            </a:extLst>
          </p:cNvPr>
          <p:cNvSpPr txBox="1"/>
          <p:nvPr/>
        </p:nvSpPr>
        <p:spPr>
          <a:xfrm>
            <a:off x="794877" y="163328"/>
            <a:ext cx="9558799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rtl="0"/>
            <a:r>
              <a:rPr lang="ru-RU" sz="28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Контрольные работы. 2 класс.</a:t>
            </a:r>
          </a:p>
          <a:p>
            <a:pPr rtl="0"/>
            <a:r>
              <a:rPr lang="ru-RU" sz="28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Структура </a:t>
            </a:r>
          </a:p>
        </p:txBody>
      </p:sp>
    </p:spTree>
    <p:extLst>
      <p:ext uri="{BB962C8B-B14F-4D97-AF65-F5344CB8AC3E}">
        <p14:creationId xmlns:p14="http://schemas.microsoft.com/office/powerpoint/2010/main" val="40542648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2B4534-4A32-14D6-5B30-261462EE02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адпись 1">
            <a:extLst>
              <a:ext uri="{FF2B5EF4-FFF2-40B4-BE49-F238E27FC236}">
                <a16:creationId xmlns:a16="http://schemas.microsoft.com/office/drawing/2014/main" id="{28CFB5C5-6771-228B-6DC7-BD3F001E1108}"/>
              </a:ext>
            </a:extLst>
          </p:cNvPr>
          <p:cNvSpPr txBox="1"/>
          <p:nvPr/>
        </p:nvSpPr>
        <p:spPr>
          <a:xfrm>
            <a:off x="794877" y="163328"/>
            <a:ext cx="9558799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rtl="0"/>
            <a:r>
              <a:rPr lang="ru-RU" sz="28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Контрольные работы. 2 класс. </a:t>
            </a:r>
          </a:p>
          <a:p>
            <a:pPr rtl="0"/>
            <a:r>
              <a:rPr lang="ru-RU" sz="28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Содержание заданий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3803ABAC-1653-10DB-2E98-664BA0E90C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0547632"/>
              </p:ext>
            </p:extLst>
          </p:nvPr>
        </p:nvGraphicFramePr>
        <p:xfrm>
          <a:off x="838200" y="1404258"/>
          <a:ext cx="10515600" cy="44688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77886">
                  <a:extLst>
                    <a:ext uri="{9D8B030D-6E8A-4147-A177-3AD203B41FA5}">
                      <a16:colId xmlns:a16="http://schemas.microsoft.com/office/drawing/2014/main" val="1943522451"/>
                    </a:ext>
                  </a:extLst>
                </a:gridCol>
                <a:gridCol w="3483428">
                  <a:extLst>
                    <a:ext uri="{9D8B030D-6E8A-4147-A177-3AD203B41FA5}">
                      <a16:colId xmlns:a16="http://schemas.microsoft.com/office/drawing/2014/main" val="2810971883"/>
                    </a:ext>
                  </a:extLst>
                </a:gridCol>
                <a:gridCol w="4354286">
                  <a:extLst>
                    <a:ext uri="{9D8B030D-6E8A-4147-A177-3AD203B41FA5}">
                      <a16:colId xmlns:a16="http://schemas.microsoft.com/office/drawing/2014/main" val="530079877"/>
                    </a:ext>
                  </a:extLst>
                </a:gridCol>
              </a:tblGrid>
              <a:tr h="5129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</a:rPr>
                        <a:t>Аспект</a:t>
                      </a:r>
                      <a:endParaRPr lang="ru-RU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Старая версия</a:t>
                      </a:r>
                      <a:endParaRPr lang="ru-RU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Новая версия</a:t>
                      </a:r>
                      <a:endParaRPr lang="ru-RU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8812025"/>
                  </a:ext>
                </a:extLst>
              </a:tr>
              <a:tr h="11416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</a:rPr>
                        <a:t>Тематика</a:t>
                      </a:r>
                      <a:endParaRPr lang="ru-RU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</a:rPr>
                        <a:t>Основные виды искусства, жанры, выразительные средства, цвет, ритм, декоративно-прикладное искусство</a:t>
                      </a:r>
                      <a:endParaRPr lang="ru-RU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Расширен спектр тем: добавлены архитектура, цифровая графика, практические задания с ИКТ, сохраняются ключевые темы рисунка, живописи, скульптуры</a:t>
                      </a:r>
                      <a:endParaRPr lang="ru-RU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43187372"/>
                  </a:ext>
                </a:extLst>
              </a:tr>
              <a:tr h="10496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Типы художественной деятельности</a:t>
                      </a:r>
                      <a:endParaRPr lang="ru-RU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</a:rPr>
                        <a:t>Рисование, живопись, декоративно-прикладное искусство, восприятие искусства</a:t>
                      </a:r>
                      <a:endParaRPr lang="ru-RU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Добавлены архитектура и цифровая графика как новые виды художественной деятельности</a:t>
                      </a:r>
                      <a:endParaRPr lang="ru-RU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1080328"/>
                  </a:ext>
                </a:extLst>
              </a:tr>
              <a:tr h="10496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Уровень сложности</a:t>
                      </a:r>
                      <a:endParaRPr lang="ru-RU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</a:rPr>
                        <a:t>Преобладают репродуктивные задания (опознать, выбрать, назвать)</a:t>
                      </a:r>
                      <a:endParaRPr lang="ru-RU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</a:rPr>
                        <a:t>Введены аналитические и творческие задания (анализ произведения, создание цифровой композиции)</a:t>
                      </a:r>
                      <a:endParaRPr lang="ru-RU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673877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306809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33668227_win32_fixed" id="{17DD1A52-D3DE-4BC7-AB4E-5ED952CBB3F4}" vid="{D8C85220-06A0-4E3D-954C-BC12E2647BFB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4" ma:contentTypeDescription="Create a new document." ma:contentTypeScope="" ma:versionID="2d714a3296df14eba7a100bb665443ca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49549bf45bfbbfb6cffed527380e77e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9900F64-9193-44F8-BD63-E681103777C8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customXml/itemProps2.xml><?xml version="1.0" encoding="utf-8"?>
<ds:datastoreItem xmlns:ds="http://schemas.openxmlformats.org/officeDocument/2006/customXml" ds:itemID="{271421E6-0B73-4301-8D1C-0131DB42FA7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0CA4BDF-ECBC-4F8E-8F31-E58428FA4B7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1245</Words>
  <Application>Microsoft Office PowerPoint</Application>
  <PresentationFormat>Широкоэкранный</PresentationFormat>
  <Paragraphs>170</Paragraphs>
  <Slides>20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Calibri</vt:lpstr>
      <vt:lpstr>Calibri Light</vt:lpstr>
      <vt:lpstr>Cambria</vt:lpstr>
      <vt:lpstr>Segoe UI</vt:lpstr>
      <vt:lpstr>Тема Office</vt:lpstr>
      <vt:lpstr>Слайд 1 с информацией о кадрах</vt:lpstr>
      <vt:lpstr>Презентация PowerPoint</vt:lpstr>
      <vt:lpstr>Презентация PowerPoint</vt:lpstr>
      <vt:lpstr>Презентация PowerPoint</vt:lpstr>
      <vt:lpstr>Слайд 8 с информацией о кадрах</vt:lpstr>
      <vt:lpstr>Слайд 2 с информацией о кадрах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Слайд 8 с информацией о кадрах</vt:lpstr>
      <vt:lpstr>Слайд 1 с информацией о кадрах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2022-01-19T22:30:16Z</dcterms:created>
  <dcterms:modified xsi:type="dcterms:W3CDTF">2025-11-11T20:33:38Z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