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75" r:id="rId4"/>
    <p:sldId id="278" r:id="rId5"/>
    <p:sldId id="276" r:id="rId6"/>
    <p:sldId id="280" r:id="rId7"/>
    <p:sldId id="281" r:id="rId8"/>
    <p:sldId id="277" r:id="rId9"/>
    <p:sldId id="279" r:id="rId10"/>
    <p:sldId id="284" r:id="rId11"/>
    <p:sldId id="283" r:id="rId12"/>
    <p:sldId id="28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EAEA"/>
    <a:srgbClr val="7370EC"/>
    <a:srgbClr val="DC7EC3"/>
    <a:srgbClr val="ED6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7" d="100"/>
          <a:sy n="117" d="100"/>
        </p:scale>
        <p:origin x="-3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C558C64-5696-4C0D-ACA7-B3B2571F081B}" type="datetimeFigureOut">
              <a:rPr lang="ru-RU" smtClean="0"/>
              <a:t>17.02.2025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B3F966E-7A0E-4819-ACC0-B731A8BB9152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523393"/>
            <a:ext cx="9144000" cy="98657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+mn-lt"/>
              </a:rPr>
              <a:t>Организация внеурочной деятельности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по иностранным языкам</a:t>
            </a:r>
            <a:endParaRPr lang="ru-RU" sz="36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37466" y="4410303"/>
            <a:ext cx="4838700" cy="1286484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800" b="1" i="1" dirty="0" smtClean="0"/>
              <a:t>Ефимова Инесса Евгеньевна,</a:t>
            </a:r>
          </a:p>
          <a:p>
            <a:pPr algn="r"/>
            <a:r>
              <a:rPr lang="ru-RU" sz="1800" b="1" i="1" dirty="0"/>
              <a:t>у</a:t>
            </a:r>
            <a:r>
              <a:rPr lang="ru-RU" sz="1800" b="1" i="1" dirty="0" smtClean="0"/>
              <a:t>читель английского языка </a:t>
            </a:r>
          </a:p>
          <a:p>
            <a:pPr algn="r"/>
            <a:r>
              <a:rPr lang="ru-RU" sz="1800" b="1" i="1" dirty="0" smtClean="0"/>
              <a:t>МАОУ «Гимназия № 26 г. Челябинска», </a:t>
            </a:r>
          </a:p>
          <a:p>
            <a:pPr algn="r"/>
            <a:r>
              <a:rPr lang="ru-RU" sz="1800" b="1" i="1" dirty="0" smtClean="0"/>
              <a:t>член ГМО учителей ИЯ</a:t>
            </a:r>
            <a:endParaRPr lang="ru-RU" sz="1800" b="1" i="1" dirty="0"/>
          </a:p>
        </p:txBody>
      </p:sp>
    </p:spTree>
    <p:extLst>
      <p:ext uri="{BB962C8B-B14F-4D97-AF65-F5344CB8AC3E}">
        <p14:creationId xmlns:p14="http://schemas.microsoft.com/office/powerpoint/2010/main" val="35951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A186B-931A-41E3-B15B-250EA85A78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87261" y="578630"/>
            <a:ext cx="9496425" cy="830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 smtClean="0">
                <a:latin typeface="+mn-lt"/>
                <a:ea typeface="+mn-ea"/>
                <a:cs typeface="+mn-cs"/>
              </a:rPr>
              <a:t>Внеурочная деятельность по иностранным языкам</a:t>
            </a:r>
            <a:r>
              <a:rPr lang="ru-RU" sz="2400" b="1" dirty="0">
                <a:latin typeface="+mn-lt"/>
                <a:ea typeface="+mn-ea"/>
                <a:cs typeface="+mn-cs"/>
              </a:rPr>
              <a:t/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38FF839-7F26-3D0A-B0AB-A7F97FF1CC28}"/>
              </a:ext>
            </a:extLst>
          </p:cNvPr>
          <p:cNvSpPr txBox="1">
            <a:spLocks/>
          </p:cNvSpPr>
          <p:nvPr/>
        </p:nvSpPr>
        <p:spPr>
          <a:xfrm>
            <a:off x="2173988" y="993761"/>
            <a:ext cx="9648771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dirty="0" smtClean="0">
              <a:solidFill>
                <a:prstClr val="black"/>
              </a:solidFill>
            </a:endParaRPr>
          </a:p>
          <a:p>
            <a:pPr algn="just">
              <a:defRPr/>
            </a:pP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475" y="4457701"/>
            <a:ext cx="4097007" cy="2304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10" y="1066731"/>
            <a:ext cx="2596323" cy="3461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0" y="1206463"/>
            <a:ext cx="3280083" cy="2460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48" y="1206463"/>
            <a:ext cx="3251041" cy="2438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85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A186B-931A-41E3-B15B-250EA85A78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75493" y="635175"/>
            <a:ext cx="9496425" cy="830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 smtClean="0">
                <a:latin typeface="+mn-lt"/>
                <a:ea typeface="+mn-ea"/>
                <a:cs typeface="+mn-cs"/>
              </a:rPr>
              <a:t>Внеурочная деятельность по иностранным языкам</a:t>
            </a:r>
            <a:r>
              <a:rPr lang="ru-RU" sz="2400" b="1" dirty="0">
                <a:latin typeface="+mn-lt"/>
                <a:ea typeface="+mn-ea"/>
                <a:cs typeface="+mn-cs"/>
              </a:rPr>
              <a:t/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80" y="3607759"/>
            <a:ext cx="3250241" cy="3250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52" y="1032727"/>
            <a:ext cx="3794993" cy="2856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86" y="1032727"/>
            <a:ext cx="3808831" cy="2856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85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523393"/>
            <a:ext cx="9144000" cy="98657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+mn-lt"/>
              </a:rPr>
              <a:t>Организация внеурочной деятельности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по иностранным языкам</a:t>
            </a:r>
            <a:endParaRPr lang="ru-RU" sz="36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02779" y="4442960"/>
            <a:ext cx="4838700" cy="1286484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800" b="1" i="1" dirty="0" smtClean="0"/>
              <a:t>Ефимова Инесса Евгеньевна,</a:t>
            </a:r>
          </a:p>
          <a:p>
            <a:pPr algn="r"/>
            <a:r>
              <a:rPr lang="ru-RU" sz="1800" b="1" i="1" dirty="0"/>
              <a:t>у</a:t>
            </a:r>
            <a:r>
              <a:rPr lang="ru-RU" sz="1800" b="1" i="1" dirty="0" smtClean="0"/>
              <a:t>читель английского языка </a:t>
            </a:r>
          </a:p>
          <a:p>
            <a:pPr algn="r"/>
            <a:r>
              <a:rPr lang="ru-RU" sz="1800" b="1" i="1" dirty="0" smtClean="0"/>
              <a:t>МАОУ «Гимназия № 26 г. Челябинска», </a:t>
            </a:r>
          </a:p>
          <a:p>
            <a:pPr algn="r"/>
            <a:r>
              <a:rPr lang="ru-RU" sz="1800" b="1" i="1" dirty="0" smtClean="0"/>
              <a:t>член ГМО учителей ИЯ</a:t>
            </a:r>
            <a:endParaRPr lang="ru-RU" sz="1800" b="1" i="1" dirty="0"/>
          </a:p>
        </p:txBody>
      </p:sp>
    </p:spTree>
    <p:extLst>
      <p:ext uri="{BB962C8B-B14F-4D97-AF65-F5344CB8AC3E}">
        <p14:creationId xmlns:p14="http://schemas.microsoft.com/office/powerpoint/2010/main" val="274131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A186B-931A-41E3-B15B-250EA85A78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72523" y="728889"/>
            <a:ext cx="9496425" cy="831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 smtClean="0">
                <a:latin typeface="+mn-lt"/>
                <a:ea typeface="+mn-ea"/>
                <a:cs typeface="+mn-cs"/>
              </a:rPr>
              <a:t>Внеурочная </a:t>
            </a:r>
            <a:r>
              <a:rPr lang="ru-RU" sz="2400" b="1" dirty="0">
                <a:latin typeface="+mn-lt"/>
                <a:ea typeface="+mn-ea"/>
                <a:cs typeface="+mn-cs"/>
              </a:rPr>
              <a:t>деятельность</a:t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38FF839-7F26-3D0A-B0AB-A7F97FF1CC28}"/>
              </a:ext>
            </a:extLst>
          </p:cNvPr>
          <p:cNvSpPr txBox="1">
            <a:spLocks/>
          </p:cNvSpPr>
          <p:nvPr/>
        </p:nvSpPr>
        <p:spPr>
          <a:xfrm>
            <a:off x="1088138" y="2112445"/>
            <a:ext cx="9648771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just">
              <a:defRPr/>
            </a:pPr>
            <a:endParaRPr lang="ru-RU" dirty="0" smtClean="0"/>
          </a:p>
          <a:p>
            <a:pPr lvl="0" algn="just">
              <a:defRPr/>
            </a:pPr>
            <a:r>
              <a:rPr lang="ru-RU" dirty="0" smtClean="0"/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99314" y="1235282"/>
            <a:ext cx="92428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Внеурочная </a:t>
            </a:r>
            <a:r>
              <a:rPr lang="ru-RU" b="1" dirty="0"/>
              <a:t>деятельность </a:t>
            </a:r>
            <a:r>
              <a:rPr lang="ru-RU" dirty="0" smtClean="0"/>
              <a:t>– образовательная </a:t>
            </a:r>
            <a:r>
              <a:rPr lang="ru-RU" dirty="0"/>
              <a:t>деятельность, осуществляемая в формах, отличных от классно-урочной, и направленная на достижение планируемых результатов освоения (предметных, </a:t>
            </a:r>
            <a:r>
              <a:rPr lang="ru-RU" dirty="0" err="1"/>
              <a:t>метапредметных</a:t>
            </a:r>
            <a:r>
              <a:rPr lang="ru-RU" dirty="0"/>
              <a:t> и личностных) основной образовательной программы.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86" y="2435611"/>
            <a:ext cx="5744936" cy="4308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5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A186B-931A-41E3-B15B-250EA85A78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30552" y="655410"/>
            <a:ext cx="9498012" cy="461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>
                <a:latin typeface="+mn-lt"/>
                <a:ea typeface="+mn-ea"/>
                <a:cs typeface="+mn-cs"/>
              </a:rPr>
              <a:t>Формы работы внеурочной </a:t>
            </a:r>
            <a:r>
              <a:rPr lang="ru-RU" sz="2400" b="1" dirty="0" smtClean="0">
                <a:latin typeface="+mn-lt"/>
                <a:ea typeface="+mn-ea"/>
                <a:cs typeface="+mn-cs"/>
              </a:rPr>
              <a:t>деятельности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12421" y="1729742"/>
            <a:ext cx="67518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обсуждения;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дискуссии;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мозговые штурмы;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решения кейсов;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конкурсы;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коммуникативные, деловые, </a:t>
            </a:r>
            <a:r>
              <a:rPr lang="ru-RU" dirty="0" smtClean="0"/>
              <a:t>интеллектуальные </a:t>
            </a:r>
            <a:r>
              <a:rPr lang="ru-RU" dirty="0"/>
              <a:t>игры;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экскурсии;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концерты;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театрализации;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подвижные игры;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проектная и </a:t>
            </a:r>
            <a:r>
              <a:rPr lang="ru-RU" dirty="0" smtClean="0"/>
              <a:t>исследовательская </a:t>
            </a:r>
            <a:r>
              <a:rPr lang="ru-RU" dirty="0"/>
              <a:t>деятельность.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059" y="3840206"/>
            <a:ext cx="3837345" cy="2889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29" y="1228987"/>
            <a:ext cx="3468027" cy="2611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4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A186B-931A-41E3-B15B-250EA85A78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00100" y="361496"/>
            <a:ext cx="10591800" cy="831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>
                <a:latin typeface="+mn-lt"/>
                <a:ea typeface="+mn-ea"/>
                <a:cs typeface="+mn-cs"/>
              </a:rPr>
              <a:t/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r>
              <a:rPr lang="ru-RU" sz="2400" b="1" dirty="0" smtClean="0">
                <a:latin typeface="+mn-lt"/>
                <a:ea typeface="+mn-ea"/>
                <a:cs typeface="+mn-cs"/>
              </a:rPr>
              <a:t>Принципы</a:t>
            </a:r>
            <a:r>
              <a:rPr lang="en-US" sz="2400" b="1" dirty="0" smtClean="0">
                <a:latin typeface="+mn-lt"/>
                <a:ea typeface="+mn-ea"/>
                <a:cs typeface="+mn-cs"/>
              </a:rPr>
              <a:t> </a:t>
            </a:r>
            <a:r>
              <a:rPr lang="ru-RU" sz="2400" b="1" dirty="0" smtClean="0">
                <a:latin typeface="+mn-lt"/>
                <a:ea typeface="+mn-ea"/>
                <a:cs typeface="+mn-cs"/>
              </a:rPr>
              <a:t>организации внеурочной деятельности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4133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15243" y="17462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интерес</a:t>
            </a:r>
            <a:r>
              <a:rPr lang="ru-RU" dirty="0"/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</a:t>
            </a:r>
            <a:r>
              <a:rPr lang="ru-RU" dirty="0" smtClean="0"/>
              <a:t>отрудничество;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доверие. 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36" y="3828988"/>
            <a:ext cx="3875427" cy="2914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243" y="1175657"/>
            <a:ext cx="3512367" cy="2644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64" y="3820263"/>
            <a:ext cx="3678731" cy="2769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43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A186B-931A-41E3-B15B-250EA85A78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87702" y="598261"/>
            <a:ext cx="9498012" cy="19383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 b="1" dirty="0">
                <a:latin typeface="+mn-lt"/>
                <a:ea typeface="+mn-ea"/>
                <a:cs typeface="+mn-cs"/>
              </a:rPr>
              <a:t>Письмо Министерства просвещения РФ от 5 июля 2022 г. </a:t>
            </a:r>
            <a:br>
              <a:rPr lang="ru-RU" sz="2000" b="1" dirty="0">
                <a:latin typeface="+mn-lt"/>
                <a:ea typeface="+mn-ea"/>
                <a:cs typeface="+mn-cs"/>
              </a:rPr>
            </a:br>
            <a:r>
              <a:rPr lang="ru-RU" sz="2000" b="1" dirty="0">
                <a:latin typeface="+mn-lt"/>
                <a:ea typeface="+mn-ea"/>
                <a:cs typeface="+mn-cs"/>
              </a:rPr>
              <a:t>N ТВ-1290/03 «О направлении методических рекомендаций</a:t>
            </a:r>
            <a:r>
              <a:rPr lang="ru-RU" sz="2000" b="1" dirty="0" smtClean="0">
                <a:latin typeface="+mn-lt"/>
                <a:ea typeface="+mn-ea"/>
                <a:cs typeface="+mn-cs"/>
              </a:rPr>
              <a:t>»</a:t>
            </a:r>
            <a:r>
              <a:rPr lang="ru-RU" sz="2000" b="1" dirty="0">
                <a:latin typeface="+mn-lt"/>
                <a:ea typeface="+mn-ea"/>
                <a:cs typeface="+mn-cs"/>
              </a:rPr>
              <a:t/>
            </a:r>
            <a:br>
              <a:rPr lang="ru-RU" sz="2000" b="1" dirty="0">
                <a:latin typeface="+mn-lt"/>
                <a:ea typeface="+mn-ea"/>
                <a:cs typeface="+mn-cs"/>
              </a:rPr>
            </a:br>
            <a:r>
              <a:rPr lang="ru-RU" sz="2000" b="1" dirty="0">
                <a:latin typeface="+mn-lt"/>
                <a:ea typeface="+mn-ea"/>
                <a:cs typeface="+mn-cs"/>
              </a:rPr>
              <a:t>Информационно-методическое письмо </a:t>
            </a:r>
            <a:br>
              <a:rPr lang="ru-RU" sz="2000" b="1" dirty="0">
                <a:latin typeface="+mn-lt"/>
                <a:ea typeface="+mn-ea"/>
                <a:cs typeface="+mn-cs"/>
              </a:rPr>
            </a:br>
            <a:r>
              <a:rPr lang="ru-RU" sz="2000" b="1" dirty="0">
                <a:latin typeface="+mn-lt"/>
                <a:ea typeface="+mn-ea"/>
                <a:cs typeface="+mn-cs"/>
              </a:rPr>
              <a:t>об организации внеурочной деятельности </a:t>
            </a:r>
            <a:r>
              <a:rPr lang="ru-RU" sz="2000" b="1" dirty="0" smtClean="0">
                <a:latin typeface="+mn-lt"/>
                <a:ea typeface="+mn-ea"/>
                <a:cs typeface="+mn-cs"/>
              </a:rPr>
              <a:t>в </a:t>
            </a:r>
            <a:r>
              <a:rPr lang="ru-RU" sz="2000" b="1" dirty="0">
                <a:latin typeface="+mn-lt"/>
                <a:ea typeface="+mn-ea"/>
                <a:cs typeface="+mn-cs"/>
              </a:rPr>
              <a:t>рамках реализации </a:t>
            </a:r>
            <a:br>
              <a:rPr lang="ru-RU" sz="2000" b="1" dirty="0">
                <a:latin typeface="+mn-lt"/>
                <a:ea typeface="+mn-ea"/>
                <a:cs typeface="+mn-cs"/>
              </a:rPr>
            </a:br>
            <a:r>
              <a:rPr lang="ru-RU" sz="2000" b="1" dirty="0">
                <a:latin typeface="+mn-lt"/>
                <a:ea typeface="+mn-ea"/>
                <a:cs typeface="+mn-cs"/>
              </a:rPr>
              <a:t>обновленных федеральных государственных образовательных стандартов начального общего и основного общего </a:t>
            </a:r>
            <a:r>
              <a:rPr lang="ru-RU" sz="2000" b="1" dirty="0" smtClean="0">
                <a:latin typeface="+mn-lt"/>
                <a:ea typeface="+mn-ea"/>
                <a:cs typeface="+mn-cs"/>
              </a:rPr>
              <a:t>образования</a:t>
            </a:r>
            <a:endParaRPr lang="ru-RU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3001" y="2640284"/>
            <a:ext cx="97236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занятия обучающихся по углубленному изучению отдельных учебных предметов;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занятия обучающихся по формированию функциональной грамотности;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занятия обучающихся с педагогами, сопровождающими проектно-исследовательскую деятельность;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/>
              <a:t>профориентационные</a:t>
            </a:r>
            <a:r>
              <a:rPr lang="ru-RU" dirty="0"/>
              <a:t> занятия обучающихся;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506" y="3513454"/>
            <a:ext cx="4187775" cy="3140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76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A186B-931A-41E3-B15B-250EA85A78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19667" y="255360"/>
            <a:ext cx="9498012" cy="3416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>
                <a:latin typeface="+mn-lt"/>
                <a:ea typeface="+mn-ea"/>
                <a:cs typeface="+mn-cs"/>
              </a:rPr>
              <a:t/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r>
              <a:rPr lang="ru-RU" sz="2400" b="1" dirty="0">
                <a:latin typeface="+mn-lt"/>
                <a:ea typeface="+mn-ea"/>
                <a:cs typeface="+mn-cs"/>
              </a:rPr>
              <a:t>Федеральная образовательная программа начального общего образования</a:t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r>
              <a:rPr lang="ru-RU" sz="2400" b="1" dirty="0">
                <a:latin typeface="+mn-lt"/>
                <a:ea typeface="+mn-ea"/>
                <a:cs typeface="+mn-cs"/>
              </a:rPr>
              <a:t>Приказ Министерства просвещения Российской Федерации от 18.05.2023 № 372 </a:t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r>
              <a:rPr lang="ru-RU" sz="2400" b="1" dirty="0">
                <a:latin typeface="+mn-lt"/>
                <a:ea typeface="+mn-ea"/>
                <a:cs typeface="+mn-cs"/>
              </a:rPr>
              <a:t>«Об утверждении федеральной образовательной программы начального общего образования» </a:t>
            </a:r>
            <a:r>
              <a:rPr lang="ru-RU" sz="2400" b="1" dirty="0" smtClean="0">
                <a:latin typeface="+mn-lt"/>
                <a:ea typeface="+mn-ea"/>
                <a:cs typeface="+mn-cs"/>
              </a:rPr>
              <a:t/>
            </a:r>
            <a:br>
              <a:rPr lang="ru-RU" sz="2400" b="1" dirty="0" smtClean="0">
                <a:latin typeface="+mn-lt"/>
                <a:ea typeface="+mn-ea"/>
                <a:cs typeface="+mn-cs"/>
              </a:rPr>
            </a:br>
            <a:r>
              <a:rPr lang="ru-RU" sz="2400" b="1" dirty="0" smtClean="0">
                <a:latin typeface="+mn-lt"/>
                <a:ea typeface="+mn-ea"/>
                <a:cs typeface="+mn-cs"/>
              </a:rPr>
              <a:t>(</a:t>
            </a:r>
            <a:r>
              <a:rPr lang="ru-RU" sz="2400" b="1" dirty="0">
                <a:latin typeface="+mn-lt"/>
                <a:ea typeface="+mn-ea"/>
                <a:cs typeface="+mn-cs"/>
              </a:rPr>
              <a:t>Зарегистрирован 12.07.2023 № 74229)</a:t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4133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0343" y="3595045"/>
            <a:ext cx="9707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173. План внеурочной деятельности.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173.1. Назначение плана внеурочной деятельности – психолого-педагогическое сопровождение обучающихся с учетом успешности их обучения, уровня социальной адаптации и развития, индивидуальных способностей и познавательных интересов. План внеурочной деятельности формируется образовательной организацией с учетом предоставления права участникам образовательных отношений выбора направления и содержания учебных курсов.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A186B-931A-41E3-B15B-250EA85A78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12196" y="288018"/>
            <a:ext cx="9498012" cy="3416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>
                <a:latin typeface="+mn-lt"/>
                <a:ea typeface="+mn-ea"/>
                <a:cs typeface="+mn-cs"/>
              </a:rPr>
              <a:t/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r>
              <a:rPr lang="ru-RU" sz="2400" b="1" dirty="0">
                <a:latin typeface="+mn-lt"/>
                <a:ea typeface="+mn-ea"/>
                <a:cs typeface="+mn-cs"/>
              </a:rPr>
              <a:t>Федеральная образовательная программа начального общего образования</a:t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r>
              <a:rPr lang="ru-RU" sz="2400" b="1" dirty="0">
                <a:latin typeface="+mn-lt"/>
                <a:ea typeface="+mn-ea"/>
                <a:cs typeface="+mn-cs"/>
              </a:rPr>
              <a:t>Приказ Министерства просвещения Российской Федерации от 18.05.2023 № 372 </a:t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r>
              <a:rPr lang="ru-RU" sz="2400" b="1" dirty="0">
                <a:latin typeface="+mn-lt"/>
                <a:ea typeface="+mn-ea"/>
                <a:cs typeface="+mn-cs"/>
              </a:rPr>
              <a:t>«Об утверждении федеральной образовательной программы начального общего образования» </a:t>
            </a:r>
            <a:r>
              <a:rPr lang="ru-RU" sz="2400" b="1" dirty="0" smtClean="0">
                <a:latin typeface="+mn-lt"/>
                <a:ea typeface="+mn-ea"/>
                <a:cs typeface="+mn-cs"/>
              </a:rPr>
              <a:t/>
            </a:r>
            <a:br>
              <a:rPr lang="ru-RU" sz="2400" b="1" dirty="0" smtClean="0">
                <a:latin typeface="+mn-lt"/>
                <a:ea typeface="+mn-ea"/>
                <a:cs typeface="+mn-cs"/>
              </a:rPr>
            </a:br>
            <a:r>
              <a:rPr lang="ru-RU" sz="2400" b="1" dirty="0" smtClean="0">
                <a:latin typeface="+mn-lt"/>
                <a:ea typeface="+mn-ea"/>
                <a:cs typeface="+mn-cs"/>
              </a:rPr>
              <a:t>(</a:t>
            </a:r>
            <a:r>
              <a:rPr lang="ru-RU" sz="2400" b="1" dirty="0">
                <a:latin typeface="+mn-lt"/>
                <a:ea typeface="+mn-ea"/>
                <a:cs typeface="+mn-cs"/>
              </a:rPr>
              <a:t>Зарегистрирован 12.07.2023 № 74229)</a:t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4133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6800" y="3265729"/>
            <a:ext cx="100584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173.13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Основные направления внеурочной деятельности.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173.13.4.3. </a:t>
            </a:r>
            <a:r>
              <a:rPr lang="ru-RU" sz="16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Школьный театр «Путешествие в сказку».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Цель: расширение представлений о театральном творчестве, формирование умений импровизировать, вступать в ролевые отношения, перевоплощаться; развитие творческих способностей, интереса к театральному искусству и театрализованной деятельности.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Форма организации: театральная студия, спектакли по мотивам сказок.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173.13.7.3. </a:t>
            </a:r>
            <a:r>
              <a:rPr lang="ru-RU" sz="16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Мой друг – иностранный язык.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Цель: совершенствование навыков разговорной речи на иностранном языке для обучающихся, испытывающих трудности в его изучении; развитие понимания важности владения иностранным языком в современном мире, углубление интереса к его изучению.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Форма организации: учебный курс – факультатив, клуб любителей иностранного языка.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2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A186B-931A-41E3-B15B-250EA85A78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71602" y="647246"/>
            <a:ext cx="9498012" cy="1477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800" b="1" dirty="0">
                <a:latin typeface="+mn-lt"/>
                <a:ea typeface="+mn-ea"/>
                <a:cs typeface="+mn-cs"/>
              </a:rPr>
              <a:t>Федеральная образовательная программа основного общего образования</a:t>
            </a:r>
            <a:br>
              <a:rPr lang="ru-RU" sz="1800" b="1" dirty="0">
                <a:latin typeface="+mn-lt"/>
                <a:ea typeface="+mn-ea"/>
                <a:cs typeface="+mn-cs"/>
              </a:rPr>
            </a:br>
            <a:r>
              <a:rPr lang="ru-RU" sz="1800" b="1" dirty="0">
                <a:latin typeface="+mn-lt"/>
                <a:ea typeface="+mn-ea"/>
                <a:cs typeface="+mn-cs"/>
              </a:rPr>
              <a:t>Приказ Министерства просвещения Российской Федерации от 18.05.2023 № 370 </a:t>
            </a:r>
            <a:r>
              <a:rPr lang="ru-RU" sz="1800" b="1" dirty="0" smtClean="0">
                <a:latin typeface="+mn-lt"/>
                <a:ea typeface="+mn-ea"/>
                <a:cs typeface="+mn-cs"/>
              </a:rPr>
              <a:t/>
            </a:r>
            <a:br>
              <a:rPr lang="ru-RU" sz="1800" b="1" dirty="0" smtClean="0">
                <a:latin typeface="+mn-lt"/>
                <a:ea typeface="+mn-ea"/>
                <a:cs typeface="+mn-cs"/>
              </a:rPr>
            </a:br>
            <a:r>
              <a:rPr lang="ru-RU" sz="1800" b="1" dirty="0" smtClean="0">
                <a:latin typeface="+mn-lt"/>
                <a:ea typeface="+mn-ea"/>
                <a:cs typeface="+mn-cs"/>
              </a:rPr>
              <a:t>«Об </a:t>
            </a:r>
            <a:r>
              <a:rPr lang="ru-RU" sz="1800" b="1" dirty="0">
                <a:latin typeface="+mn-lt"/>
                <a:ea typeface="+mn-ea"/>
                <a:cs typeface="+mn-cs"/>
              </a:rPr>
              <a:t>утверждении федеральной образовательной программы основного общего </a:t>
            </a:r>
            <a:r>
              <a:rPr lang="ru-RU" sz="1800" b="1" dirty="0" smtClean="0">
                <a:latin typeface="+mn-lt"/>
                <a:ea typeface="+mn-ea"/>
                <a:cs typeface="+mn-cs"/>
              </a:rPr>
              <a:t>образования»</a:t>
            </a:r>
            <a:br>
              <a:rPr lang="ru-RU" sz="1800" b="1" dirty="0" smtClean="0">
                <a:latin typeface="+mn-lt"/>
                <a:ea typeface="+mn-ea"/>
                <a:cs typeface="+mn-cs"/>
              </a:rPr>
            </a:br>
            <a:r>
              <a:rPr lang="ru-RU" sz="1800" b="1" dirty="0" smtClean="0">
                <a:latin typeface="+mn-lt"/>
                <a:ea typeface="+mn-ea"/>
                <a:cs typeface="+mn-cs"/>
              </a:rPr>
              <a:t>(</a:t>
            </a:r>
            <a:r>
              <a:rPr lang="ru-RU" sz="1800" b="1" dirty="0">
                <a:latin typeface="+mn-lt"/>
                <a:ea typeface="+mn-ea"/>
                <a:cs typeface="+mn-cs"/>
              </a:rPr>
              <a:t>Зарегистрирован 12.07.2023 № 74223)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71602" y="1980969"/>
            <a:ext cx="96175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Times New Roman" pitchFamily="18" charset="0"/>
              </a:rPr>
              <a:t>169. План внеурочной деятельности.</a:t>
            </a:r>
          </a:p>
          <a:p>
            <a:pPr algn="just"/>
            <a:r>
              <a:rPr lang="ru-RU" dirty="0">
                <a:cs typeface="Times New Roman" pitchFamily="18" charset="0"/>
              </a:rPr>
              <a:t>169.1. Внеурочная деятельность направлена на достижение планируемых результатов освоения основной образовательной программы (личностных, </a:t>
            </a:r>
            <a:r>
              <a:rPr lang="ru-RU" dirty="0" err="1">
                <a:cs typeface="Times New Roman" pitchFamily="18" charset="0"/>
              </a:rPr>
              <a:t>метапредметных</a:t>
            </a:r>
            <a:r>
              <a:rPr lang="ru-RU" dirty="0">
                <a:cs typeface="Times New Roman" pitchFamily="18" charset="0"/>
              </a:rPr>
              <a:t> и предметных) и осуществляется в формах, отличных от урочной.</a:t>
            </a:r>
          </a:p>
          <a:p>
            <a:pPr algn="just"/>
            <a:endParaRPr lang="ru-RU" dirty="0">
              <a:cs typeface="Times New Roman" pitchFamily="18" charset="0"/>
            </a:endParaRPr>
          </a:p>
          <a:p>
            <a:pPr algn="just"/>
            <a:r>
              <a:rPr lang="ru-RU" dirty="0">
                <a:cs typeface="Times New Roman" pitchFamily="18" charset="0"/>
              </a:rPr>
              <a:t>169.3. План внеурочной деятельности представляет собой описание целостной системы функционирования образовательной организации в сфере внеурочной деятельности и может включать в себя: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внеурочную </a:t>
            </a:r>
            <a:r>
              <a:rPr lang="ru-RU" dirty="0">
                <a:cs typeface="Times New Roman" pitchFamily="18" charset="0"/>
              </a:rPr>
              <a:t>деятельность по учебным предметам образовательной программы (учебные курсы, учебные модули по выбору обучающихся, родителей (законных представителей) несовершеннолетних обучающихся, в том числе предусматривающие </a:t>
            </a:r>
            <a:r>
              <a:rPr lang="ru-RU" u="sng" dirty="0">
                <a:cs typeface="Times New Roman" pitchFamily="18" charset="0"/>
              </a:rPr>
              <a:t>углубленное изучение учебных предметов</a:t>
            </a:r>
            <a:r>
              <a:rPr lang="ru-RU" dirty="0">
                <a:cs typeface="Times New Roman" pitchFamily="18" charset="0"/>
              </a:rPr>
              <a:t>, с целью удовлетворения различных интересов обучающихся, потребностей в физическом развитии и совершенствовании, а также учитывающие этнокультурные интересы, особые образовательные потребности обучающихся с ограниченными возможностями </a:t>
            </a:r>
            <a:r>
              <a:rPr lang="ru-RU" dirty="0" smtClean="0">
                <a:cs typeface="Times New Roman" pitchFamily="18" charset="0"/>
              </a:rPr>
              <a:t>здоровья.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1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A186B-931A-41E3-B15B-250EA85A78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30552" y="688068"/>
            <a:ext cx="9498012" cy="26781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>
                <a:latin typeface="+mn-lt"/>
                <a:ea typeface="+mn-ea"/>
                <a:cs typeface="+mn-cs"/>
              </a:rPr>
              <a:t>Федеральная образовательная программа среднего общего образования</a:t>
            </a:r>
            <a:br>
              <a:rPr lang="ru-RU" sz="2400" b="1" dirty="0">
                <a:latin typeface="+mn-lt"/>
                <a:ea typeface="+mn-ea"/>
                <a:cs typeface="+mn-cs"/>
              </a:rPr>
            </a:br>
            <a:r>
              <a:rPr lang="ru-RU" sz="2400" b="1" dirty="0">
                <a:latin typeface="+mn-lt"/>
                <a:ea typeface="+mn-ea"/>
                <a:cs typeface="+mn-cs"/>
              </a:rPr>
              <a:t>Приказ Министерства просвещения Российской Федерации от 18.05.2023 № 371 </a:t>
            </a:r>
            <a:r>
              <a:rPr lang="ru-RU" sz="2400" b="1" dirty="0" smtClean="0">
                <a:latin typeface="+mn-lt"/>
                <a:ea typeface="+mn-ea"/>
                <a:cs typeface="+mn-cs"/>
              </a:rPr>
              <a:t/>
            </a:r>
            <a:br>
              <a:rPr lang="ru-RU" sz="2400" b="1" dirty="0" smtClean="0">
                <a:latin typeface="+mn-lt"/>
                <a:ea typeface="+mn-ea"/>
                <a:cs typeface="+mn-cs"/>
              </a:rPr>
            </a:br>
            <a:r>
              <a:rPr lang="ru-RU" sz="2400" b="1" dirty="0" smtClean="0">
                <a:latin typeface="+mn-lt"/>
                <a:ea typeface="+mn-ea"/>
                <a:cs typeface="+mn-cs"/>
              </a:rPr>
              <a:t>«Об </a:t>
            </a:r>
            <a:r>
              <a:rPr lang="ru-RU" sz="2400" b="1" dirty="0">
                <a:latin typeface="+mn-lt"/>
                <a:ea typeface="+mn-ea"/>
                <a:cs typeface="+mn-cs"/>
              </a:rPr>
              <a:t>утверждении федеральной образовательной программы среднего общего </a:t>
            </a:r>
            <a:r>
              <a:rPr lang="ru-RU" sz="2400" b="1" dirty="0" smtClean="0">
                <a:latin typeface="+mn-lt"/>
                <a:ea typeface="+mn-ea"/>
                <a:cs typeface="+mn-cs"/>
              </a:rPr>
              <a:t>образования» </a:t>
            </a:r>
            <a:br>
              <a:rPr lang="ru-RU" sz="2400" b="1" dirty="0" smtClean="0">
                <a:latin typeface="+mn-lt"/>
                <a:ea typeface="+mn-ea"/>
                <a:cs typeface="+mn-cs"/>
              </a:rPr>
            </a:br>
            <a:r>
              <a:rPr lang="ru-RU" sz="2400" b="1" dirty="0" smtClean="0">
                <a:latin typeface="+mn-lt"/>
                <a:ea typeface="+mn-ea"/>
                <a:cs typeface="+mn-cs"/>
              </a:rPr>
              <a:t>(</a:t>
            </a:r>
            <a:r>
              <a:rPr lang="ru-RU" sz="2400" b="1" dirty="0">
                <a:latin typeface="+mn-lt"/>
                <a:ea typeface="+mn-ea"/>
                <a:cs typeface="+mn-cs"/>
              </a:rPr>
              <a:t>Зарегистрирован 12.07.2023 № 74228)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08315" y="3943469"/>
            <a:ext cx="92419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133.12. По решению педагогического коллектива, родительской общественности, интересов и запросов обучающихся и родителей (законных представителей) несовершеннолетних обучающихся план внеурочной деятельности в образовательной организации модифицируется в соответствии с пятью профилями: </a:t>
            </a:r>
            <a:r>
              <a:rPr lang="ru-RU" u="sng" dirty="0">
                <a:solidFill>
                  <a:prstClr val="black"/>
                </a:solidFill>
              </a:rPr>
              <a:t>естественно-научным, гуманитарным, социально-экономическим, технологическим, универсальным.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3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15778</TotalTime>
  <Words>519</Words>
  <Application>Microsoft Office PowerPoint</Application>
  <PresentationFormat>Произвольный</PresentationFormat>
  <Paragraphs>58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Кнопка</vt:lpstr>
      <vt:lpstr>Организация внеурочной деятельности по иностранным языкам</vt:lpstr>
      <vt:lpstr>Внеурочная деятельность </vt:lpstr>
      <vt:lpstr>Формы работы внеурочной деятельности</vt:lpstr>
      <vt:lpstr> Принципы организации внеурочной деятельности</vt:lpstr>
      <vt:lpstr>Письмо Министерства просвещения РФ от 5 июля 2022 г.  N ТВ-1290/03 «О направлении методических рекомендаций» Информационно-методическое письмо  об организации внеурочной деятельности в рамках реализации  обновленных федеральных государственных образовательных стандартов начального общего и основного общего образования</vt:lpstr>
      <vt:lpstr> Федеральная образовательная программа начального общего образования Приказ Министерства просвещения Российской Федерации от 18.05.2023 № 372  «Об утверждении федеральной образовательной программы начального общего образования»  (Зарегистрирован 12.07.2023 № 74229) </vt:lpstr>
      <vt:lpstr> Федеральная образовательная программа начального общего образования Приказ Министерства просвещения Российской Федерации от 18.05.2023 № 372  «Об утверждении федеральной образовательной программы начального общего образования»  (Зарегистрирован 12.07.2023 № 74229) </vt:lpstr>
      <vt:lpstr>Федеральная образовательная программа основного общего образования Приказ Министерства просвещения Российской Федерации от 18.05.2023 № 370  «Об утверждении федеральной образовательной программы основного общего образования» (Зарегистрирован 12.07.2023 № 74223)</vt:lpstr>
      <vt:lpstr>Федеральная образовательная программа среднего общего образования Приказ Министерства просвещения Российской Федерации от 18.05.2023 № 371  «Об утверждении федеральной образовательной программы среднего общего образования»  (Зарегистрирован 12.07.2023 № 74228)</vt:lpstr>
      <vt:lpstr>Внеурочная деятельность по иностранным языкам </vt:lpstr>
      <vt:lpstr>Внеурочная деятельность по иностранным языкам </vt:lpstr>
      <vt:lpstr>Организация внеурочной деятельности по иностранным языкам</vt:lpstr>
    </vt:vector>
  </TitlesOfParts>
  <Company>ГБУ ДПО РЦОКИО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Золина Светлана Гирфановна</dc:creator>
  <cp:lastModifiedBy>Инесса</cp:lastModifiedBy>
  <cp:revision>50</cp:revision>
  <dcterms:created xsi:type="dcterms:W3CDTF">2024-01-10T10:21:28Z</dcterms:created>
  <dcterms:modified xsi:type="dcterms:W3CDTF">2025-02-17T15:04:15Z</dcterms:modified>
</cp:coreProperties>
</file>