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81" r:id="rId7"/>
    <p:sldId id="277" r:id="rId8"/>
    <p:sldId id="278" r:id="rId9"/>
    <p:sldId id="279" r:id="rId10"/>
    <p:sldId id="280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2" r:id="rId22"/>
    <p:sldId id="263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47975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33775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0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524000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484438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484438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38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upidonia.ru/viktoriny/test-po-himii-iskusstvennye-polimery-gabrieljan-10-klass" TargetMode="External"/><Relationship Id="rId7" Type="http://schemas.openxmlformats.org/officeDocument/2006/relationships/hyperlink" Target="https://yandex.ru/video/preview/?filmId=10771367134660947198&amp;text=&#1087;&#1086;&#1083;&#1080;&#1084;&#1077;&#1088;&#1099;%20&#1077;&#1075;&#1101;&amp;path=wizard&amp;parent-reqid=1587460006245866-764210664620389024000122-production-app-host-vla-web-yp-34&amp;redircnt=1587460014.1" TargetMode="External"/><Relationship Id="rId2" Type="http://schemas.openxmlformats.org/officeDocument/2006/relationships/hyperlink" Target="http://himege.ru/category/&#1090;&#1077;&#1086;&#1088;&#1080;&#1103;/&#1085;&#1077;&#1086;&#1088;&#1075;&#1072;&#1085;&#1080;&#1095;&#1077;&#1089;&#1082;&#1072;&#1103;-&#1093;&#1080;&#1084;&#1080;&#1103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mege.ru/" TargetMode="External"/><Relationship Id="rId5" Type="http://schemas.openxmlformats.org/officeDocument/2006/relationships/hyperlink" Target="https://studarium.ru/" TargetMode="External"/><Relationship Id="rId4" Type="http://schemas.openxmlformats.org/officeDocument/2006/relationships/hyperlink" Target="http://tepka.ru/bu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imege.ru/category/&#1090;&#1077;&#1086;&#1088;&#1080;&#1103;/&#1085;&#1077;&#1086;&#1088;&#1075;&#1072;&#1085;&#1080;&#1095;&#1077;&#1089;&#1082;&#1072;&#1103;-&#1093;&#1080;&#1084;&#1080;&#1103;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imege.ru/category/%d1%82%d0%b5%d0%be%d1%80%d0%b8%d1%8f/" TargetMode="External"/><Relationship Id="rId13" Type="http://schemas.openxmlformats.org/officeDocument/2006/relationships/hyperlink" Target="http://himege.ru/category/eto-interesno/" TargetMode="External"/><Relationship Id="rId3" Type="http://schemas.openxmlformats.org/officeDocument/2006/relationships/hyperlink" Target="http://himege.ru/category/himiya-videouroki/" TargetMode="External"/><Relationship Id="rId7" Type="http://schemas.openxmlformats.org/officeDocument/2006/relationships/hyperlink" Target="http://himege.ru/category/reshenie-zadach-po-ximii/" TargetMode="External"/><Relationship Id="rId12" Type="http://schemas.openxmlformats.org/officeDocument/2006/relationships/hyperlink" Target="http://himege.ru/category/himiya-ege-test/" TargetMode="External"/><Relationship Id="rId2" Type="http://schemas.openxmlformats.org/officeDocument/2006/relationships/hyperlink" Target="http://himege.ru/category/baza-fip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mege.ru/category/ege-po-himii/" TargetMode="External"/><Relationship Id="rId11" Type="http://schemas.openxmlformats.org/officeDocument/2006/relationships/hyperlink" Target="http://himege.ru/category/%d1%82%d0%b5%d0%be%d1%80%d0%b8%d1%8f/%d0%be%d1%80%d0%b3%d0%b0%d0%bd%d0%b8%d1%87%d0%b5%d1%81%d0%ba%d0%b0%d1%8f-%d1%85%d0%b8%d0%bc%d0%b8%d1%8f/" TargetMode="External"/><Relationship Id="rId5" Type="http://schemas.openxmlformats.org/officeDocument/2006/relationships/hyperlink" Target="http://himege.ru/category/ege-himiya-uchebniki/" TargetMode="External"/><Relationship Id="rId10" Type="http://schemas.openxmlformats.org/officeDocument/2006/relationships/hyperlink" Target="http://himege.ru/category/%d1%82%d0%b5%d0%be%d1%80%d0%b8%d1%8f/%d0%be%d0%b1%d1%89%d0%b0%d1%8f-%d1%85%d0%b8%d0%bc%d0%b8%d1%8f/" TargetMode="External"/><Relationship Id="rId4" Type="http://schemas.openxmlformats.org/officeDocument/2006/relationships/hyperlink" Target="http://himege.ru/category/demovarianty-ege-po-ximii/" TargetMode="External"/><Relationship Id="rId9" Type="http://schemas.openxmlformats.org/officeDocument/2006/relationships/hyperlink" Target="http://himege.ru/category/%d1%82%d0%b5%d0%be%d1%80%d0%b8%d1%8f/%d0%bd%d0%b5%d0%be%d1%80%d0%b3%d0%b0%d0%bd%d0%b8%d1%87%d0%b5%d1%81%d0%ba%d0%b0%d1%8f-%d1%85%d0%b8%d0%bc%d0%b8%d1%8f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upidonia.ru/viktoriny/test-po-himii-iskusstvennye-polimery-gabrieljan-10-klas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772400" cy="364333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20202"/>
                </a:solidFill>
              </a:rPr>
              <a:t>Доступные </a:t>
            </a:r>
            <a:br>
              <a:rPr lang="ru-RU" b="1" dirty="0" smtClean="0">
                <a:solidFill>
                  <a:srgbClr val="020202"/>
                </a:solidFill>
              </a:rPr>
            </a:br>
            <a:r>
              <a:rPr lang="ru-RU" b="1" dirty="0" smtClean="0">
                <a:solidFill>
                  <a:srgbClr val="020202"/>
                </a:solidFill>
              </a:rPr>
              <a:t>образовательные </a:t>
            </a:r>
            <a:br>
              <a:rPr lang="ru-RU" b="1" dirty="0" smtClean="0">
                <a:solidFill>
                  <a:srgbClr val="020202"/>
                </a:solidFill>
              </a:rPr>
            </a:br>
            <a:r>
              <a:rPr lang="ru-RU" b="1" dirty="0" smtClean="0">
                <a:solidFill>
                  <a:srgbClr val="020202"/>
                </a:solidFill>
              </a:rPr>
              <a:t>платформы на базе дистанционного </a:t>
            </a:r>
            <a:br>
              <a:rPr lang="ru-RU" b="1" dirty="0" smtClean="0">
                <a:solidFill>
                  <a:srgbClr val="020202"/>
                </a:solidFill>
              </a:rPr>
            </a:br>
            <a:r>
              <a:rPr lang="ru-RU" b="1" dirty="0" smtClean="0">
                <a:solidFill>
                  <a:srgbClr val="020202"/>
                </a:solidFill>
              </a:rPr>
              <a:t>обучения для предметов естественно научного цикла</a:t>
            </a:r>
            <a:endParaRPr lang="ru-RU" b="1" dirty="0">
              <a:solidFill>
                <a:srgbClr val="02020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715016"/>
            <a:ext cx="6429388" cy="11429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Шабалина Александра Николаевна,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МБОУ «Гимназия №48 г.Челябинска»,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учитель химии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51" t="20304" r="31509" b="7711"/>
          <a:stretch>
            <a:fillRect/>
          </a:stretch>
        </p:blipFill>
        <p:spPr bwMode="auto">
          <a:xfrm>
            <a:off x="285720" y="642918"/>
            <a:ext cx="8404039" cy="52864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https://studarium.ru/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21" t="15176" r="29314" b="9146"/>
          <a:stretch>
            <a:fillRect/>
          </a:stretch>
        </p:blipFill>
        <p:spPr bwMode="auto">
          <a:xfrm>
            <a:off x="1357290" y="2285992"/>
            <a:ext cx="6357982" cy="43446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14078" t="24835" r="68200" b="25495"/>
          <a:stretch>
            <a:fillRect/>
          </a:stretch>
        </p:blipFill>
        <p:spPr bwMode="auto">
          <a:xfrm>
            <a:off x="357158" y="0"/>
            <a:ext cx="3000396" cy="47278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3728" t="25638" r="64361" b="17596"/>
          <a:stretch>
            <a:fillRect/>
          </a:stretch>
        </p:blipFill>
        <p:spPr bwMode="auto">
          <a:xfrm>
            <a:off x="2928926" y="1285860"/>
            <a:ext cx="3089694" cy="45005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/>
          <a:srcRect l="14025" t="36282" r="65825" b="24692"/>
          <a:stretch>
            <a:fillRect/>
          </a:stretch>
        </p:blipFill>
        <p:spPr bwMode="auto">
          <a:xfrm>
            <a:off x="5715008" y="3357538"/>
            <a:ext cx="3214710" cy="35004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234" t="25638" r="63830" b="6952"/>
          <a:stretch>
            <a:fillRect/>
          </a:stretch>
        </p:blipFill>
        <p:spPr bwMode="auto">
          <a:xfrm>
            <a:off x="214282" y="-1"/>
            <a:ext cx="3143272" cy="49768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374" t="12766" r="7891" b="4255"/>
          <a:stretch>
            <a:fillRect/>
          </a:stretch>
        </p:blipFill>
        <p:spPr bwMode="auto">
          <a:xfrm>
            <a:off x="2571736" y="3000372"/>
            <a:ext cx="6411103" cy="3571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96" t="23188" r="4074" b="5797"/>
          <a:stretch>
            <a:fillRect/>
          </a:stretch>
        </p:blipFill>
        <p:spPr bwMode="auto">
          <a:xfrm>
            <a:off x="285720" y="214290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9111" t="36232" r="4889" b="5797"/>
          <a:stretch>
            <a:fillRect/>
          </a:stretch>
        </p:blipFill>
        <p:spPr bwMode="auto">
          <a:xfrm>
            <a:off x="2714612" y="3000372"/>
            <a:ext cx="63651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48" t="11594" r="6296" b="7246"/>
          <a:stretch>
            <a:fillRect/>
          </a:stretch>
        </p:blipFill>
        <p:spPr bwMode="auto">
          <a:xfrm>
            <a:off x="1214414" y="1285860"/>
            <a:ext cx="7000924" cy="50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7315200" cy="715963"/>
          </a:xfrm>
        </p:spPr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496" t="11485" r="7521" b="10992"/>
          <a:stretch>
            <a:fillRect/>
          </a:stretch>
        </p:blipFill>
        <p:spPr bwMode="auto">
          <a:xfrm>
            <a:off x="357158" y="1928802"/>
            <a:ext cx="8358246" cy="444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77" t="12921" r="7640" b="5865"/>
          <a:stretch>
            <a:fillRect/>
          </a:stretch>
        </p:blipFill>
        <p:spPr bwMode="auto">
          <a:xfrm>
            <a:off x="285720" y="1357298"/>
            <a:ext cx="859366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7022" r="4408" b="7301"/>
          <a:stretch>
            <a:fillRect/>
          </a:stretch>
        </p:blipFill>
        <p:spPr bwMode="auto">
          <a:xfrm>
            <a:off x="285719" y="1357298"/>
            <a:ext cx="87380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45" t="17022" r="7521" b="10992"/>
          <a:stretch>
            <a:fillRect/>
          </a:stretch>
        </p:blipFill>
        <p:spPr bwMode="auto">
          <a:xfrm>
            <a:off x="214282" y="1714488"/>
            <a:ext cx="86659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http://tepka.ru/buk.html</a:t>
            </a:r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3229" t="22059" r="13186" b="2941"/>
          <a:stretch>
            <a:fillRect/>
          </a:stretch>
        </p:blipFill>
        <p:spPr bwMode="auto">
          <a:xfrm>
            <a:off x="2786018" y="2357430"/>
            <a:ext cx="6357982" cy="36433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61570" t="39668" r="22110" b="43399"/>
          <a:stretch>
            <a:fillRect/>
          </a:stretch>
        </p:blipFill>
        <p:spPr bwMode="auto">
          <a:xfrm>
            <a:off x="674289" y="4000504"/>
            <a:ext cx="4163743" cy="24288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45" t="13331" r="3370" b="9146"/>
          <a:stretch>
            <a:fillRect/>
          </a:stretch>
        </p:blipFill>
        <p:spPr bwMode="auto">
          <a:xfrm>
            <a:off x="709213" y="1500174"/>
            <a:ext cx="84347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3528" t="32422" r="31881" b="35351"/>
          <a:stretch>
            <a:fillRect/>
          </a:stretch>
        </p:blipFill>
        <p:spPr bwMode="auto">
          <a:xfrm>
            <a:off x="214282" y="4643446"/>
            <a:ext cx="3682304" cy="192882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13" t="3692" b="4019"/>
          <a:stretch>
            <a:fillRect/>
          </a:stretch>
        </p:blipFill>
        <p:spPr bwMode="auto">
          <a:xfrm>
            <a:off x="340098" y="1500174"/>
            <a:ext cx="8803902" cy="47149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20202"/>
                </a:solidFill>
                <a:hlinkClick r:id="rId2"/>
              </a:rPr>
              <a:t>http://himege.ru/category/</a:t>
            </a:r>
            <a:r>
              <a:rPr lang="ru-RU" sz="2000" dirty="0" smtClean="0">
                <a:solidFill>
                  <a:srgbClr val="020202"/>
                </a:solidFill>
                <a:hlinkClick r:id="rId2"/>
              </a:rPr>
              <a:t>теория/</a:t>
            </a:r>
            <a:r>
              <a:rPr lang="ru-RU" sz="2000" dirty="0" err="1" smtClean="0">
                <a:solidFill>
                  <a:srgbClr val="020202"/>
                </a:solidFill>
                <a:hlinkClick r:id="rId2"/>
              </a:rPr>
              <a:t>неорганическая-химия</a:t>
            </a:r>
            <a:r>
              <a:rPr lang="ru-RU" sz="2000" dirty="0" smtClean="0">
                <a:solidFill>
                  <a:srgbClr val="020202"/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rgbClr val="020202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20202"/>
                </a:solidFill>
                <a:hlinkClick r:id="rId3"/>
              </a:rPr>
              <a:t>https://kupidonia.ru/viktoriny/test-po-himii-iskusstvennye-polimery-gabrieljan-10-klass</a:t>
            </a:r>
            <a:r>
              <a:rPr lang="ru-RU" sz="2000" dirty="0" smtClean="0">
                <a:solidFill>
                  <a:srgbClr val="020202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20202"/>
                </a:solidFill>
                <a:hlinkClick r:id="rId4"/>
              </a:rPr>
              <a:t>http://tepka.ru/buk.html</a:t>
            </a:r>
            <a:r>
              <a:rPr lang="ru-RU" sz="2000" dirty="0" smtClean="0">
                <a:solidFill>
                  <a:srgbClr val="020202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20202"/>
                </a:solidFill>
                <a:hlinkClick r:id="rId5"/>
              </a:rPr>
              <a:t>https://studarium.ru</a:t>
            </a:r>
            <a:r>
              <a:rPr lang="en-US" sz="2000" dirty="0" smtClean="0">
                <a:solidFill>
                  <a:srgbClr val="020202"/>
                </a:solidFill>
                <a:hlinkClick r:id="rId5"/>
              </a:rPr>
              <a:t>/</a:t>
            </a:r>
            <a:endParaRPr lang="ru-RU" sz="2000" dirty="0" smtClean="0">
              <a:solidFill>
                <a:srgbClr val="020202"/>
              </a:solidFill>
            </a:endParaRPr>
          </a:p>
          <a:p>
            <a:r>
              <a:rPr lang="en-US" sz="2000" dirty="0" smtClean="0">
                <a:solidFill>
                  <a:srgbClr val="020202"/>
                </a:solidFill>
                <a:hlinkClick r:id="rId6"/>
              </a:rPr>
              <a:t>https://chemege.ru</a:t>
            </a:r>
            <a:r>
              <a:rPr lang="en-US" sz="2000" dirty="0" smtClean="0">
                <a:solidFill>
                  <a:srgbClr val="020202"/>
                </a:solidFill>
                <a:hlinkClick r:id="rId6"/>
              </a:rPr>
              <a:t>/</a:t>
            </a:r>
            <a:r>
              <a:rPr lang="ru-RU" sz="2000" dirty="0" smtClean="0">
                <a:solidFill>
                  <a:srgbClr val="020202"/>
                </a:solidFill>
              </a:rPr>
              <a:t> </a:t>
            </a:r>
            <a:endParaRPr lang="ru-RU" sz="2000" dirty="0" smtClean="0">
              <a:solidFill>
                <a:srgbClr val="020202"/>
              </a:solidFill>
            </a:endParaRPr>
          </a:p>
          <a:p>
            <a:r>
              <a:rPr lang="en-US" sz="2000" dirty="0" smtClean="0">
                <a:solidFill>
                  <a:srgbClr val="020202"/>
                </a:solidFill>
                <a:hlinkClick r:id="rId7"/>
              </a:rPr>
              <a:t>https://yandex.ru/video/preview/?filmId=10771367134660947198&amp;text=</a:t>
            </a:r>
            <a:r>
              <a:rPr lang="ru-RU" sz="2000" dirty="0" smtClean="0">
                <a:solidFill>
                  <a:srgbClr val="020202"/>
                </a:solidFill>
                <a:hlinkClick r:id="rId7"/>
              </a:rPr>
              <a:t>полимеры%20егэ&amp;</a:t>
            </a:r>
            <a:r>
              <a:rPr lang="en-US" sz="2000" dirty="0" smtClean="0">
                <a:solidFill>
                  <a:srgbClr val="020202"/>
                </a:solidFill>
                <a:hlinkClick r:id="rId7"/>
              </a:rPr>
              <a:t>path=</a:t>
            </a:r>
            <a:r>
              <a:rPr lang="en-US" sz="2000" dirty="0" err="1" smtClean="0">
                <a:solidFill>
                  <a:srgbClr val="020202"/>
                </a:solidFill>
                <a:hlinkClick r:id="rId7"/>
              </a:rPr>
              <a:t>wizard&amp;parent-reqid</a:t>
            </a:r>
            <a:r>
              <a:rPr lang="en-US" sz="2000" dirty="0" smtClean="0">
                <a:solidFill>
                  <a:srgbClr val="020202"/>
                </a:solidFill>
                <a:hlinkClick r:id="rId7"/>
              </a:rPr>
              <a:t>=1587460006245866-764210664620389024000122-production-app-host-vla-web-yp-34&amp;redircnt=1587460014.1</a:t>
            </a:r>
            <a:r>
              <a:rPr lang="ru-RU" sz="2000" dirty="0" smtClean="0">
                <a:solidFill>
                  <a:srgbClr val="020202"/>
                </a:solidFill>
              </a:rPr>
              <a:t> </a:t>
            </a:r>
          </a:p>
          <a:p>
            <a:endParaRPr lang="ru-RU" sz="2000" dirty="0" smtClean="0">
              <a:solidFill>
                <a:srgbClr val="020202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402" t="18868" r="8559" b="16530"/>
          <a:stretch>
            <a:fillRect/>
          </a:stretch>
        </p:blipFill>
        <p:spPr bwMode="auto">
          <a:xfrm>
            <a:off x="428596" y="1285859"/>
            <a:ext cx="8286808" cy="53710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072206"/>
            <a:ext cx="8286808" cy="500066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20202"/>
                </a:solidFill>
                <a:hlinkClick r:id="rId2"/>
              </a:rPr>
              <a:t>http://himege.ru/category/</a:t>
            </a:r>
            <a:r>
              <a:rPr lang="ru-RU" sz="2000" b="1" dirty="0" smtClean="0">
                <a:solidFill>
                  <a:srgbClr val="020202"/>
                </a:solidFill>
                <a:hlinkClick r:id="rId2"/>
              </a:rPr>
              <a:t>теория/</a:t>
            </a:r>
            <a:r>
              <a:rPr lang="ru-RU" sz="2000" b="1" dirty="0" err="1" smtClean="0">
                <a:solidFill>
                  <a:srgbClr val="020202"/>
                </a:solidFill>
                <a:hlinkClick r:id="rId2"/>
              </a:rPr>
              <a:t>неорганическая-химия</a:t>
            </a:r>
            <a:r>
              <a:rPr lang="ru-RU" sz="2000" b="1" dirty="0" smtClean="0">
                <a:solidFill>
                  <a:srgbClr val="020202"/>
                </a:solidFill>
                <a:hlinkClick r:id="rId2"/>
              </a:rPr>
              <a:t>/</a:t>
            </a:r>
            <a:r>
              <a:rPr lang="ru-RU" sz="2000" b="1" dirty="0" smtClean="0">
                <a:solidFill>
                  <a:srgbClr val="020202"/>
                </a:solidFill>
              </a:rPr>
              <a:t> </a:t>
            </a:r>
            <a:endParaRPr lang="ru-RU" sz="2000" b="1" dirty="0">
              <a:solidFill>
                <a:srgbClr val="020202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704" t="11528" r="28704" b="6127"/>
          <a:stretch>
            <a:fillRect/>
          </a:stretch>
        </p:blipFill>
        <p:spPr bwMode="auto">
          <a:xfrm>
            <a:off x="357158" y="500042"/>
            <a:ext cx="8215370" cy="5626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8596" y="642918"/>
            <a:ext cx="3314704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HimEge.ru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90600" y="1524001"/>
            <a:ext cx="7315200" cy="5476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20202"/>
                </a:solidFill>
              </a:rPr>
              <a:t>Рубрики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90600" y="2143116"/>
            <a:ext cx="7315200" cy="4211647"/>
          </a:xfrm>
        </p:spPr>
        <p:txBody>
          <a:bodyPr/>
          <a:lstStyle/>
          <a:p>
            <a:r>
              <a:rPr lang="ru-RU" sz="1800" dirty="0" smtClean="0">
                <a:solidFill>
                  <a:srgbClr val="020202"/>
                </a:solidFill>
                <a:hlinkClick r:id="rId2"/>
              </a:rPr>
              <a:t>База ФИПИ</a:t>
            </a:r>
            <a:r>
              <a:rPr lang="ru-RU" sz="1800" dirty="0" smtClean="0">
                <a:solidFill>
                  <a:srgbClr val="020202"/>
                </a:solidFill>
              </a:rPr>
              <a:t> (5)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3"/>
              </a:rPr>
              <a:t>Видео-уроки решение </a:t>
            </a:r>
            <a:r>
              <a:rPr lang="ru-RU" sz="1800" dirty="0" err="1" smtClean="0">
                <a:solidFill>
                  <a:srgbClr val="020202"/>
                </a:solidFill>
                <a:hlinkClick r:id="rId3"/>
              </a:rPr>
              <a:t>демоварианта</a:t>
            </a:r>
            <a:r>
              <a:rPr lang="ru-RU" sz="1800" dirty="0" smtClean="0">
                <a:solidFill>
                  <a:srgbClr val="020202"/>
                </a:solidFill>
                <a:hlinkClick r:id="rId3"/>
              </a:rPr>
              <a:t> ЕГЭ</a:t>
            </a:r>
            <a:r>
              <a:rPr lang="ru-RU" sz="1800" dirty="0" smtClean="0">
                <a:solidFill>
                  <a:srgbClr val="020202"/>
                </a:solidFill>
              </a:rPr>
              <a:t> (6)</a:t>
            </a:r>
          </a:p>
          <a:p>
            <a:r>
              <a:rPr lang="ru-RU" sz="1800" dirty="0" err="1" smtClean="0">
                <a:solidFill>
                  <a:srgbClr val="020202"/>
                </a:solidFill>
                <a:hlinkClick r:id="rId4"/>
              </a:rPr>
              <a:t>Демоварианты</a:t>
            </a:r>
            <a:r>
              <a:rPr lang="ru-RU" sz="1800" dirty="0" smtClean="0">
                <a:solidFill>
                  <a:srgbClr val="020202"/>
                </a:solidFill>
                <a:hlinkClick r:id="rId4"/>
              </a:rPr>
              <a:t> ЕГЭ по химии</a:t>
            </a:r>
            <a:r>
              <a:rPr lang="ru-RU" sz="1800" dirty="0" smtClean="0">
                <a:solidFill>
                  <a:srgbClr val="020202"/>
                </a:solidFill>
              </a:rPr>
              <a:t> (13)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5"/>
              </a:rPr>
              <a:t>Дополнительные материалы</a:t>
            </a:r>
            <a:r>
              <a:rPr lang="ru-RU" sz="1800" dirty="0" smtClean="0">
                <a:solidFill>
                  <a:srgbClr val="020202"/>
                </a:solidFill>
              </a:rPr>
              <a:t> (5)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6"/>
              </a:rPr>
              <a:t>О Едином Государственном Экзамене по химии</a:t>
            </a:r>
            <a:r>
              <a:rPr lang="ru-RU" sz="1800" dirty="0" smtClean="0">
                <a:solidFill>
                  <a:srgbClr val="020202"/>
                </a:solidFill>
              </a:rPr>
              <a:t> (12)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7"/>
              </a:rPr>
              <a:t>Решение задач по химии</a:t>
            </a:r>
            <a:r>
              <a:rPr lang="ru-RU" sz="1800" dirty="0" smtClean="0">
                <a:solidFill>
                  <a:srgbClr val="020202"/>
                </a:solidFill>
              </a:rPr>
              <a:t> (5)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8"/>
              </a:rPr>
              <a:t>Теория</a:t>
            </a:r>
            <a:r>
              <a:rPr lang="ru-RU" sz="1800" dirty="0" smtClean="0">
                <a:solidFill>
                  <a:srgbClr val="020202"/>
                </a:solidFill>
              </a:rPr>
              <a:t> (161)</a:t>
            </a:r>
          </a:p>
          <a:p>
            <a:pPr lvl="1"/>
            <a:r>
              <a:rPr lang="ru-RU" sz="1800" dirty="0" smtClean="0">
                <a:solidFill>
                  <a:srgbClr val="020202"/>
                </a:solidFill>
                <a:hlinkClick r:id="rId9"/>
              </a:rPr>
              <a:t>Неорганическая химия</a:t>
            </a:r>
            <a:r>
              <a:rPr lang="ru-RU" sz="1800" dirty="0" smtClean="0">
                <a:solidFill>
                  <a:srgbClr val="020202"/>
                </a:solidFill>
              </a:rPr>
              <a:t> (45)</a:t>
            </a:r>
          </a:p>
          <a:p>
            <a:pPr lvl="1"/>
            <a:r>
              <a:rPr lang="ru-RU" sz="1800" dirty="0" smtClean="0">
                <a:solidFill>
                  <a:srgbClr val="020202"/>
                </a:solidFill>
                <a:hlinkClick r:id="rId10"/>
              </a:rPr>
              <a:t>Общая химия</a:t>
            </a:r>
            <a:r>
              <a:rPr lang="ru-RU" sz="1800" dirty="0" smtClean="0">
                <a:solidFill>
                  <a:srgbClr val="020202"/>
                </a:solidFill>
              </a:rPr>
              <a:t> (35)</a:t>
            </a:r>
          </a:p>
          <a:p>
            <a:pPr lvl="1"/>
            <a:r>
              <a:rPr lang="ru-RU" sz="1800" dirty="0" smtClean="0">
                <a:solidFill>
                  <a:srgbClr val="020202"/>
                </a:solidFill>
                <a:hlinkClick r:id="rId11"/>
              </a:rPr>
              <a:t>Органическая химия</a:t>
            </a:r>
            <a:r>
              <a:rPr lang="ru-RU" sz="1800" dirty="0" smtClean="0">
                <a:solidFill>
                  <a:srgbClr val="020202"/>
                </a:solidFill>
              </a:rPr>
              <a:t> (44) - </a:t>
            </a:r>
            <a:r>
              <a:rPr lang="ru-RU" sz="1800" dirty="0" err="1" smtClean="0">
                <a:solidFill>
                  <a:srgbClr val="020202"/>
                </a:solidFill>
              </a:rPr>
              <a:t>видеоопыты</a:t>
            </a:r>
            <a:endParaRPr lang="ru-RU" sz="1800" dirty="0" smtClean="0">
              <a:solidFill>
                <a:srgbClr val="020202"/>
              </a:solidFill>
            </a:endParaRPr>
          </a:p>
          <a:p>
            <a:r>
              <a:rPr lang="ru-RU" sz="1800" dirty="0" smtClean="0">
                <a:solidFill>
                  <a:srgbClr val="020202"/>
                </a:solidFill>
                <a:hlinkClick r:id="rId12"/>
              </a:rPr>
              <a:t>Тест ЕГЭ </a:t>
            </a:r>
            <a:r>
              <a:rPr lang="ru-RU" sz="1800" dirty="0" err="1" smtClean="0">
                <a:solidFill>
                  <a:srgbClr val="020202"/>
                </a:solidFill>
                <a:hlinkClick r:id="rId12"/>
              </a:rPr>
              <a:t>онлайн</a:t>
            </a:r>
            <a:r>
              <a:rPr lang="ru-RU" sz="1800" dirty="0" smtClean="0">
                <a:solidFill>
                  <a:srgbClr val="020202"/>
                </a:solidFill>
              </a:rPr>
              <a:t> (65)</a:t>
            </a:r>
          </a:p>
          <a:p>
            <a:r>
              <a:rPr lang="ru-RU" sz="1800" dirty="0" smtClean="0">
                <a:solidFill>
                  <a:srgbClr val="020202"/>
                </a:solidFill>
                <a:hlinkClick r:id="rId13"/>
              </a:rPr>
              <a:t>Это интересно!</a:t>
            </a:r>
            <a:r>
              <a:rPr lang="ru-RU" sz="1800" dirty="0" smtClean="0">
                <a:solidFill>
                  <a:srgbClr val="020202"/>
                </a:solidFill>
              </a:rPr>
              <a:t> (9)</a:t>
            </a:r>
            <a:endParaRPr lang="ru-RU" sz="1800" dirty="0">
              <a:solidFill>
                <a:srgbClr val="02020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smtClean="0"/>
              <a:t>chemege.ru/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2" t="4102" r="2333" b="5455"/>
          <a:stretch>
            <a:fillRect/>
          </a:stretch>
        </p:blipFill>
        <p:spPr bwMode="auto">
          <a:xfrm>
            <a:off x="642910" y="2285992"/>
            <a:ext cx="7643866" cy="41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7315200" cy="715963"/>
          </a:xfrm>
        </p:spPr>
        <p:txBody>
          <a:bodyPr/>
          <a:lstStyle/>
          <a:p>
            <a:r>
              <a:rPr lang="en-US" sz="2400" dirty="0" smtClean="0">
                <a:solidFill>
                  <a:srgbClr val="020202"/>
                </a:solidFill>
                <a:hlinkClick r:id="rId2"/>
              </a:rPr>
              <a:t>https://kupidonia.ru/viktoriny/test-po-himii-iskusstvennye-polimery-gabrieljan-10-klass</a:t>
            </a:r>
            <a:r>
              <a:rPr lang="ru-RU" sz="2400" dirty="0" smtClean="0">
                <a:solidFill>
                  <a:srgbClr val="020202"/>
                </a:solidFill>
              </a:rPr>
              <a:t> </a:t>
            </a:r>
            <a:endParaRPr lang="ru-RU" sz="2400" dirty="0">
              <a:solidFill>
                <a:srgbClr val="02020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232" t="11485" r="2333" b="5455"/>
          <a:stretch>
            <a:fillRect/>
          </a:stretch>
        </p:blipFill>
        <p:spPr bwMode="auto">
          <a:xfrm>
            <a:off x="214282" y="500042"/>
            <a:ext cx="8667811" cy="42862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80" t="13235" r="30549" b="5882"/>
          <a:stretch>
            <a:fillRect/>
          </a:stretch>
        </p:blipFill>
        <p:spPr bwMode="auto">
          <a:xfrm>
            <a:off x="214282" y="357166"/>
            <a:ext cx="8627113" cy="58579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70" t="18868" r="32427" b="29450"/>
          <a:stretch>
            <a:fillRect/>
          </a:stretch>
        </p:blipFill>
        <p:spPr bwMode="auto">
          <a:xfrm>
            <a:off x="214282" y="1643050"/>
            <a:ext cx="8404170" cy="38576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3548</TotalTime>
  <Words>67</Words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powerpoint-template-24</vt:lpstr>
      <vt:lpstr>Доступные  образовательные  платформы на базе дистанционного  обучения для предметов естественно научного цикла</vt:lpstr>
      <vt:lpstr>http://tepka.ru/buk.html</vt:lpstr>
      <vt:lpstr>Слайд 3</vt:lpstr>
      <vt:lpstr>Слайд 4</vt:lpstr>
      <vt:lpstr>Рубрики</vt:lpstr>
      <vt:lpstr>https://chemege.ru/</vt:lpstr>
      <vt:lpstr>https://kupidonia.ru/viktoriny/test-po-himii-iskusstvennye-polimery-gabrieljan-10-klass </vt:lpstr>
      <vt:lpstr>Слайд 8</vt:lpstr>
      <vt:lpstr>Слайд 9</vt:lpstr>
      <vt:lpstr>Слайд 10</vt:lpstr>
      <vt:lpstr>https://studarium.ru/</vt:lpstr>
      <vt:lpstr>Слайд 12</vt:lpstr>
      <vt:lpstr>Слайд 13</vt:lpstr>
      <vt:lpstr>Слайд 14</vt:lpstr>
      <vt:lpstr>Слайд 15</vt:lpstr>
      <vt:lpstr>Тесты</vt:lpstr>
      <vt:lpstr>Слайд 17</vt:lpstr>
      <vt:lpstr>Слайд 18</vt:lpstr>
      <vt:lpstr>Слайд 19</vt:lpstr>
      <vt:lpstr>Слайд 20</vt:lpstr>
      <vt:lpstr>Слайд 21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Доступные образовательные платформы на базе дистанционного обучения для предметов естественно научного цикла</dc:title>
  <dc:creator>admin</dc:creator>
  <cp:lastModifiedBy>admin</cp:lastModifiedBy>
  <cp:revision>16</cp:revision>
  <dcterms:created xsi:type="dcterms:W3CDTF">2020-05-29T14:06:49Z</dcterms:created>
  <dcterms:modified xsi:type="dcterms:W3CDTF">2020-06-01T01:51:48Z</dcterms:modified>
</cp:coreProperties>
</file>