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sldIdLst>
    <p:sldId id="256" r:id="rId2"/>
    <p:sldId id="257" r:id="rId3"/>
    <p:sldId id="258" r:id="rId4"/>
    <p:sldId id="285" r:id="rId5"/>
    <p:sldId id="287" r:id="rId6"/>
    <p:sldId id="289" r:id="rId7"/>
    <p:sldId id="290" r:id="rId8"/>
    <p:sldId id="284" r:id="rId9"/>
    <p:sldId id="274" r:id="rId10"/>
    <p:sldId id="260" r:id="rId11"/>
    <p:sldId id="278" r:id="rId12"/>
    <p:sldId id="280" r:id="rId13"/>
    <p:sldId id="279" r:id="rId14"/>
    <p:sldId id="281" r:id="rId15"/>
    <p:sldId id="282" r:id="rId16"/>
    <p:sldId id="283" r:id="rId17"/>
    <p:sldId id="286" r:id="rId18"/>
    <p:sldId id="277" r:id="rId19"/>
    <p:sldId id="268" r:id="rId20"/>
    <p:sldId id="276" r:id="rId21"/>
    <p:sldId id="267" r:id="rId22"/>
    <p:sldId id="263" r:id="rId23"/>
    <p:sldId id="262" r:id="rId24"/>
    <p:sldId id="275" r:id="rId25"/>
    <p:sldId id="270" r:id="rId26"/>
    <p:sldId id="264" r:id="rId27"/>
    <p:sldId id="273" r:id="rId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96"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28"/>
          <c:dLbls>
            <c:spPr>
              <a:noFill/>
              <a:ln>
                <a:noFill/>
              </a:ln>
              <a:effectLst/>
            </c:spPr>
            <c:showLegendKey val="1"/>
            <c:showVal val="1"/>
            <c:showCatName val="1"/>
            <c:showSerName val="1"/>
            <c:showPercent val="1"/>
            <c:showBubbleSize val="1"/>
            <c:showLeaderLines val="1"/>
            <c:extLst>
              <c:ext xmlns:c15="http://schemas.microsoft.com/office/drawing/2012/chart" uri="{CE6537A1-D6FC-4f65-9D91-7224C49458BB}">
                <c15:layout/>
              </c:ext>
            </c:extLst>
          </c:dLbls>
          <c:cat>
            <c:strRef>
              <c:f>Лист1!$A$1:$A$3</c:f>
              <c:strCache>
                <c:ptCount val="3"/>
                <c:pt idx="0">
                  <c:v>Na</c:v>
                </c:pt>
                <c:pt idx="1">
                  <c:v>S</c:v>
                </c:pt>
                <c:pt idx="2">
                  <c:v>O</c:v>
                </c:pt>
              </c:strCache>
            </c:strRef>
          </c:cat>
          <c:val>
            <c:numRef>
              <c:f>Лист1!$B$1:$B$3</c:f>
              <c:numCache>
                <c:formatCode>0%</c:formatCode>
                <c:ptCount val="3"/>
                <c:pt idx="0">
                  <c:v>0.32</c:v>
                </c:pt>
                <c:pt idx="1">
                  <c:v>0.23</c:v>
                </c:pt>
                <c:pt idx="2">
                  <c:v>0.45</c:v>
                </c:pt>
              </c:numCache>
            </c:numRef>
          </c:val>
        </c:ser>
        <c:dLbls>
          <c:showLegendKey val="1"/>
          <c:showVal val="1"/>
          <c:showCatName val="1"/>
          <c:showSerName val="1"/>
          <c:showPercent val="1"/>
          <c:showBubbleSize val="1"/>
          <c:showLeaderLines val="1"/>
        </c:dLbls>
        <c:firstSliceAng val="0"/>
      </c:pieChart>
    </c:plotArea>
    <c:plotVisOnly val="1"/>
    <c:dispBlanksAs val="zero"/>
    <c:showDLblsOverMax val="1"/>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F3A880B-F8D0-4523-9919-59F43296D7E1}" type="datetimeFigureOut">
              <a:rPr lang="ru-RU" smtClean="0"/>
              <a:t>01.06.2020</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82D04D4-74A9-4EF9-80AB-188A589E96AA}" type="slidenum">
              <a:rPr lang="ru-RU" smtClean="0"/>
              <a:t>‹#›</a:t>
            </a:fld>
            <a:endParaRPr lang="ru-RU"/>
          </a:p>
        </p:txBody>
      </p:sp>
    </p:spTree>
    <p:extLst>
      <p:ext uri="{BB962C8B-B14F-4D97-AF65-F5344CB8AC3E}">
        <p14:creationId xmlns:p14="http://schemas.microsoft.com/office/powerpoint/2010/main" val="1499576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F3A880B-F8D0-4523-9919-59F43296D7E1}" type="datetimeFigureOut">
              <a:rPr lang="ru-RU" smtClean="0"/>
              <a:t>01.06.2020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82D04D4-74A9-4EF9-80AB-188A589E96AA}" type="slidenum">
              <a:rPr lang="ru-RU" smtClean="0"/>
              <a:t>‹#›</a:t>
            </a:fld>
            <a:endParaRPr lang="ru-RU"/>
          </a:p>
        </p:txBody>
      </p:sp>
    </p:spTree>
    <p:extLst>
      <p:ext uri="{BB962C8B-B14F-4D97-AF65-F5344CB8AC3E}">
        <p14:creationId xmlns:p14="http://schemas.microsoft.com/office/powerpoint/2010/main" val="4273363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F3A880B-F8D0-4523-9919-59F43296D7E1}" type="datetimeFigureOut">
              <a:rPr lang="ru-RU" smtClean="0"/>
              <a:t>01.06.2020</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82D04D4-74A9-4EF9-80AB-188A589E96AA}"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02665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F3A880B-F8D0-4523-9919-59F43296D7E1}" type="datetimeFigureOut">
              <a:rPr lang="ru-RU" smtClean="0"/>
              <a:t>01.06.2020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82D04D4-74A9-4EF9-80AB-188A589E96AA}" type="slidenum">
              <a:rPr lang="ru-RU" smtClean="0"/>
              <a:t>‹#›</a:t>
            </a:fld>
            <a:endParaRPr lang="ru-RU"/>
          </a:p>
        </p:txBody>
      </p:sp>
    </p:spTree>
    <p:extLst>
      <p:ext uri="{BB962C8B-B14F-4D97-AF65-F5344CB8AC3E}">
        <p14:creationId xmlns:p14="http://schemas.microsoft.com/office/powerpoint/2010/main" val="4155797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F3A880B-F8D0-4523-9919-59F43296D7E1}" type="datetimeFigureOut">
              <a:rPr lang="ru-RU" smtClean="0"/>
              <a:t>01.06.2020</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82D04D4-74A9-4EF9-80AB-188A589E96AA}"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48976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3F3A880B-F8D0-4523-9919-59F43296D7E1}" type="datetimeFigureOut">
              <a:rPr lang="ru-RU" smtClean="0"/>
              <a:t>01.06.2020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82D04D4-74A9-4EF9-80AB-188A589E96AA}" type="slidenum">
              <a:rPr lang="ru-RU" smtClean="0"/>
              <a:t>‹#›</a:t>
            </a:fld>
            <a:endParaRPr lang="ru-RU"/>
          </a:p>
        </p:txBody>
      </p:sp>
    </p:spTree>
    <p:extLst>
      <p:ext uri="{BB962C8B-B14F-4D97-AF65-F5344CB8AC3E}">
        <p14:creationId xmlns:p14="http://schemas.microsoft.com/office/powerpoint/2010/main" val="32451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F3A880B-F8D0-4523-9919-59F43296D7E1}" type="datetimeFigureOut">
              <a:rPr lang="ru-RU" smtClean="0"/>
              <a:t>01.06.2020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82D04D4-74A9-4EF9-80AB-188A589E96AA}" type="slidenum">
              <a:rPr lang="ru-RU" smtClean="0"/>
              <a:t>‹#›</a:t>
            </a:fld>
            <a:endParaRPr lang="ru-RU"/>
          </a:p>
        </p:txBody>
      </p:sp>
    </p:spTree>
    <p:extLst>
      <p:ext uri="{BB962C8B-B14F-4D97-AF65-F5344CB8AC3E}">
        <p14:creationId xmlns:p14="http://schemas.microsoft.com/office/powerpoint/2010/main" val="3622081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F3A880B-F8D0-4523-9919-59F43296D7E1}" type="datetimeFigureOut">
              <a:rPr lang="ru-RU" smtClean="0"/>
              <a:t>01.06.2020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82D04D4-74A9-4EF9-80AB-188A589E96AA}" type="slidenum">
              <a:rPr lang="ru-RU" smtClean="0"/>
              <a:t>‹#›</a:t>
            </a:fld>
            <a:endParaRPr lang="ru-RU"/>
          </a:p>
        </p:txBody>
      </p:sp>
    </p:spTree>
    <p:extLst>
      <p:ext uri="{BB962C8B-B14F-4D97-AF65-F5344CB8AC3E}">
        <p14:creationId xmlns:p14="http://schemas.microsoft.com/office/powerpoint/2010/main" val="3870875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F3A880B-F8D0-4523-9919-59F43296D7E1}" type="datetimeFigureOut">
              <a:rPr lang="ru-RU" smtClean="0"/>
              <a:t>01.06.2020</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82D04D4-74A9-4EF9-80AB-188A589E96AA}" type="slidenum">
              <a:rPr lang="ru-RU" smtClean="0"/>
              <a:t>‹#›</a:t>
            </a:fld>
            <a:endParaRPr lang="ru-RU"/>
          </a:p>
        </p:txBody>
      </p:sp>
    </p:spTree>
    <p:extLst>
      <p:ext uri="{BB962C8B-B14F-4D97-AF65-F5344CB8AC3E}">
        <p14:creationId xmlns:p14="http://schemas.microsoft.com/office/powerpoint/2010/main" val="2872994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F3A880B-F8D0-4523-9919-59F43296D7E1}" type="datetimeFigureOut">
              <a:rPr lang="ru-RU" smtClean="0"/>
              <a:t>01.06.2020</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82D04D4-74A9-4EF9-80AB-188A589E96AA}" type="slidenum">
              <a:rPr lang="ru-RU" smtClean="0"/>
              <a:t>‹#›</a:t>
            </a:fld>
            <a:endParaRPr lang="ru-RU"/>
          </a:p>
        </p:txBody>
      </p:sp>
    </p:spTree>
    <p:extLst>
      <p:ext uri="{BB962C8B-B14F-4D97-AF65-F5344CB8AC3E}">
        <p14:creationId xmlns:p14="http://schemas.microsoft.com/office/powerpoint/2010/main" val="2945332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F3A880B-F8D0-4523-9919-59F43296D7E1}" type="datetimeFigureOut">
              <a:rPr lang="ru-RU" smtClean="0"/>
              <a:t>01.06.2020</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82D04D4-74A9-4EF9-80AB-188A589E96AA}" type="slidenum">
              <a:rPr lang="ru-RU" smtClean="0"/>
              <a:t>‹#›</a:t>
            </a:fld>
            <a:endParaRPr lang="ru-RU"/>
          </a:p>
        </p:txBody>
      </p:sp>
    </p:spTree>
    <p:extLst>
      <p:ext uri="{BB962C8B-B14F-4D97-AF65-F5344CB8AC3E}">
        <p14:creationId xmlns:p14="http://schemas.microsoft.com/office/powerpoint/2010/main" val="1893800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F3A880B-F8D0-4523-9919-59F43296D7E1}" type="datetimeFigureOut">
              <a:rPr lang="ru-RU" smtClean="0"/>
              <a:t>01.06.2020</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82D04D4-74A9-4EF9-80AB-188A589E96AA}" type="slidenum">
              <a:rPr lang="ru-RU" smtClean="0"/>
              <a:t>‹#›</a:t>
            </a:fld>
            <a:endParaRPr lang="ru-RU"/>
          </a:p>
        </p:txBody>
      </p:sp>
    </p:spTree>
    <p:extLst>
      <p:ext uri="{BB962C8B-B14F-4D97-AF65-F5344CB8AC3E}">
        <p14:creationId xmlns:p14="http://schemas.microsoft.com/office/powerpoint/2010/main" val="3099466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F3A880B-F8D0-4523-9919-59F43296D7E1}" type="datetimeFigureOut">
              <a:rPr lang="ru-RU" smtClean="0"/>
              <a:t>01.06.2020</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82D04D4-74A9-4EF9-80AB-188A589E96AA}" type="slidenum">
              <a:rPr lang="ru-RU" smtClean="0"/>
              <a:t>‹#›</a:t>
            </a:fld>
            <a:endParaRPr lang="ru-RU"/>
          </a:p>
        </p:txBody>
      </p:sp>
    </p:spTree>
    <p:extLst>
      <p:ext uri="{BB962C8B-B14F-4D97-AF65-F5344CB8AC3E}">
        <p14:creationId xmlns:p14="http://schemas.microsoft.com/office/powerpoint/2010/main" val="3197445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3A880B-F8D0-4523-9919-59F43296D7E1}" type="datetimeFigureOut">
              <a:rPr lang="ru-RU" smtClean="0"/>
              <a:t>01.06.2020</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82D04D4-74A9-4EF9-80AB-188A589E96AA}" type="slidenum">
              <a:rPr lang="ru-RU" smtClean="0"/>
              <a:t>‹#›</a:t>
            </a:fld>
            <a:endParaRPr lang="ru-RU"/>
          </a:p>
        </p:txBody>
      </p:sp>
    </p:spTree>
    <p:extLst>
      <p:ext uri="{BB962C8B-B14F-4D97-AF65-F5344CB8AC3E}">
        <p14:creationId xmlns:p14="http://schemas.microsoft.com/office/powerpoint/2010/main" val="2974492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F3A880B-F8D0-4523-9919-59F43296D7E1}" type="datetimeFigureOut">
              <a:rPr lang="ru-RU" smtClean="0"/>
              <a:t>01.06.2020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82D04D4-74A9-4EF9-80AB-188A589E96AA}" type="slidenum">
              <a:rPr lang="ru-RU" smtClean="0"/>
              <a:t>‹#›</a:t>
            </a:fld>
            <a:endParaRPr lang="ru-RU"/>
          </a:p>
        </p:txBody>
      </p:sp>
    </p:spTree>
    <p:extLst>
      <p:ext uri="{BB962C8B-B14F-4D97-AF65-F5344CB8AC3E}">
        <p14:creationId xmlns:p14="http://schemas.microsoft.com/office/powerpoint/2010/main" val="3626393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F3A880B-F8D0-4523-9919-59F43296D7E1}" type="datetimeFigureOut">
              <a:rPr lang="ru-RU" smtClean="0"/>
              <a:t>01.06.2020</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82D04D4-74A9-4EF9-80AB-188A589E96AA}" type="slidenum">
              <a:rPr lang="ru-RU" smtClean="0"/>
              <a:t>‹#›</a:t>
            </a:fld>
            <a:endParaRPr lang="ru-RU"/>
          </a:p>
        </p:txBody>
      </p:sp>
    </p:spTree>
    <p:extLst>
      <p:ext uri="{BB962C8B-B14F-4D97-AF65-F5344CB8AC3E}">
        <p14:creationId xmlns:p14="http://schemas.microsoft.com/office/powerpoint/2010/main" val="1619826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F3A880B-F8D0-4523-9919-59F43296D7E1}" type="datetimeFigureOut">
              <a:rPr lang="ru-RU" smtClean="0"/>
              <a:t>01.06.2020</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82D04D4-74A9-4EF9-80AB-188A589E96AA}" type="slidenum">
              <a:rPr lang="ru-RU" smtClean="0"/>
              <a:t>‹#›</a:t>
            </a:fld>
            <a:endParaRPr lang="ru-RU"/>
          </a:p>
        </p:txBody>
      </p:sp>
    </p:spTree>
    <p:extLst>
      <p:ext uri="{BB962C8B-B14F-4D97-AF65-F5344CB8AC3E}">
        <p14:creationId xmlns:p14="http://schemas.microsoft.com/office/powerpoint/2010/main" val="326640704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armadastd.ru/upload/iblock/2fe/2feac3b1cae978ff8207af95e441b808.JPG"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hyperlink" Target="#_Toc4056074"/><Relationship Id="rId13" Type="http://schemas.openxmlformats.org/officeDocument/2006/relationships/hyperlink" Target="#_Toc4056079"/><Relationship Id="rId18" Type="http://schemas.openxmlformats.org/officeDocument/2006/relationships/hyperlink" Target="#_Toc4056084"/><Relationship Id="rId26" Type="http://schemas.openxmlformats.org/officeDocument/2006/relationships/hyperlink" Target="#_Toc4056092"/><Relationship Id="rId39" Type="http://schemas.openxmlformats.org/officeDocument/2006/relationships/hyperlink" Target="#_Toc4056105"/><Relationship Id="rId3" Type="http://schemas.openxmlformats.org/officeDocument/2006/relationships/image" Target="../media/image2.jpeg"/><Relationship Id="rId21" Type="http://schemas.openxmlformats.org/officeDocument/2006/relationships/hyperlink" Target="#_Toc4056087"/><Relationship Id="rId34" Type="http://schemas.openxmlformats.org/officeDocument/2006/relationships/hyperlink" Target="#_Toc4056100"/><Relationship Id="rId42" Type="http://schemas.openxmlformats.org/officeDocument/2006/relationships/hyperlink" Target="#_Toc4056108"/><Relationship Id="rId7" Type="http://schemas.openxmlformats.org/officeDocument/2006/relationships/hyperlink" Target="#_Toc4056073"/><Relationship Id="rId12" Type="http://schemas.openxmlformats.org/officeDocument/2006/relationships/hyperlink" Target="#_Toc4056078"/><Relationship Id="rId17" Type="http://schemas.openxmlformats.org/officeDocument/2006/relationships/hyperlink" Target="#_Toc4056083"/><Relationship Id="rId25" Type="http://schemas.openxmlformats.org/officeDocument/2006/relationships/hyperlink" Target="#_Toc4056091"/><Relationship Id="rId33" Type="http://schemas.openxmlformats.org/officeDocument/2006/relationships/hyperlink" Target="#_Toc4056099"/><Relationship Id="rId38" Type="http://schemas.openxmlformats.org/officeDocument/2006/relationships/hyperlink" Target="#_Toc4056104"/><Relationship Id="rId2" Type="http://schemas.openxmlformats.org/officeDocument/2006/relationships/image" Target="../media/image1.jpeg"/><Relationship Id="rId16" Type="http://schemas.openxmlformats.org/officeDocument/2006/relationships/hyperlink" Target="#_Toc4056082"/><Relationship Id="rId20" Type="http://schemas.openxmlformats.org/officeDocument/2006/relationships/hyperlink" Target="#_Toc4056086"/><Relationship Id="rId29" Type="http://schemas.openxmlformats.org/officeDocument/2006/relationships/hyperlink" Target="#_Toc4056095"/><Relationship Id="rId41" Type="http://schemas.openxmlformats.org/officeDocument/2006/relationships/hyperlink" Target="#_Toc4056107"/><Relationship Id="rId1" Type="http://schemas.openxmlformats.org/officeDocument/2006/relationships/slideLayout" Target="../slideLayouts/slideLayout4.xml"/><Relationship Id="rId6" Type="http://schemas.openxmlformats.org/officeDocument/2006/relationships/hyperlink" Target="#_Toc4056072"/><Relationship Id="rId11" Type="http://schemas.openxmlformats.org/officeDocument/2006/relationships/hyperlink" Target="#_Toc4056077"/><Relationship Id="rId24" Type="http://schemas.openxmlformats.org/officeDocument/2006/relationships/hyperlink" Target="#_Toc4056090"/><Relationship Id="rId32" Type="http://schemas.openxmlformats.org/officeDocument/2006/relationships/hyperlink" Target="#_Toc4056098"/><Relationship Id="rId37" Type="http://schemas.openxmlformats.org/officeDocument/2006/relationships/hyperlink" Target="#_Toc4056103"/><Relationship Id="rId40" Type="http://schemas.openxmlformats.org/officeDocument/2006/relationships/hyperlink" Target="#_Toc4056106"/><Relationship Id="rId5" Type="http://schemas.openxmlformats.org/officeDocument/2006/relationships/hyperlink" Target="#_Toc4056071"/><Relationship Id="rId15" Type="http://schemas.openxmlformats.org/officeDocument/2006/relationships/hyperlink" Target="#_Toc4056081"/><Relationship Id="rId23" Type="http://schemas.openxmlformats.org/officeDocument/2006/relationships/hyperlink" Target="#_Toc4056089"/><Relationship Id="rId28" Type="http://schemas.openxmlformats.org/officeDocument/2006/relationships/hyperlink" Target="#_Toc4056094"/><Relationship Id="rId36" Type="http://schemas.openxmlformats.org/officeDocument/2006/relationships/hyperlink" Target="#_Toc4056102"/><Relationship Id="rId10" Type="http://schemas.openxmlformats.org/officeDocument/2006/relationships/hyperlink" Target="#_Toc4056076"/><Relationship Id="rId19" Type="http://schemas.openxmlformats.org/officeDocument/2006/relationships/hyperlink" Target="#_Toc4056085"/><Relationship Id="rId31" Type="http://schemas.openxmlformats.org/officeDocument/2006/relationships/hyperlink" Target="#_Toc4056097"/><Relationship Id="rId4" Type="http://schemas.openxmlformats.org/officeDocument/2006/relationships/hyperlink" Target="#_Toc4056070"/><Relationship Id="rId9" Type="http://schemas.openxmlformats.org/officeDocument/2006/relationships/hyperlink" Target="#_Toc4056075"/><Relationship Id="rId14" Type="http://schemas.openxmlformats.org/officeDocument/2006/relationships/hyperlink" Target="#_Toc4056080"/><Relationship Id="rId22" Type="http://schemas.openxmlformats.org/officeDocument/2006/relationships/hyperlink" Target="#_Toc4056088"/><Relationship Id="rId27" Type="http://schemas.openxmlformats.org/officeDocument/2006/relationships/hyperlink" Target="#_Toc4056093"/><Relationship Id="rId30" Type="http://schemas.openxmlformats.org/officeDocument/2006/relationships/hyperlink" Target="#_Toc4056096"/><Relationship Id="rId35" Type="http://schemas.openxmlformats.org/officeDocument/2006/relationships/hyperlink" Target="#_Toc4056101"/></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2.jpeg"/><Relationship Id="rId3" Type="http://schemas.openxmlformats.org/officeDocument/2006/relationships/image" Target="http://900igr.net/datai/biologija/Belki-veschestvo/0020-034-Pervichnaja-struktura.jpg" TargetMode="External"/><Relationship Id="rId7" Type="http://schemas.openxmlformats.org/officeDocument/2006/relationships/image" Target="https://sun9-46.userapi.com/c857520/v857520144/1db62d/B4VZELYgnXc.jpg" TargetMode="External"/><Relationship Id="rId12" Type="http://schemas.openxmlformats.org/officeDocument/2006/relationships/image" Target="../media/image51.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0.jpeg"/><Relationship Id="rId5" Type="http://schemas.openxmlformats.org/officeDocument/2006/relationships/image" Target="https://drakino-parkhotel.ru/uploads/3a1-m45fd19833.jpg" TargetMode="External"/><Relationship Id="rId15" Type="http://schemas.openxmlformats.org/officeDocument/2006/relationships/image" Target="../media/image54.jpeg"/><Relationship Id="rId10" Type="http://schemas.openxmlformats.org/officeDocument/2006/relationships/image" Target="../media/image49.jpeg"/><Relationship Id="rId4" Type="http://schemas.openxmlformats.org/officeDocument/2006/relationships/image" Target="../media/image46.jpeg"/><Relationship Id="rId9" Type="http://schemas.openxmlformats.org/officeDocument/2006/relationships/image" Target="https://avatars.mds.yandex.net/get-pdb/1982751/271a3327-e632-407e-bffc-8c07e7fbbf96/s1200?webp=false" TargetMode="External"/><Relationship Id="rId1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_Toc3733780"/><Relationship Id="rId13" Type="http://schemas.openxmlformats.org/officeDocument/2006/relationships/hyperlink" Target="#_Toc3733785"/><Relationship Id="rId18" Type="http://schemas.openxmlformats.org/officeDocument/2006/relationships/hyperlink" Target="#_Toc3733790"/><Relationship Id="rId26" Type="http://schemas.openxmlformats.org/officeDocument/2006/relationships/hyperlink" Target="#_Toc3733798"/><Relationship Id="rId3" Type="http://schemas.openxmlformats.org/officeDocument/2006/relationships/image" Target="../media/image4.jpeg"/><Relationship Id="rId21" Type="http://schemas.openxmlformats.org/officeDocument/2006/relationships/hyperlink" Target="#_Toc3733793"/><Relationship Id="rId7" Type="http://schemas.openxmlformats.org/officeDocument/2006/relationships/hyperlink" Target="#_Toc3733779"/><Relationship Id="rId12" Type="http://schemas.openxmlformats.org/officeDocument/2006/relationships/hyperlink" Target="#_Toc3733784"/><Relationship Id="rId17" Type="http://schemas.openxmlformats.org/officeDocument/2006/relationships/hyperlink" Target="#_Toc3733789"/><Relationship Id="rId25" Type="http://schemas.openxmlformats.org/officeDocument/2006/relationships/hyperlink" Target="#_Toc3733797"/><Relationship Id="rId2" Type="http://schemas.openxmlformats.org/officeDocument/2006/relationships/image" Target="../media/image3.jpeg"/><Relationship Id="rId16" Type="http://schemas.openxmlformats.org/officeDocument/2006/relationships/hyperlink" Target="#_Toc3733788"/><Relationship Id="rId20" Type="http://schemas.openxmlformats.org/officeDocument/2006/relationships/hyperlink" Target="#_Toc3733792"/><Relationship Id="rId1" Type="http://schemas.openxmlformats.org/officeDocument/2006/relationships/slideLayout" Target="../slideLayouts/slideLayout2.xml"/><Relationship Id="rId6" Type="http://schemas.openxmlformats.org/officeDocument/2006/relationships/hyperlink" Target="#_Toc3733778"/><Relationship Id="rId11" Type="http://schemas.openxmlformats.org/officeDocument/2006/relationships/hyperlink" Target="#_Toc3733783"/><Relationship Id="rId24" Type="http://schemas.openxmlformats.org/officeDocument/2006/relationships/hyperlink" Target="#_Toc3733796"/><Relationship Id="rId5" Type="http://schemas.openxmlformats.org/officeDocument/2006/relationships/hyperlink" Target="#_Toc3733777"/><Relationship Id="rId15" Type="http://schemas.openxmlformats.org/officeDocument/2006/relationships/hyperlink" Target="#_Toc3733787"/><Relationship Id="rId23" Type="http://schemas.openxmlformats.org/officeDocument/2006/relationships/hyperlink" Target="#_Toc3733795"/><Relationship Id="rId28" Type="http://schemas.openxmlformats.org/officeDocument/2006/relationships/hyperlink" Target="#_Toc3733800"/><Relationship Id="rId10" Type="http://schemas.openxmlformats.org/officeDocument/2006/relationships/hyperlink" Target="#_Toc3733782"/><Relationship Id="rId19" Type="http://schemas.openxmlformats.org/officeDocument/2006/relationships/hyperlink" Target="#_Toc3733791"/><Relationship Id="rId4" Type="http://schemas.openxmlformats.org/officeDocument/2006/relationships/hyperlink" Target="#_Toc3733776"/><Relationship Id="rId9" Type="http://schemas.openxmlformats.org/officeDocument/2006/relationships/hyperlink" Target="#_Toc3733781"/><Relationship Id="rId14" Type="http://schemas.openxmlformats.org/officeDocument/2006/relationships/hyperlink" Target="#_Toc3733786"/><Relationship Id="rId22" Type="http://schemas.openxmlformats.org/officeDocument/2006/relationships/hyperlink" Target="#_Toc3733794"/><Relationship Id="rId27" Type="http://schemas.openxmlformats.org/officeDocument/2006/relationships/hyperlink" Target="#_Toc3733799"/></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vk.com/away.php?to=http://edu.skysmart.ru/student/garulogaki"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31519" y="597409"/>
            <a:ext cx="11106913" cy="2182368"/>
          </a:xfrm>
        </p:spPr>
        <p:txBody>
          <a:bodyPr>
            <a:normAutofit/>
          </a:bodyPr>
          <a:lstStyle/>
          <a:p>
            <a:r>
              <a:rPr lang="ru-RU" sz="4000" dirty="0" smtClean="0">
                <a:latin typeface="Times New Roman" panose="02020603050405020304" pitchFamily="18" charset="0"/>
                <a:cs typeface="Times New Roman" panose="02020603050405020304" pitchFamily="18" charset="0"/>
              </a:rPr>
              <a:t>  Из опыта работы по дистанционному обучению</a:t>
            </a:r>
            <a:endParaRPr lang="ru-RU" sz="40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p:txBody>
          <a:bodyPr/>
          <a:lstStyle/>
          <a:p>
            <a:r>
              <a:rPr lang="ru-RU" dirty="0" smtClean="0"/>
              <a:t> </a:t>
            </a:r>
            <a:r>
              <a:rPr lang="ru-RU" sz="2000" dirty="0">
                <a:latin typeface="Times New Roman" panose="02020603050405020304" pitchFamily="18" charset="0"/>
                <a:cs typeface="Times New Roman" panose="02020603050405020304" pitchFamily="18" charset="0"/>
              </a:rPr>
              <a:t>В</a:t>
            </a:r>
            <a:r>
              <a:rPr lang="ru-RU" sz="2000" dirty="0" smtClean="0">
                <a:latin typeface="Times New Roman" panose="02020603050405020304" pitchFamily="18" charset="0"/>
                <a:cs typeface="Times New Roman" panose="02020603050405020304" pitchFamily="18" charset="0"/>
              </a:rPr>
              <a:t>ятченникова Л.В. учитель химии МАОУ « СОШ №73» </a:t>
            </a:r>
          </a:p>
          <a:p>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0458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s://sun9-25.userapi.com/c205824/v205824782/ee026/A16uQAHjkHo.jpg"/>
          <p:cNvPicPr>
            <a:picLocks noGrp="1"/>
          </p:cNvPicPr>
          <p:nvPr>
            <p:ph type="pic" idx="1"/>
          </p:nvPr>
        </p:nvPicPr>
        <p:blipFill rotWithShape="1">
          <a:blip r:embed="rId2">
            <a:extLst>
              <a:ext uri="{28A0092B-C50C-407E-A947-70E740481C1C}">
                <a14:useLocalDpi xmlns:a14="http://schemas.microsoft.com/office/drawing/2010/main" val="0"/>
              </a:ext>
            </a:extLst>
          </a:blip>
          <a:srcRect t="33787" b="33787"/>
          <a:stretch/>
        </p:blipFill>
        <p:spPr bwMode="auto">
          <a:xfrm>
            <a:off x="7240940" y="0"/>
            <a:ext cx="4951060" cy="3764028"/>
          </a:xfrm>
          <a:prstGeom prst="rect">
            <a:avLst/>
          </a:prstGeom>
          <a:noFill/>
          <a:ln>
            <a:noFill/>
          </a:ln>
          <a:extLst>
            <a:ext uri="{53640926-AAD7-44D8-BBD7-CCE9431645EC}">
              <a14:shadowObscured xmlns:a14="http://schemas.microsoft.com/office/drawing/2010/main"/>
            </a:ext>
          </a:extLst>
        </p:spPr>
      </p:pic>
      <p:sp>
        <p:nvSpPr>
          <p:cNvPr id="11" name="Прямоугольник 10"/>
          <p:cNvSpPr/>
          <p:nvPr/>
        </p:nvSpPr>
        <p:spPr>
          <a:xfrm>
            <a:off x="243840" y="3764028"/>
            <a:ext cx="6975606" cy="2544286"/>
          </a:xfrm>
          <a:prstGeom prst="rect">
            <a:avLst/>
          </a:prstGeom>
        </p:spPr>
        <p:txBody>
          <a:bodyPr wrap="square">
            <a:spAutoFit/>
          </a:bodyPr>
          <a:lstStyle/>
          <a:p>
            <a:pPr marR="57785" algn="just">
              <a:spcAft>
                <a:spcPts val="1000"/>
              </a:spcAft>
            </a:pPr>
            <a:r>
              <a:rPr lang="ru-RU" b="1" dirty="0">
                <a:latin typeface="Times New Roman" panose="02020603050405020304" pitchFamily="18" charset="0"/>
              </a:rPr>
              <a:t>1)</a:t>
            </a:r>
            <a:r>
              <a:rPr lang="ru-RU" b="1" dirty="0">
                <a:solidFill>
                  <a:srgbClr val="FFC000"/>
                </a:solidFill>
                <a:latin typeface="Times New Roman" panose="02020603050405020304" pitchFamily="18" charset="0"/>
              </a:rPr>
              <a:t>Жёлтый цвет </a:t>
            </a:r>
            <a:r>
              <a:rPr lang="ru-RU" b="1" dirty="0">
                <a:latin typeface="Times New Roman" panose="02020603050405020304" pitchFamily="18" charset="0"/>
              </a:rPr>
              <a:t>– Фтор (</a:t>
            </a:r>
            <a:r>
              <a:rPr lang="en-US" b="1" dirty="0">
                <a:latin typeface="Times New Roman" panose="02020603050405020304" pitchFamily="18" charset="0"/>
              </a:rPr>
              <a:t>F</a:t>
            </a:r>
            <a:r>
              <a:rPr lang="ru-RU" b="1" dirty="0">
                <a:latin typeface="Times New Roman" panose="02020603050405020304" pitchFamily="18" charset="0"/>
              </a:rPr>
              <a:t>), Хлор (</a:t>
            </a:r>
            <a:r>
              <a:rPr lang="en-US" b="1" dirty="0">
                <a:latin typeface="Times New Roman" panose="02020603050405020304" pitchFamily="18" charset="0"/>
              </a:rPr>
              <a:t>Cl</a:t>
            </a:r>
            <a:r>
              <a:rPr lang="ru-RU" b="1" dirty="0">
                <a:latin typeface="Times New Roman" panose="02020603050405020304" pitchFamily="18" charset="0"/>
              </a:rPr>
              <a:t>), Бром (</a:t>
            </a:r>
            <a:r>
              <a:rPr lang="en-US" b="1" dirty="0">
                <a:latin typeface="Times New Roman" panose="02020603050405020304" pitchFamily="18" charset="0"/>
              </a:rPr>
              <a:t>Br</a:t>
            </a:r>
            <a:r>
              <a:rPr lang="ru-RU" b="1" dirty="0">
                <a:latin typeface="Times New Roman" panose="02020603050405020304" pitchFamily="18" charset="0"/>
              </a:rPr>
              <a:t>),Йод (</a:t>
            </a:r>
            <a:r>
              <a:rPr lang="en-US" b="1" dirty="0">
                <a:latin typeface="Times New Roman" panose="02020603050405020304" pitchFamily="18" charset="0"/>
              </a:rPr>
              <a:t>I</a:t>
            </a:r>
            <a:r>
              <a:rPr lang="ru-RU" b="1" dirty="0">
                <a:latin typeface="Times New Roman" panose="02020603050405020304" pitchFamily="18" charset="0"/>
              </a:rPr>
              <a:t>),</a:t>
            </a:r>
            <a:r>
              <a:rPr lang="en-US" b="1" dirty="0">
                <a:latin typeface="Times New Roman" panose="02020603050405020304" pitchFamily="18" charset="0"/>
              </a:rPr>
              <a:t>At</a:t>
            </a:r>
            <a:r>
              <a:rPr lang="ru-RU" b="1" dirty="0">
                <a:latin typeface="Times New Roman" panose="02020603050405020304" pitchFamily="18" charset="0"/>
              </a:rPr>
              <a:t> (Астат).</a:t>
            </a:r>
            <a:endParaRPr lang="ru-RU" dirty="0"/>
          </a:p>
          <a:p>
            <a:pPr marR="57785" algn="just">
              <a:spcAft>
                <a:spcPts val="1000"/>
              </a:spcAft>
            </a:pPr>
            <a:r>
              <a:rPr lang="ru-RU" b="1" dirty="0">
                <a:latin typeface="Times New Roman" panose="02020603050405020304" pitchFamily="18" charset="0"/>
              </a:rPr>
              <a:t>2)</a:t>
            </a:r>
            <a:r>
              <a:rPr lang="ru-RU" b="1" dirty="0">
                <a:solidFill>
                  <a:srgbClr val="002060"/>
                </a:solidFill>
                <a:latin typeface="Times New Roman" panose="02020603050405020304" pitchFamily="18" charset="0"/>
              </a:rPr>
              <a:t>Синий цвет </a:t>
            </a:r>
            <a:r>
              <a:rPr lang="ru-RU" b="1" dirty="0">
                <a:latin typeface="Times New Roman" panose="02020603050405020304" pitchFamily="18" charset="0"/>
              </a:rPr>
              <a:t>– Водород (</a:t>
            </a:r>
            <a:r>
              <a:rPr lang="en-US" b="1" dirty="0">
                <a:latin typeface="Times New Roman" panose="02020603050405020304" pitchFamily="18" charset="0"/>
              </a:rPr>
              <a:t>H</a:t>
            </a:r>
            <a:r>
              <a:rPr lang="ru-RU" b="1" dirty="0">
                <a:latin typeface="Times New Roman" panose="02020603050405020304" pitchFamily="18" charset="0"/>
              </a:rPr>
              <a:t>),Литий (</a:t>
            </a:r>
            <a:r>
              <a:rPr lang="en-US" b="1" dirty="0">
                <a:latin typeface="Times New Roman" panose="02020603050405020304" pitchFamily="18" charset="0"/>
              </a:rPr>
              <a:t>Li</a:t>
            </a:r>
            <a:r>
              <a:rPr lang="ru-RU" b="1" dirty="0">
                <a:latin typeface="Times New Roman" panose="02020603050405020304" pitchFamily="18" charset="0"/>
              </a:rPr>
              <a:t>),Натрий (</a:t>
            </a:r>
            <a:r>
              <a:rPr lang="en-US" b="1" dirty="0">
                <a:latin typeface="Times New Roman" panose="02020603050405020304" pitchFamily="18" charset="0"/>
              </a:rPr>
              <a:t>Na</a:t>
            </a:r>
            <a:r>
              <a:rPr lang="ru-RU" b="1" dirty="0">
                <a:latin typeface="Times New Roman" panose="02020603050405020304" pitchFamily="18" charset="0"/>
              </a:rPr>
              <a:t>),Калий (</a:t>
            </a:r>
            <a:r>
              <a:rPr lang="en-US" b="1" dirty="0">
                <a:latin typeface="Times New Roman" panose="02020603050405020304" pitchFamily="18" charset="0"/>
              </a:rPr>
              <a:t>K</a:t>
            </a:r>
            <a:r>
              <a:rPr lang="ru-RU" b="1" dirty="0">
                <a:latin typeface="Times New Roman" panose="02020603050405020304" pitchFamily="18" charset="0"/>
              </a:rPr>
              <a:t>).</a:t>
            </a:r>
            <a:endParaRPr lang="ru-RU" dirty="0"/>
          </a:p>
          <a:p>
            <a:pPr marR="57785" algn="just">
              <a:spcAft>
                <a:spcPts val="1000"/>
              </a:spcAft>
            </a:pPr>
            <a:r>
              <a:rPr lang="ru-RU" b="1" dirty="0">
                <a:latin typeface="Times New Roman" panose="02020603050405020304" pitchFamily="18" charset="0"/>
              </a:rPr>
              <a:t>3)</a:t>
            </a:r>
            <a:r>
              <a:rPr lang="ru-RU" b="1" dirty="0">
                <a:solidFill>
                  <a:srgbClr val="00B050"/>
                </a:solidFill>
                <a:latin typeface="Times New Roman" panose="02020603050405020304" pitchFamily="18" charset="0"/>
              </a:rPr>
              <a:t>Зелёный цвет </a:t>
            </a:r>
            <a:r>
              <a:rPr lang="ru-RU" b="1" dirty="0">
                <a:latin typeface="Times New Roman" panose="02020603050405020304" pitchFamily="18" charset="0"/>
              </a:rPr>
              <a:t>– Азот (</a:t>
            </a:r>
            <a:r>
              <a:rPr lang="en-US" b="1" dirty="0">
                <a:latin typeface="Times New Roman" panose="02020603050405020304" pitchFamily="18" charset="0"/>
              </a:rPr>
              <a:t>N</a:t>
            </a:r>
            <a:r>
              <a:rPr lang="ru-RU" b="1" dirty="0">
                <a:latin typeface="Times New Roman" panose="02020603050405020304" pitchFamily="18" charset="0"/>
              </a:rPr>
              <a:t>), Кислород (</a:t>
            </a:r>
            <a:r>
              <a:rPr lang="en-US" b="1" dirty="0">
                <a:latin typeface="Times New Roman" panose="02020603050405020304" pitchFamily="18" charset="0"/>
              </a:rPr>
              <a:t>O</a:t>
            </a:r>
            <a:r>
              <a:rPr lang="ru-RU" b="1" dirty="0">
                <a:latin typeface="Times New Roman" panose="02020603050405020304" pitchFamily="18" charset="0"/>
              </a:rPr>
              <a:t>),Аргон (</a:t>
            </a:r>
            <a:r>
              <a:rPr lang="en-US" b="1" dirty="0" err="1">
                <a:latin typeface="Times New Roman" panose="02020603050405020304" pitchFamily="18" charset="0"/>
              </a:rPr>
              <a:t>Ar</a:t>
            </a:r>
            <a:r>
              <a:rPr lang="ru-RU" b="1" dirty="0">
                <a:latin typeface="Times New Roman" panose="02020603050405020304" pitchFamily="18" charset="0"/>
              </a:rPr>
              <a:t>).</a:t>
            </a:r>
            <a:endParaRPr lang="ru-RU" dirty="0"/>
          </a:p>
          <a:p>
            <a:pPr marR="57785" algn="just">
              <a:spcAft>
                <a:spcPts val="1000"/>
              </a:spcAft>
            </a:pPr>
            <a:r>
              <a:rPr lang="ru-RU" b="1" dirty="0">
                <a:latin typeface="Times New Roman" panose="02020603050405020304" pitchFamily="18" charset="0"/>
              </a:rPr>
              <a:t>4) </a:t>
            </a:r>
            <a:r>
              <a:rPr lang="ru-RU" b="1" dirty="0">
                <a:solidFill>
                  <a:srgbClr val="FF0000"/>
                </a:solidFill>
                <a:latin typeface="Times New Roman" panose="02020603050405020304" pitchFamily="18" charset="0"/>
              </a:rPr>
              <a:t>Красный цвет </a:t>
            </a:r>
            <a:r>
              <a:rPr lang="ru-RU" b="1" dirty="0">
                <a:latin typeface="Times New Roman" panose="02020603050405020304" pitchFamily="18" charset="0"/>
              </a:rPr>
              <a:t>– Гелий (</a:t>
            </a:r>
            <a:r>
              <a:rPr lang="en-US" b="1" dirty="0">
                <a:latin typeface="Times New Roman" panose="02020603050405020304" pitchFamily="18" charset="0"/>
              </a:rPr>
              <a:t>He</a:t>
            </a:r>
            <a:r>
              <a:rPr lang="ru-RU" b="1" dirty="0">
                <a:latin typeface="Times New Roman" panose="02020603050405020304" pitchFamily="18" charset="0"/>
              </a:rPr>
              <a:t>).</a:t>
            </a:r>
            <a:endParaRPr lang="ru-RU" dirty="0"/>
          </a:p>
          <a:p>
            <a:pPr marR="57785" algn="just">
              <a:spcAft>
                <a:spcPts val="1000"/>
              </a:spcAft>
            </a:pPr>
            <a:r>
              <a:rPr lang="ru-RU" b="1" dirty="0">
                <a:latin typeface="Times New Roman" panose="02020603050405020304" pitchFamily="18" charset="0"/>
              </a:rPr>
              <a:t>5)Чёрный цвет – Бериллий (</a:t>
            </a:r>
            <a:r>
              <a:rPr lang="en-US" b="1" dirty="0">
                <a:latin typeface="Times New Roman" panose="02020603050405020304" pitchFamily="18" charset="0"/>
              </a:rPr>
              <a:t>Be</a:t>
            </a:r>
            <a:r>
              <a:rPr lang="ru-RU" b="1" dirty="0">
                <a:latin typeface="Times New Roman" panose="02020603050405020304" pitchFamily="18" charset="0"/>
              </a:rPr>
              <a:t>),Алюминий (</a:t>
            </a:r>
            <a:r>
              <a:rPr lang="en-US" b="1" dirty="0">
                <a:latin typeface="Times New Roman" panose="02020603050405020304" pitchFamily="18" charset="0"/>
              </a:rPr>
              <a:t>Al</a:t>
            </a:r>
            <a:r>
              <a:rPr lang="ru-RU" b="1" dirty="0">
                <a:latin typeface="Times New Roman" panose="02020603050405020304" pitchFamily="18" charset="0"/>
              </a:rPr>
              <a:t>), Галлий (</a:t>
            </a:r>
            <a:r>
              <a:rPr lang="en-US" b="1" dirty="0">
                <a:latin typeface="Times New Roman" panose="02020603050405020304" pitchFamily="18" charset="0"/>
              </a:rPr>
              <a:t>Ga</a:t>
            </a:r>
            <a:r>
              <a:rPr lang="ru-RU" b="1" dirty="0">
                <a:latin typeface="Times New Roman" panose="02020603050405020304" pitchFamily="18" charset="0"/>
              </a:rPr>
              <a:t>),Германий (</a:t>
            </a:r>
            <a:r>
              <a:rPr lang="en-US" b="1" dirty="0" err="1">
                <a:latin typeface="Times New Roman" panose="02020603050405020304" pitchFamily="18" charset="0"/>
              </a:rPr>
              <a:t>Ge</a:t>
            </a:r>
            <a:r>
              <a:rPr lang="ru-RU" b="1" dirty="0">
                <a:latin typeface="Times New Roman" panose="02020603050405020304" pitchFamily="18" charset="0"/>
              </a:rPr>
              <a:t>),Олово (</a:t>
            </a:r>
            <a:r>
              <a:rPr lang="en-US" b="1" dirty="0">
                <a:latin typeface="Times New Roman" panose="02020603050405020304" pitchFamily="18" charset="0"/>
              </a:rPr>
              <a:t>Sn</a:t>
            </a:r>
            <a:r>
              <a:rPr lang="ru-RU" b="1" dirty="0">
                <a:latin typeface="Times New Roman" panose="02020603050405020304" pitchFamily="18" charset="0"/>
              </a:rPr>
              <a:t>), Сурьма (</a:t>
            </a:r>
            <a:r>
              <a:rPr lang="en-US" b="1" dirty="0">
                <a:latin typeface="Times New Roman" panose="02020603050405020304" pitchFamily="18" charset="0"/>
              </a:rPr>
              <a:t>Sb</a:t>
            </a:r>
            <a:r>
              <a:rPr lang="ru-RU" b="1" dirty="0">
                <a:latin typeface="Times New Roman" panose="02020603050405020304" pitchFamily="18" charset="0"/>
              </a:rPr>
              <a:t>), Свинец(</a:t>
            </a:r>
            <a:r>
              <a:rPr lang="en-US" b="1" dirty="0" err="1">
                <a:latin typeface="Times New Roman" panose="02020603050405020304" pitchFamily="18" charset="0"/>
              </a:rPr>
              <a:t>Pb</a:t>
            </a:r>
            <a:r>
              <a:rPr lang="ru-RU" b="1" dirty="0">
                <a:latin typeface="Times New Roman" panose="02020603050405020304" pitchFamily="18" charset="0"/>
              </a:rPr>
              <a:t>).</a:t>
            </a:r>
            <a:endParaRPr lang="ru-RU" dirty="0">
              <a:effectLst/>
            </a:endParaRPr>
          </a:p>
        </p:txBody>
      </p:sp>
      <p:pic>
        <p:nvPicPr>
          <p:cNvPr id="6" name="Picture 2" descr="https://sun9-48.userapi.com/c858324/v858324399/1d3010/6kqqKwols-c.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83929" y="3079750"/>
            <a:ext cx="4865081" cy="377825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3840" y="1"/>
            <a:ext cx="6997100" cy="3555845"/>
          </a:xfrm>
          <a:prstGeom prst="rect">
            <a:avLst/>
          </a:prstGeom>
        </p:spPr>
        <p:txBody>
          <a:bodyPr wrap="square">
            <a:spAutoFit/>
          </a:bodyPr>
          <a:lstStyle/>
          <a:p>
            <a:pPr>
              <a:lnSpc>
                <a:spcPct val="107000"/>
              </a:lnSpc>
              <a:spcAft>
                <a:spcPts val="100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Задание:</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marR="57785" lvl="0" indent="-342900" algn="just">
              <a:spcAft>
                <a:spcPts val="1000"/>
              </a:spcAft>
              <a:buFont typeface="+mj-lt"/>
              <a:buAutoNum type="arabicParenR"/>
            </a:pPr>
            <a:r>
              <a:rPr lang="ru-RU" dirty="0">
                <a:latin typeface="Times New Roman" panose="02020603050405020304" pitchFamily="18" charset="0"/>
              </a:rPr>
              <a:t>Закрасьте желтым цветом элементы, у которых на внешнем уровне 7 электронов</a:t>
            </a:r>
            <a:endParaRPr lang="ru-RU" dirty="0"/>
          </a:p>
          <a:p>
            <a:pPr marL="342900" marR="57785" lvl="0" indent="-342900" algn="just">
              <a:spcAft>
                <a:spcPts val="1000"/>
              </a:spcAft>
              <a:buFont typeface="+mj-lt"/>
              <a:buAutoNum type="arabicParenR"/>
            </a:pPr>
            <a:r>
              <a:rPr lang="ru-RU" dirty="0">
                <a:latin typeface="Times New Roman" panose="02020603050405020304" pitchFamily="18" charset="0"/>
              </a:rPr>
              <a:t>Закрасьте синим цветом элементы, у которых степень окисления равна 1 </a:t>
            </a:r>
            <a:endParaRPr lang="ru-RU" dirty="0"/>
          </a:p>
          <a:p>
            <a:pPr marL="342900" marR="57785" lvl="0" indent="-342900" algn="just">
              <a:spcAft>
                <a:spcPts val="1000"/>
              </a:spcAft>
              <a:buFont typeface="+mj-lt"/>
              <a:buAutoNum type="arabicParenR"/>
            </a:pPr>
            <a:r>
              <a:rPr lang="ru-RU" dirty="0">
                <a:latin typeface="Times New Roman" panose="02020603050405020304" pitchFamily="18" charset="0"/>
              </a:rPr>
              <a:t>Закрасьте зеленым цветом элементы, которые содержатся в воздухе.  </a:t>
            </a:r>
            <a:endParaRPr lang="ru-RU" dirty="0"/>
          </a:p>
          <a:p>
            <a:pPr marL="342900" marR="57785" lvl="0" indent="-342900" algn="just">
              <a:spcAft>
                <a:spcPts val="1000"/>
              </a:spcAft>
              <a:buFont typeface="+mj-lt"/>
              <a:buAutoNum type="arabicParenR"/>
            </a:pPr>
            <a:r>
              <a:rPr lang="ru-RU" dirty="0">
                <a:latin typeface="Times New Roman" panose="02020603050405020304" pitchFamily="18" charset="0"/>
              </a:rPr>
              <a:t>Закрасьте красным цветом элемент, который используют, чтобы воздушные шарики поднимались вверх.  </a:t>
            </a:r>
            <a:endParaRPr lang="ru-RU" dirty="0"/>
          </a:p>
          <a:p>
            <a:pPr marL="342900" marR="57785" lvl="0" indent="-342900" algn="just">
              <a:spcAft>
                <a:spcPts val="1000"/>
              </a:spcAft>
              <a:buFont typeface="+mj-lt"/>
              <a:buAutoNum type="arabicParenR"/>
            </a:pPr>
            <a:r>
              <a:rPr lang="ru-RU" dirty="0">
                <a:latin typeface="Times New Roman" panose="02020603050405020304" pitchFamily="18" charset="0"/>
              </a:rPr>
              <a:t>Закрасьте черным амфотерные элементы.</a:t>
            </a:r>
            <a:endParaRPr lang="ru-RU" dirty="0">
              <a:effectLst/>
            </a:endParaRPr>
          </a:p>
        </p:txBody>
      </p:sp>
    </p:spTree>
    <p:extLst>
      <p:ext uri="{BB962C8B-B14F-4D97-AF65-F5344CB8AC3E}">
        <p14:creationId xmlns:p14="http://schemas.microsoft.com/office/powerpoint/2010/main" val="3344284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9184" y="146304"/>
            <a:ext cx="11862816" cy="6534912"/>
          </a:xfrm>
          <a:prstGeom prst="rect">
            <a:avLst/>
          </a:prstGeom>
        </p:spPr>
        <p:txBody>
          <a:bodyPr wrap="square">
            <a:spAutoFit/>
          </a:bodyPr>
          <a:lstStyle/>
          <a:p>
            <a:pPr>
              <a:lnSpc>
                <a:spcPct val="107000"/>
              </a:lnSpc>
              <a:spcAft>
                <a:spcPts val="800"/>
              </a:spcAft>
            </a:pPr>
            <a:r>
              <a:rPr lang="ru-RU" b="1" dirty="0">
                <a:latin typeface="Times New Roman" panose="02020603050405020304" pitchFamily="18" charset="0"/>
                <a:ea typeface="Times New Roman" panose="02020603050405020304" pitchFamily="18" charset="0"/>
                <a:cs typeface="Times New Roman" panose="02020603050405020304" pitchFamily="18" charset="0"/>
              </a:rPr>
              <a:t>Прочитайте текст:</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Шел 1817 год. У министра Веймарского герцогства, поэта и философа Иоганна Гете собрались за вечерним чаем его друзья и родственники. Среди них были Иоганн </a:t>
            </a:r>
            <a:r>
              <a:rPr lang="ru-RU" dirty="0" err="1">
                <a:latin typeface="Times New Roman" panose="02020603050405020304" pitchFamily="18" charset="0"/>
                <a:ea typeface="Calibri" panose="020F0502020204030204" pitchFamily="34" charset="0"/>
                <a:cs typeface="Times New Roman" panose="02020603050405020304" pitchFamily="18" charset="0"/>
              </a:rPr>
              <a:t>Дёберейнер</a:t>
            </a:r>
            <a:r>
              <a:rPr lang="ru-RU" dirty="0">
                <a:latin typeface="Times New Roman" panose="02020603050405020304" pitchFamily="18" charset="0"/>
                <a:ea typeface="Calibri" panose="020F0502020204030204" pitchFamily="34" charset="0"/>
                <a:cs typeface="Times New Roman" panose="02020603050405020304" pitchFamily="18" charset="0"/>
              </a:rPr>
              <a:t>, профессор химии, жена сына герцога Мария Павловна – сестра русского царя Александра I и другие влиятельные лица. </a:t>
            </a:r>
            <a:r>
              <a:rPr lang="ru-RU" dirty="0" err="1">
                <a:latin typeface="Times New Roman" panose="02020603050405020304" pitchFamily="18" charset="0"/>
                <a:ea typeface="Calibri" panose="020F0502020204030204" pitchFamily="34" charset="0"/>
                <a:cs typeface="Times New Roman" panose="02020603050405020304" pitchFamily="18" charset="0"/>
              </a:rPr>
              <a:t>Дёберейнер</a:t>
            </a:r>
            <a:r>
              <a:rPr lang="ru-RU" dirty="0">
                <a:latin typeface="Times New Roman" panose="02020603050405020304" pitchFamily="18" charset="0"/>
                <a:ea typeface="Calibri" panose="020F0502020204030204" pitchFamily="34" charset="0"/>
                <a:cs typeface="Times New Roman" panose="02020603050405020304" pitchFamily="18" charset="0"/>
              </a:rPr>
              <a:t> сказал, что если все известные химические элементы сгруппировать по сходству их свойств и расположить по три в ряд по возрастанию атомных масс, то обнаружится нечто удивительное. Мария Павловна заметила: “Бог троицу любит…”.</a:t>
            </a:r>
            <a:br>
              <a:rPr lang="ru-RU" dirty="0">
                <a:latin typeface="Times New Roman" panose="02020603050405020304" pitchFamily="18" charset="0"/>
                <a:ea typeface="Calibri" panose="020F0502020204030204" pitchFamily="34" charset="0"/>
                <a:cs typeface="Times New Roman" panose="02020603050405020304" pitchFamily="18" charset="0"/>
              </a:rPr>
            </a:b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Задание: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Сгруппируйте данные химические элементы по свойствам</a:t>
            </a:r>
            <a:r>
              <a:rPr lang="ru-RU" b="1" dirty="0">
                <a:latin typeface="Times New Roman" panose="02020603050405020304" pitchFamily="18" charset="0"/>
                <a:ea typeface="Calibri" panose="020F0502020204030204" pitchFamily="34"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rPr>
              <a:t>литий, хлор, натрий, кальций, йод, бром, барий, калий, стронций (3 элемента в каждой группе) и расположите их в порядке возрастания их атомных масс.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По свойствам: </a:t>
            </a:r>
            <a:br>
              <a:rPr lang="ru-RU" sz="2000" b="1"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sz="2000" b="1" dirty="0">
                <a:latin typeface="Times New Roman" panose="02020603050405020304" pitchFamily="18" charset="0"/>
                <a:ea typeface="Calibri" panose="020F0502020204030204" pitchFamily="34" charset="0"/>
                <a:cs typeface="Times New Roman" panose="02020603050405020304" pitchFamily="18" charset="0"/>
              </a:rPr>
              <a:t>1. </a:t>
            </a:r>
            <a:r>
              <a:rPr lang="en-US" sz="2000" b="1" dirty="0">
                <a:latin typeface="Times New Roman" panose="02020603050405020304" pitchFamily="18" charset="0"/>
                <a:ea typeface="Calibri" panose="020F0502020204030204" pitchFamily="34" charset="0"/>
                <a:cs typeface="Times New Roman" panose="02020603050405020304" pitchFamily="18" charset="0"/>
              </a:rPr>
              <a:t>Li</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a:latin typeface="Times New Roman" panose="02020603050405020304" pitchFamily="18" charset="0"/>
                <a:ea typeface="Calibri" panose="020F0502020204030204" pitchFamily="34" charset="0"/>
                <a:cs typeface="Times New Roman" panose="02020603050405020304" pitchFamily="18" charset="0"/>
              </a:rPr>
              <a:t>Na</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a:latin typeface="Times New Roman" panose="02020603050405020304" pitchFamily="18" charset="0"/>
                <a:ea typeface="Calibri" panose="020F0502020204030204" pitchFamily="34" charset="0"/>
                <a:cs typeface="Times New Roman" panose="02020603050405020304" pitchFamily="18" charset="0"/>
              </a:rPr>
              <a:t>K</a:t>
            </a:r>
            <a:r>
              <a:rPr lang="ru-RU" sz="2000" b="1" dirty="0">
                <a:latin typeface="Times New Roman" panose="02020603050405020304" pitchFamily="18" charset="0"/>
                <a:ea typeface="Calibri" panose="020F0502020204030204" pitchFamily="34" charset="0"/>
                <a:cs typeface="Times New Roman" panose="02020603050405020304" pitchFamily="18" charset="0"/>
              </a:rPr>
              <a:t> – щелочные металлы.</a:t>
            </a:r>
            <a:br>
              <a:rPr lang="ru-RU" sz="2000" b="1" dirty="0">
                <a:latin typeface="Times New Roman" panose="02020603050405020304" pitchFamily="18" charset="0"/>
                <a:ea typeface="Calibri" panose="020F0502020204030204" pitchFamily="34" charset="0"/>
                <a:cs typeface="Times New Roman" panose="02020603050405020304" pitchFamily="18" charset="0"/>
              </a:rPr>
            </a:br>
            <a:r>
              <a:rPr lang="ru-RU" sz="2000" b="1" dirty="0">
                <a:latin typeface="Times New Roman" panose="02020603050405020304" pitchFamily="18" charset="0"/>
                <a:ea typeface="Calibri" panose="020F0502020204030204" pitchFamily="34" charset="0"/>
                <a:cs typeface="Times New Roman" panose="02020603050405020304" pitchFamily="18" charset="0"/>
              </a:rPr>
              <a:t>2. </a:t>
            </a:r>
            <a:r>
              <a:rPr lang="en-US" sz="2000" b="1" dirty="0">
                <a:latin typeface="Times New Roman" panose="02020603050405020304" pitchFamily="18" charset="0"/>
                <a:ea typeface="Calibri" panose="020F0502020204030204" pitchFamily="34" charset="0"/>
                <a:cs typeface="Times New Roman" panose="02020603050405020304" pitchFamily="18" charset="0"/>
              </a:rPr>
              <a:t>Ca</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Sr</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a:latin typeface="Times New Roman" panose="02020603050405020304" pitchFamily="18" charset="0"/>
                <a:ea typeface="Calibri" panose="020F0502020204030204" pitchFamily="34" charset="0"/>
                <a:cs typeface="Times New Roman" panose="02020603050405020304" pitchFamily="18" charset="0"/>
              </a:rPr>
              <a:t>Ba</a:t>
            </a:r>
            <a:r>
              <a:rPr lang="ru-RU" sz="2000" b="1" dirty="0">
                <a:latin typeface="Times New Roman" panose="02020603050405020304" pitchFamily="18" charset="0"/>
                <a:ea typeface="Calibri" panose="020F0502020204030204" pitchFamily="34" charset="0"/>
                <a:cs typeface="Times New Roman" panose="02020603050405020304" pitchFamily="18" charset="0"/>
              </a:rPr>
              <a:t> – щелочноземельные металлы.</a:t>
            </a:r>
            <a:br>
              <a:rPr lang="ru-RU" sz="2000" b="1" dirty="0">
                <a:latin typeface="Times New Roman" panose="02020603050405020304" pitchFamily="18" charset="0"/>
                <a:ea typeface="Calibri" panose="020F0502020204030204" pitchFamily="34" charset="0"/>
                <a:cs typeface="Times New Roman" panose="02020603050405020304" pitchFamily="18" charset="0"/>
              </a:rPr>
            </a:br>
            <a:r>
              <a:rPr lang="ru-RU" sz="2000" b="1" dirty="0">
                <a:latin typeface="Times New Roman" panose="02020603050405020304" pitchFamily="18" charset="0"/>
                <a:ea typeface="Calibri" panose="020F0502020204030204" pitchFamily="34" charset="0"/>
                <a:cs typeface="Times New Roman" panose="02020603050405020304" pitchFamily="18" charset="0"/>
              </a:rPr>
              <a:t>3. </a:t>
            </a:r>
            <a:r>
              <a:rPr lang="en-US" sz="2000" b="1" dirty="0">
                <a:latin typeface="Times New Roman" panose="02020603050405020304" pitchFamily="18" charset="0"/>
                <a:ea typeface="Calibri" panose="020F0502020204030204" pitchFamily="34" charset="0"/>
                <a:cs typeface="Times New Roman" panose="02020603050405020304" pitchFamily="18" charset="0"/>
              </a:rPr>
              <a:t>Cl</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a:latin typeface="Times New Roman" panose="02020603050405020304" pitchFamily="18" charset="0"/>
                <a:ea typeface="Calibri" panose="020F0502020204030204" pitchFamily="34" charset="0"/>
                <a:cs typeface="Times New Roman" panose="02020603050405020304" pitchFamily="18" charset="0"/>
              </a:rPr>
              <a:t>Br</a:t>
            </a:r>
            <a:r>
              <a:rPr lang="ru-RU"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a:latin typeface="Times New Roman" panose="02020603050405020304" pitchFamily="18" charset="0"/>
                <a:ea typeface="Calibri" panose="020F0502020204030204" pitchFamily="34" charset="0"/>
                <a:cs typeface="Times New Roman" panose="02020603050405020304" pitchFamily="18" charset="0"/>
              </a:rPr>
              <a:t>I</a:t>
            </a:r>
            <a:r>
              <a:rPr lang="ru-RU" sz="2000" b="1" dirty="0">
                <a:latin typeface="Times New Roman" panose="02020603050405020304" pitchFamily="18" charset="0"/>
                <a:ea typeface="Calibri" panose="020F0502020204030204" pitchFamily="34" charset="0"/>
                <a:cs typeface="Times New Roman" panose="02020603050405020304" pitchFamily="18" charset="0"/>
              </a:rPr>
              <a:t> – галогены.</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ru-RU" sz="2000" b="1" dirty="0">
                <a:latin typeface="Times New Roman" panose="02020603050405020304" pitchFamily="18" charset="0"/>
                <a:ea typeface="Calibri" panose="020F0502020204030204" pitchFamily="34" charset="0"/>
                <a:cs typeface="Times New Roman" panose="02020603050405020304" pitchFamily="18" charset="0"/>
              </a:rPr>
              <a:t>По возрастанию атомных масс:</a:t>
            </a:r>
            <a:br>
              <a:rPr lang="ru-RU" sz="2000" b="1" dirty="0">
                <a:latin typeface="Times New Roman" panose="02020603050405020304" pitchFamily="18" charset="0"/>
                <a:ea typeface="Calibri" panose="020F0502020204030204" pitchFamily="34" charset="0"/>
                <a:cs typeface="Times New Roman" panose="02020603050405020304" pitchFamily="18" charset="0"/>
              </a:rPr>
            </a:b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000" b="1" dirty="0">
                <a:latin typeface="Times New Roman" panose="02020603050405020304" pitchFamily="18" charset="0"/>
                <a:ea typeface="Calibri" panose="020F0502020204030204" pitchFamily="34" charset="0"/>
                <a:cs typeface="Times New Roman" panose="02020603050405020304" pitchFamily="18" charset="0"/>
              </a:rPr>
              <a:t>Li</a:t>
            </a:r>
            <a:r>
              <a:rPr lang="ru-RU" sz="2000" b="1" dirty="0">
                <a:latin typeface="Times New Roman" panose="02020603050405020304" pitchFamily="18" charset="0"/>
                <a:ea typeface="Calibri" panose="020F0502020204030204" pitchFamily="34" charset="0"/>
                <a:cs typeface="Times New Roman" panose="02020603050405020304" pitchFamily="18" charset="0"/>
              </a:rPr>
              <a:t> (7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а.м</a:t>
            </a:r>
            <a:r>
              <a:rPr lang="ru-RU" sz="2000" b="1" dirty="0">
                <a:latin typeface="Times New Roman" panose="02020603050405020304" pitchFamily="18" charset="0"/>
                <a:ea typeface="Calibri" panose="020F0502020204030204" pitchFamily="34" charset="0"/>
                <a:cs typeface="Times New Roman" panose="02020603050405020304" pitchFamily="18" charset="0"/>
              </a:rPr>
              <a:t>.) – </a:t>
            </a:r>
            <a:r>
              <a:rPr lang="en-US" sz="2000" b="1" dirty="0">
                <a:latin typeface="Times New Roman" panose="02020603050405020304" pitchFamily="18" charset="0"/>
                <a:ea typeface="Calibri" panose="020F0502020204030204" pitchFamily="34" charset="0"/>
                <a:cs typeface="Times New Roman" panose="02020603050405020304" pitchFamily="18" charset="0"/>
              </a:rPr>
              <a:t>Na</a:t>
            </a:r>
            <a:r>
              <a:rPr lang="ru-RU" sz="2000" b="1" dirty="0">
                <a:latin typeface="Times New Roman" panose="02020603050405020304" pitchFamily="18" charset="0"/>
                <a:ea typeface="Calibri" panose="020F0502020204030204" pitchFamily="34" charset="0"/>
                <a:cs typeface="Times New Roman" panose="02020603050405020304" pitchFamily="18" charset="0"/>
              </a:rPr>
              <a:t> (23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а.м</a:t>
            </a:r>
            <a:r>
              <a:rPr lang="ru-RU" sz="2000" b="1" dirty="0">
                <a:latin typeface="Times New Roman" panose="02020603050405020304" pitchFamily="18" charset="0"/>
                <a:ea typeface="Calibri" panose="020F0502020204030204" pitchFamily="34" charset="0"/>
                <a:cs typeface="Times New Roman" panose="02020603050405020304" pitchFamily="18" charset="0"/>
              </a:rPr>
              <a:t>.) – </a:t>
            </a:r>
            <a:r>
              <a:rPr lang="en-US" sz="2000" b="1" dirty="0">
                <a:latin typeface="Times New Roman" panose="02020603050405020304" pitchFamily="18" charset="0"/>
                <a:ea typeface="Calibri" panose="020F0502020204030204" pitchFamily="34" charset="0"/>
                <a:cs typeface="Times New Roman" panose="02020603050405020304" pitchFamily="18" charset="0"/>
              </a:rPr>
              <a:t>Cl</a:t>
            </a:r>
            <a:r>
              <a:rPr lang="ru-RU" sz="2000" b="1" dirty="0">
                <a:latin typeface="Times New Roman" panose="02020603050405020304" pitchFamily="18" charset="0"/>
                <a:ea typeface="Calibri" panose="020F0502020204030204" pitchFamily="34" charset="0"/>
                <a:cs typeface="Times New Roman" panose="02020603050405020304" pitchFamily="18" charset="0"/>
              </a:rPr>
              <a:t> (35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а.м</a:t>
            </a:r>
            <a:r>
              <a:rPr lang="ru-RU" sz="2000" b="1" dirty="0">
                <a:latin typeface="Times New Roman" panose="02020603050405020304" pitchFamily="18" charset="0"/>
                <a:ea typeface="Calibri" panose="020F0502020204030204" pitchFamily="34" charset="0"/>
                <a:cs typeface="Times New Roman" panose="02020603050405020304" pitchFamily="18" charset="0"/>
              </a:rPr>
              <a:t>.) – </a:t>
            </a:r>
            <a:r>
              <a:rPr lang="en-US" sz="2000" b="1" dirty="0">
                <a:latin typeface="Times New Roman" panose="02020603050405020304" pitchFamily="18" charset="0"/>
                <a:ea typeface="Calibri" panose="020F0502020204030204" pitchFamily="34" charset="0"/>
                <a:cs typeface="Times New Roman" panose="02020603050405020304" pitchFamily="18" charset="0"/>
              </a:rPr>
              <a:t>K</a:t>
            </a:r>
            <a:r>
              <a:rPr lang="ru-RU" sz="2000" b="1" dirty="0">
                <a:latin typeface="Times New Roman" panose="02020603050405020304" pitchFamily="18" charset="0"/>
                <a:ea typeface="Calibri" panose="020F0502020204030204" pitchFamily="34" charset="0"/>
                <a:cs typeface="Times New Roman" panose="02020603050405020304" pitchFamily="18" charset="0"/>
              </a:rPr>
              <a:t> (39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а.м</a:t>
            </a:r>
            <a:r>
              <a:rPr lang="ru-RU" sz="2000" b="1" dirty="0">
                <a:latin typeface="Times New Roman" panose="02020603050405020304" pitchFamily="18" charset="0"/>
                <a:ea typeface="Calibri" panose="020F0502020204030204" pitchFamily="34" charset="0"/>
                <a:cs typeface="Times New Roman" panose="02020603050405020304" pitchFamily="18" charset="0"/>
              </a:rPr>
              <a:t>.) – </a:t>
            </a:r>
            <a:r>
              <a:rPr lang="en-US" sz="2000" b="1" dirty="0">
                <a:latin typeface="Times New Roman" panose="02020603050405020304" pitchFamily="18" charset="0"/>
                <a:ea typeface="Calibri" panose="020F0502020204030204" pitchFamily="34" charset="0"/>
                <a:cs typeface="Times New Roman" panose="02020603050405020304" pitchFamily="18" charset="0"/>
              </a:rPr>
              <a:t>Ca</a:t>
            </a:r>
            <a:r>
              <a:rPr lang="ru-RU" sz="2000" b="1" dirty="0">
                <a:latin typeface="Times New Roman" panose="02020603050405020304" pitchFamily="18" charset="0"/>
                <a:ea typeface="Calibri" panose="020F0502020204030204" pitchFamily="34" charset="0"/>
                <a:cs typeface="Times New Roman" panose="02020603050405020304" pitchFamily="18" charset="0"/>
              </a:rPr>
              <a:t> (40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а.м</a:t>
            </a:r>
            <a:r>
              <a:rPr lang="ru-RU" sz="2000" b="1" dirty="0">
                <a:latin typeface="Times New Roman" panose="02020603050405020304" pitchFamily="18" charset="0"/>
                <a:ea typeface="Calibri" panose="020F0502020204030204" pitchFamily="34" charset="0"/>
                <a:cs typeface="Times New Roman" panose="02020603050405020304" pitchFamily="18" charset="0"/>
              </a:rPr>
              <a:t>.) – </a:t>
            </a:r>
            <a:endParaRPr lang="ru-RU" sz="2000" b="1" dirty="0" smtClean="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2000" b="1" dirty="0" smtClean="0">
                <a:latin typeface="Times New Roman" panose="02020603050405020304" pitchFamily="18" charset="0"/>
                <a:ea typeface="Calibri" panose="020F0502020204030204" pitchFamily="34" charset="0"/>
                <a:cs typeface="Times New Roman" panose="02020603050405020304" pitchFamily="18" charset="0"/>
              </a:rPr>
              <a:t>Br</a:t>
            </a:r>
            <a:r>
              <a:rPr lang="ru-RU" sz="20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000" b="1" dirty="0">
                <a:latin typeface="Times New Roman" panose="02020603050405020304" pitchFamily="18" charset="0"/>
                <a:ea typeface="Calibri" panose="020F0502020204030204" pitchFamily="34" charset="0"/>
                <a:cs typeface="Times New Roman" panose="02020603050405020304" pitchFamily="18" charset="0"/>
              </a:rPr>
              <a:t>(80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а.м</a:t>
            </a:r>
            <a:r>
              <a:rPr lang="ru-RU" sz="2000" b="1" dirty="0">
                <a:latin typeface="Times New Roman" panose="02020603050405020304" pitchFamily="18" charset="0"/>
                <a:ea typeface="Calibri" panose="020F0502020204030204" pitchFamily="34" charset="0"/>
                <a:cs typeface="Times New Roman" panose="02020603050405020304" pitchFamily="18" charset="0"/>
              </a:rPr>
              <a:t>.) –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Sr</a:t>
            </a:r>
            <a:r>
              <a:rPr lang="ru-RU" sz="2000" b="1" dirty="0">
                <a:latin typeface="Times New Roman" panose="02020603050405020304" pitchFamily="18" charset="0"/>
                <a:ea typeface="Calibri" panose="020F0502020204030204" pitchFamily="34" charset="0"/>
                <a:cs typeface="Times New Roman" panose="02020603050405020304" pitchFamily="18" charset="0"/>
              </a:rPr>
              <a:t> (88 </a:t>
            </a:r>
            <a:r>
              <a:rPr lang="ru-RU" sz="2000" b="1" dirty="0" err="1">
                <a:latin typeface="Times New Roman" panose="02020603050405020304" pitchFamily="18" charset="0"/>
                <a:ea typeface="Calibri" panose="020F0502020204030204" pitchFamily="34" charset="0"/>
                <a:cs typeface="Times New Roman" panose="02020603050405020304" pitchFamily="18" charset="0"/>
              </a:rPr>
              <a:t>а.м</a:t>
            </a:r>
            <a:r>
              <a:rPr lang="ru-RU" sz="2000" b="1" dirty="0">
                <a:latin typeface="Times New Roman" panose="02020603050405020304" pitchFamily="18" charset="0"/>
                <a:ea typeface="Calibri" panose="020F0502020204030204" pitchFamily="34" charset="0"/>
                <a:cs typeface="Times New Roman" panose="02020603050405020304" pitchFamily="18" charset="0"/>
              </a:rPr>
              <a:t>.) – </a:t>
            </a:r>
            <a:r>
              <a:rPr lang="en-US" sz="2000" b="1" dirty="0">
                <a:latin typeface="Times New Roman" panose="02020603050405020304" pitchFamily="18" charset="0"/>
                <a:ea typeface="Calibri" panose="020F0502020204030204" pitchFamily="34" charset="0"/>
                <a:cs typeface="Times New Roman" panose="02020603050405020304" pitchFamily="18" charset="0"/>
              </a:rPr>
              <a:t>I</a:t>
            </a:r>
            <a:r>
              <a:rPr lang="ru-RU" sz="2000" b="1" dirty="0">
                <a:latin typeface="Times New Roman" panose="02020603050405020304" pitchFamily="18" charset="0"/>
                <a:ea typeface="Calibri" panose="020F0502020204030204" pitchFamily="34" charset="0"/>
                <a:cs typeface="Times New Roman" panose="02020603050405020304" pitchFamily="18" charset="0"/>
              </a:rPr>
              <a:t> (127а.м.) – </a:t>
            </a:r>
            <a:r>
              <a:rPr lang="en-US" sz="2000" b="1" dirty="0">
                <a:latin typeface="Times New Roman" panose="02020603050405020304" pitchFamily="18" charset="0"/>
                <a:ea typeface="Calibri" panose="020F0502020204030204" pitchFamily="34" charset="0"/>
                <a:cs typeface="Times New Roman" panose="02020603050405020304" pitchFamily="18" charset="0"/>
              </a:rPr>
              <a:t>Ba</a:t>
            </a:r>
            <a:r>
              <a:rPr lang="ru-RU" sz="2000" b="1" dirty="0">
                <a:latin typeface="Times New Roman" panose="02020603050405020304" pitchFamily="18" charset="0"/>
                <a:ea typeface="Calibri" panose="020F0502020204030204" pitchFamily="34" charset="0"/>
                <a:cs typeface="Times New Roman" panose="02020603050405020304" pitchFamily="18" charset="0"/>
              </a:rPr>
              <a:t> (137а.м.).</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600"/>
              </a:spcAft>
            </a:pPr>
            <a:r>
              <a:rPr lang="ru-RU" sz="2000" dirty="0">
                <a:solidFill>
                  <a:srgbClr val="333333"/>
                </a:solidFill>
                <a:latin typeface="Times New Roman" panose="02020603050405020304" pitchFamily="18" charset="0"/>
                <a:ea typeface="Times New Roman" panose="02020603050405020304" pitchFamily="18" charset="0"/>
              </a:rPr>
              <a:t> </a:t>
            </a:r>
            <a:endParaRPr lang="ru-RU" dirty="0">
              <a:effectLst/>
            </a:endParaRPr>
          </a:p>
        </p:txBody>
      </p:sp>
    </p:spTree>
    <p:extLst>
      <p:ext uri="{BB962C8B-B14F-4D97-AF65-F5344CB8AC3E}">
        <p14:creationId xmlns:p14="http://schemas.microsoft.com/office/powerpoint/2010/main" val="16428844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12063" y="390143"/>
            <a:ext cx="7069143" cy="5861220"/>
          </a:xfrm>
          <a:prstGeom prst="rect">
            <a:avLst/>
          </a:prstGeom>
        </p:spPr>
        <p:txBody>
          <a:bodyPr wrap="square">
            <a:spAutoFit/>
          </a:bodyPr>
          <a:lstStyle/>
          <a:p>
            <a:pPr>
              <a:lnSpc>
                <a:spcPct val="115000"/>
              </a:lnSpc>
              <a:spcAft>
                <a:spcPts val="1000"/>
              </a:spcAft>
            </a:pPr>
            <a:r>
              <a:rPr lang="ru-RU" u="sng" dirty="0">
                <a:latin typeface="Times New Roman" panose="02020603050405020304" pitchFamily="18" charset="0"/>
                <a:ea typeface="Calibri" panose="020F0502020204030204" pitchFamily="34" charset="0"/>
                <a:cs typeface="Times New Roman" panose="02020603050405020304" pitchFamily="18" charset="0"/>
              </a:rPr>
              <a:t>Задание:</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sz="2000" dirty="0">
                <a:latin typeface="Times New Roman" panose="02020603050405020304" pitchFamily="18" charset="0"/>
                <a:ea typeface="Calibri" panose="020F0502020204030204" pitchFamily="34" charset="0"/>
                <a:cs typeface="Times New Roman" panose="02020603050405020304" pitchFamily="18" charset="0"/>
              </a:rPr>
              <a:t>Прочитай текст</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eriod"/>
              <a:tabLst>
                <a:tab pos="228600" algn="l"/>
              </a:tabLst>
            </a:pPr>
            <a:r>
              <a:rPr lang="ru-RU" sz="2000" dirty="0">
                <a:latin typeface="Times New Roman" panose="02020603050405020304" pitchFamily="18" charset="0"/>
                <a:ea typeface="Calibri" panose="020F0502020204030204" pitchFamily="34" charset="0"/>
                <a:cs typeface="Times New Roman" panose="02020603050405020304" pitchFamily="18" charset="0"/>
              </a:rPr>
              <a:t>Для многих из Вас любой металл – «железо». Коррозия металлов ассоциируется с железом. Всегда ли последствия коррозии имеют рыжий цвет? От чего зависит цвет результата коррозии? Как вы объясните, что металлы бывают разные и их нельзя называть одним словом «железо»? </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15000"/>
              </a:lnSpc>
              <a:spcAft>
                <a:spcPts val="0"/>
              </a:spcAft>
            </a:pPr>
            <a:r>
              <a:rPr lang="ru-RU" sz="2000" b="1" u="sng" dirty="0">
                <a:latin typeface="Times New Roman" panose="02020603050405020304" pitchFamily="18" charset="0"/>
                <a:ea typeface="Calibri" panose="020F0502020204030204" pitchFamily="34" charset="0"/>
                <a:cs typeface="Times New Roman" panose="02020603050405020304" pitchFamily="18" charset="0"/>
              </a:rPr>
              <a:t>Ответ: </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Последствия коррозии не всегда имеют рыжий цвет. Цвет результата коррозии зависит от состава окружающей среды и от самого характера металла. Нельзя назвать все металлы- железом, так как есть и медь, и золото, и серебро. Также можно убедиться, посмотрев образцы всех металлов, в пример можно взять настоящее железо- железные изделия (из чугуна) и посуду – алюминиевые ложки или вилки и сравнить их</a:t>
            </a:r>
            <a:r>
              <a:rPr lang="ru-RU" sz="2000" b="1" dirty="0">
                <a:latin typeface="Times New Roman" panose="02020603050405020304" pitchFamily="18"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6" descr="https://sun1.is74.userapi.com/40Vw7m7hrVG9t1N8xZK7UCJYh0w6NXsrPYmyhg/xLp7xYfzFM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607" y="1645920"/>
            <a:ext cx="4523393" cy="506245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783429" y="3223559"/>
            <a:ext cx="2625142" cy="410882"/>
          </a:xfrm>
          <a:prstGeom prst="rect">
            <a:avLst/>
          </a:prstGeom>
        </p:spPr>
        <p:txBody>
          <a:bodyPr wrap="none">
            <a:spAutoFit/>
          </a:bodyPr>
          <a:lstStyle/>
          <a:p>
            <a:pPr>
              <a:lnSpc>
                <a:spcPct val="115000"/>
              </a:lnSpc>
              <a:spcAft>
                <a:spcPts val="1000"/>
              </a:spcAft>
            </a:pPr>
            <a:r>
              <a:rPr lang="ru-RU" u="sng" dirty="0">
                <a:latin typeface="Times New Roman" panose="02020603050405020304" pitchFamily="18" charset="0"/>
                <a:ea typeface="Calibri" panose="020F0502020204030204" pitchFamily="34" charset="0"/>
                <a:cs typeface="Times New Roman" panose="02020603050405020304" pitchFamily="18" charset="0"/>
              </a:rPr>
              <a:t>Задание:</a:t>
            </a:r>
            <a:r>
              <a:rPr lang="ru-RU" dirty="0">
                <a:latin typeface="Times New Roman" panose="02020603050405020304" pitchFamily="18" charset="0"/>
                <a:ea typeface="Calibri" panose="020F0502020204030204" pitchFamily="34" charset="0"/>
                <a:cs typeface="Times New Roman" panose="02020603050405020304" pitchFamily="18" charset="0"/>
              </a:rPr>
              <a:t> Прочитай текст</a:t>
            </a:r>
            <a:endParaRPr lang="ru-RU"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flipH="1">
            <a:off x="7913715" y="681644"/>
            <a:ext cx="3541221" cy="390684"/>
          </a:xfrm>
          <a:prstGeom prst="rect">
            <a:avLst/>
          </a:prstGeom>
        </p:spPr>
        <p:txBody>
          <a:bodyPr wrap="square">
            <a:spAutoFit/>
          </a:bodyPr>
          <a:lstStyle/>
          <a:p>
            <a:pPr>
              <a:lnSpc>
                <a:spcPct val="115000"/>
              </a:lnSpc>
              <a:spcAft>
                <a:spcPts val="1000"/>
              </a:spcAft>
            </a:pPr>
            <a:r>
              <a:rPr lang="ru-RU" dirty="0">
                <a:latin typeface="Times New Roman" panose="02020603050405020304" pitchFamily="18" charset="0"/>
                <a:ea typeface="Calibri" panose="020F0502020204030204" pitchFamily="34" charset="0"/>
                <a:cs typeface="Times New Roman" panose="02020603050405020304" pitchFamily="18" charset="0"/>
              </a:rPr>
              <a:t>Задание</a:t>
            </a:r>
            <a:r>
              <a:rPr lang="ru-RU" dirty="0" smtClean="0">
                <a:latin typeface="Times New Roman" panose="02020603050405020304" pitchFamily="18" charset="0"/>
                <a:ea typeface="Calibri" panose="020F0502020204030204" pitchFamily="34" charset="0"/>
                <a:cs typeface="Times New Roman" panose="02020603050405020304" pitchFamily="18" charset="0"/>
              </a:rPr>
              <a:t>: определи элемент</a:t>
            </a:r>
            <a:endParaRPr lang="ru-RU"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66343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Объект 20"/>
          <p:cNvSpPr>
            <a:spLocks noGrp="1"/>
          </p:cNvSpPr>
          <p:nvPr>
            <p:ph idx="1"/>
          </p:nvPr>
        </p:nvSpPr>
        <p:spPr>
          <a:xfrm>
            <a:off x="7048768" y="6197658"/>
            <a:ext cx="2377440" cy="243840"/>
          </a:xfrm>
        </p:spPr>
        <p:txBody>
          <a:bodyPr>
            <a:normAutofit fontScale="85000" lnSpcReduction="20000"/>
          </a:bodyPr>
          <a:lstStyle/>
          <a:p>
            <a:pPr lvl="2"/>
            <a:r>
              <a:rPr lang="ru-RU" dirty="0" smtClean="0"/>
              <a:t> </a:t>
            </a:r>
            <a:endParaRPr lang="ru-RU" dirty="0"/>
          </a:p>
        </p:txBody>
      </p:sp>
      <p:sp>
        <p:nvSpPr>
          <p:cNvPr id="34" name="Rectangle 29"/>
          <p:cNvSpPr>
            <a:spLocks noChangeArrowheads="1"/>
          </p:cNvSpPr>
          <p:nvPr/>
        </p:nvSpPr>
        <p:spPr bwMode="auto">
          <a:xfrm>
            <a:off x="223138" y="0"/>
            <a:ext cx="5479124" cy="7325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ru-RU" sz="1600" b="1" dirty="0" smtClean="0"/>
              <a:t>                             </a:t>
            </a:r>
            <a:r>
              <a:rPr lang="ru-RU" sz="1600" b="1" dirty="0" smtClean="0">
                <a:latin typeface="Times New Roman" panose="02020603050405020304" pitchFamily="18" charset="0"/>
                <a:cs typeface="Times New Roman" panose="02020603050405020304" pitchFamily="18" charset="0"/>
              </a:rPr>
              <a:t>Выполнила</a:t>
            </a:r>
            <a:r>
              <a:rPr lang="ru-RU" sz="1600" b="1" dirty="0">
                <a:latin typeface="Times New Roman" panose="02020603050405020304" pitchFamily="18" charset="0"/>
                <a:cs typeface="Times New Roman" panose="02020603050405020304" pitchFamily="18" charset="0"/>
              </a:rPr>
              <a:t>: </a:t>
            </a:r>
            <a:r>
              <a:rPr lang="ru-RU" sz="1600" u="sng" dirty="0">
                <a:latin typeface="Times New Roman" panose="02020603050405020304" pitchFamily="18" charset="0"/>
                <a:cs typeface="Times New Roman" panose="02020603050405020304" pitchFamily="18" charset="0"/>
              </a:rPr>
              <a:t>Никитина Дарья 9 «Д»</a:t>
            </a:r>
            <a:endParaRPr lang="ru-RU" sz="1600" dirty="0">
              <a:latin typeface="Times New Roman" panose="02020603050405020304" pitchFamily="18" charset="0"/>
              <a:cs typeface="Times New Roman" panose="02020603050405020304" pitchFamily="18" charset="0"/>
            </a:endParaRPr>
          </a:p>
          <a:p>
            <a:r>
              <a:rPr lang="ru-RU" sz="1600" b="1" dirty="0" smtClean="0">
                <a:latin typeface="Times New Roman" panose="02020603050405020304" pitchFamily="18" charset="0"/>
                <a:cs typeface="Times New Roman" panose="02020603050405020304" pitchFamily="18" charset="0"/>
              </a:rPr>
              <a:t>                          Задание</a:t>
            </a:r>
            <a:r>
              <a:rPr lang="ru-RU" sz="1600" b="1" dirty="0">
                <a:latin typeface="Times New Roman" panose="02020603050405020304" pitchFamily="18" charset="0"/>
                <a:cs typeface="Times New Roman" panose="02020603050405020304" pitchFamily="18" charset="0"/>
              </a:rPr>
              <a:t>: Прочитай пословицы</a:t>
            </a:r>
            <a:endParaRPr lang="ru-RU" sz="1600" dirty="0">
              <a:latin typeface="Times New Roman" panose="02020603050405020304" pitchFamily="18" charset="0"/>
              <a:cs typeface="Times New Roman" panose="02020603050405020304" pitchFamily="18" charset="0"/>
            </a:endParaRPr>
          </a:p>
          <a:p>
            <a:pPr lvl="2">
              <a:buFontTx/>
              <a:buChar char="•"/>
            </a:pP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 кует железа молот – кует кузнец.</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 знаешь шить золотом, так бьешь молотом.</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Без разума сила все равно, что железо гнило.</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Железная воля – не всякого доля.</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огне и железо не плавится</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Серебряный молоток пробьёт железный потолок.</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Что ни слово – золото </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Золото – не золото, не быв под молотком</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lvl="0"/>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О каких металлах идёт речь? - Напиши химические знаки в порядке усиления металлических свойств.</a:t>
            </a:r>
            <a:b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Ответ: </a:t>
            </a:r>
            <a:r>
              <a:rPr lang="en-US" altLang="ru-RU" sz="1600" dirty="0" smtClean="0">
                <a:latin typeface="Times New Roman" panose="02020603050405020304" pitchFamily="18" charset="0"/>
                <a:ea typeface="Calibri" panose="020F0502020204030204" pitchFamily="34" charset="0"/>
                <a:cs typeface="Times New Roman" panose="02020603050405020304" pitchFamily="18" charset="0"/>
              </a:rPr>
              <a:t>Au</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ru-RU" sz="1600" dirty="0">
                <a:latin typeface="Times New Roman" panose="02020603050405020304" pitchFamily="18" charset="0"/>
                <a:ea typeface="Calibri" panose="020F0502020204030204" pitchFamily="34" charset="0"/>
                <a:cs typeface="Times New Roman" panose="02020603050405020304" pitchFamily="18" charset="0"/>
              </a:rPr>
              <a:t>Ag</a:t>
            </a:r>
            <a:r>
              <a:rPr lang="ru-RU" altLang="ru-RU" sz="1600" dirty="0" smtClean="0">
                <a:latin typeface="Times New Roman" panose="02020603050405020304" pitchFamily="18" charset="0"/>
                <a:ea typeface="Calibri" panose="020F0502020204030204" pitchFamily="34" charset="0"/>
                <a:cs typeface="Times New Roman" panose="02020603050405020304" pitchFamily="18" charset="0"/>
              </a:rPr>
              <a:t>,.</a:t>
            </a:r>
            <a:r>
              <a:rPr lang="en-US" altLang="ru-RU" sz="1600" dirty="0">
                <a:latin typeface="Times New Roman" panose="02020603050405020304" pitchFamily="18" charset="0"/>
                <a:ea typeface="Calibri" panose="020F0502020204030204" pitchFamily="34" charset="0"/>
                <a:cs typeface="Times New Roman" panose="02020603050405020304" pitchFamily="18" charset="0"/>
              </a:rPr>
              <a:t> Fe</a:t>
            </a:r>
            <a:r>
              <a:rPr lang="ru-RU" altLang="ru-RU" sz="1600" dirty="0" smtClean="0">
                <a:latin typeface="Times New Roman" panose="02020603050405020304" pitchFamily="18" charset="0"/>
                <a:ea typeface="Calibri" panose="020F0502020204030204" pitchFamily="34" charset="0"/>
                <a:cs typeface="Times New Roman" panose="02020603050405020304" pitchFamily="18" charset="0"/>
              </a:rPr>
              <a:t>,</a:t>
            </a:r>
            <a:r>
              <a:rPr lang="ru-RU" altLang="ru-RU" sz="1600" b="1" u="sng" dirty="0">
                <a:latin typeface="Times New Roman" panose="02020603050405020304" pitchFamily="18" charset="0"/>
                <a:ea typeface="Calibri" panose="020F0502020204030204" pitchFamily="34" charset="0"/>
                <a:cs typeface="Times New Roman" panose="02020603050405020304" pitchFamily="18" charset="0"/>
              </a:rPr>
              <a:t> </a:t>
            </a:r>
            <a:endParaRPr lang="ru-RU" altLang="ru-RU" sz="1600" b="1" u="sng" dirty="0" smtClean="0">
              <a:latin typeface="Times New Roman" panose="02020603050405020304" pitchFamily="18" charset="0"/>
              <a:ea typeface="Calibri" panose="020F0502020204030204" pitchFamily="34" charset="0"/>
              <a:cs typeface="Times New Roman" panose="02020603050405020304" pitchFamily="18" charset="0"/>
            </a:endParaRPr>
          </a:p>
          <a:p>
            <a:pPr lvl="0"/>
            <a:endParaRPr lang="ru-RU" altLang="ru-RU" sz="1600" b="1" u="sng" dirty="0">
              <a:latin typeface="Times New Roman" panose="02020603050405020304" pitchFamily="18" charset="0"/>
              <a:ea typeface="Calibri" panose="020F0502020204030204" pitchFamily="34" charset="0"/>
              <a:cs typeface="Times New Roman" panose="02020603050405020304" pitchFamily="18" charset="0"/>
            </a:endParaRPr>
          </a:p>
          <a:p>
            <a:pPr lvl="0"/>
            <a:r>
              <a:rPr lang="ru-RU" altLang="ru-RU" sz="1600" b="1" u="sng" dirty="0" smtClean="0">
                <a:latin typeface="Times New Roman" panose="02020603050405020304" pitchFamily="18" charset="0"/>
                <a:ea typeface="Calibri" panose="020F0502020204030204" pitchFamily="34" charset="0"/>
                <a:cs typeface="Times New Roman" panose="02020603050405020304" pitchFamily="18" charset="0"/>
              </a:rPr>
              <a:t>Задание</a:t>
            </a:r>
            <a:r>
              <a:rPr lang="ru-RU" altLang="ru-RU" sz="1600" b="1" u="sng" dirty="0">
                <a:latin typeface="Times New Roman" panose="02020603050405020304" pitchFamily="18" charset="0"/>
                <a:ea typeface="Calibri" panose="020F0502020204030204" pitchFamily="34" charset="0"/>
                <a:cs typeface="Times New Roman" panose="02020603050405020304" pitchFamily="18" charset="0"/>
              </a:rPr>
              <a:t>:</a:t>
            </a:r>
            <a:r>
              <a:rPr lang="ru-RU" altLang="ru-RU" sz="1600" b="1" dirty="0">
                <a:latin typeface="Times New Roman" panose="02020603050405020304" pitchFamily="18" charset="0"/>
                <a:ea typeface="Calibri" panose="020F0502020204030204" pitchFamily="34" charset="0"/>
                <a:cs typeface="Times New Roman" panose="02020603050405020304" pitchFamily="18" charset="0"/>
              </a:rPr>
              <a:t> Напишите уравнения реакций коррозии железа и меди.</a:t>
            </a:r>
            <a:br>
              <a:rPr lang="ru-RU" alt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altLang="ru-RU" sz="1600" b="1" dirty="0">
                <a:latin typeface="Times New Roman" panose="02020603050405020304" pitchFamily="18" charset="0"/>
                <a:ea typeface="Calibri" panose="020F0502020204030204" pitchFamily="34" charset="0"/>
                <a:cs typeface="Times New Roman" panose="02020603050405020304" pitchFamily="18" charset="0"/>
              </a:rPr>
              <a:t>Ответ: </a:t>
            </a:r>
            <a:br>
              <a:rPr lang="ru-RU" alt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altLang="ru-RU" sz="1600" i="1" u="sng" dirty="0">
                <a:latin typeface="Times New Roman" panose="02020603050405020304" pitchFamily="18" charset="0"/>
                <a:ea typeface="Calibri" panose="020F0502020204030204" pitchFamily="34" charset="0"/>
                <a:cs typeface="Times New Roman" panose="02020603050405020304" pitchFamily="18" charset="0"/>
              </a:rPr>
              <a:t>Уравнение реакции коррозии железа:</a:t>
            </a:r>
            <a:r>
              <a:rPr lang="ru-RU" altLang="ru-RU" sz="1600" b="1" dirty="0">
                <a:latin typeface="Times New Roman" panose="02020603050405020304" pitchFamily="18" charset="0"/>
                <a:ea typeface="Calibri" panose="020F0502020204030204" pitchFamily="34" charset="0"/>
                <a:cs typeface="Times New Roman" panose="02020603050405020304" pitchFamily="18" charset="0"/>
              </a:rPr>
              <a:t/>
            </a:r>
            <a:br>
              <a:rPr lang="ru-RU" altLang="ru-RU" sz="1600" b="1" dirty="0">
                <a:latin typeface="Times New Roman" panose="02020603050405020304" pitchFamily="18" charset="0"/>
                <a:ea typeface="Calibri" panose="020F0502020204030204" pitchFamily="34" charset="0"/>
                <a:cs typeface="Times New Roman" panose="02020603050405020304" pitchFamily="18" charset="0"/>
              </a:rPr>
            </a:br>
            <a:r>
              <a:rPr lang="ru-RU" altLang="ru-RU" sz="1600" dirty="0">
                <a:latin typeface="Times New Roman" panose="02020603050405020304" pitchFamily="18" charset="0"/>
                <a:ea typeface="Calibri" panose="020F0502020204030204" pitchFamily="34" charset="0"/>
                <a:cs typeface="Times New Roman" panose="02020603050405020304" pitchFamily="18" charset="0"/>
              </a:rPr>
              <a:t>4Fe + 3O</a:t>
            </a:r>
            <a:r>
              <a:rPr lang="ru-RU" altLang="ru-RU" sz="1600" baseline="-30000" dirty="0">
                <a:latin typeface="Times New Roman" panose="02020603050405020304" pitchFamily="18" charset="0"/>
                <a:ea typeface="Calibri" panose="020F0502020204030204" pitchFamily="34" charset="0"/>
                <a:cs typeface="Times New Roman" panose="02020603050405020304" pitchFamily="18" charset="0"/>
              </a:rPr>
              <a:t>2</a:t>
            </a:r>
            <a:r>
              <a:rPr lang="ru-RU" altLang="ru-RU" sz="1600" dirty="0">
                <a:latin typeface="Times New Roman" panose="02020603050405020304" pitchFamily="18" charset="0"/>
                <a:ea typeface="Calibri" panose="020F0502020204030204" pitchFamily="34" charset="0"/>
                <a:cs typeface="Times New Roman" panose="02020603050405020304" pitchFamily="18" charset="0"/>
              </a:rPr>
              <a:t> + 2H</a:t>
            </a:r>
            <a:r>
              <a:rPr lang="ru-RU" altLang="ru-RU" sz="1600" baseline="-30000" dirty="0">
                <a:latin typeface="Times New Roman" panose="02020603050405020304" pitchFamily="18" charset="0"/>
                <a:ea typeface="Calibri" panose="020F0502020204030204" pitchFamily="34" charset="0"/>
                <a:cs typeface="Times New Roman" panose="02020603050405020304" pitchFamily="18" charset="0"/>
              </a:rPr>
              <a:t>2</a:t>
            </a:r>
            <a:r>
              <a:rPr lang="ru-RU" altLang="ru-RU" sz="1600" dirty="0">
                <a:latin typeface="Times New Roman" panose="02020603050405020304" pitchFamily="18" charset="0"/>
                <a:ea typeface="Calibri" panose="020F0502020204030204" pitchFamily="34" charset="0"/>
                <a:cs typeface="Times New Roman" panose="02020603050405020304" pitchFamily="18" charset="0"/>
              </a:rPr>
              <a:t>О       2Fe</a:t>
            </a:r>
            <a:r>
              <a:rPr lang="ru-RU" altLang="ru-RU" sz="1600" baseline="-30000" dirty="0">
                <a:latin typeface="Times New Roman" panose="02020603050405020304" pitchFamily="18" charset="0"/>
                <a:ea typeface="Calibri" panose="020F0502020204030204" pitchFamily="34" charset="0"/>
                <a:cs typeface="Times New Roman" panose="02020603050405020304" pitchFamily="18" charset="0"/>
              </a:rPr>
              <a:t>2</a:t>
            </a:r>
            <a:r>
              <a:rPr lang="ru-RU" altLang="ru-RU" sz="1600" dirty="0">
                <a:latin typeface="Times New Roman" panose="02020603050405020304" pitchFamily="18" charset="0"/>
                <a:ea typeface="Calibri" panose="020F0502020204030204" pitchFamily="34" charset="0"/>
                <a:cs typeface="Times New Roman" panose="02020603050405020304" pitchFamily="18" charset="0"/>
              </a:rPr>
              <a:t>O</a:t>
            </a:r>
            <a:r>
              <a:rPr lang="ru-RU" altLang="ru-RU" sz="1600" baseline="-30000" dirty="0">
                <a:latin typeface="Times New Roman" panose="02020603050405020304" pitchFamily="18" charset="0"/>
                <a:ea typeface="Calibri" panose="020F0502020204030204" pitchFamily="34" charset="0"/>
                <a:cs typeface="Times New Roman" panose="02020603050405020304" pitchFamily="18" charset="0"/>
              </a:rPr>
              <a:t>3</a:t>
            </a:r>
            <a:r>
              <a:rPr lang="ru-RU" altLang="ru-RU" sz="1600" dirty="0">
                <a:latin typeface="Times New Roman" panose="02020603050405020304" pitchFamily="18" charset="0"/>
                <a:ea typeface="Calibri" panose="020F0502020204030204" pitchFamily="34" charset="0"/>
                <a:cs typeface="Times New Roman" panose="02020603050405020304" pitchFamily="18" charset="0"/>
              </a:rPr>
              <a:t>·H</a:t>
            </a:r>
            <a:r>
              <a:rPr lang="ru-RU" altLang="ru-RU" sz="1600" baseline="-30000" dirty="0">
                <a:latin typeface="Times New Roman" panose="02020603050405020304" pitchFamily="18" charset="0"/>
                <a:ea typeface="Calibri" panose="020F0502020204030204" pitchFamily="34" charset="0"/>
                <a:cs typeface="Times New Roman" panose="02020603050405020304" pitchFamily="18" charset="0"/>
              </a:rPr>
              <a:t>2</a:t>
            </a:r>
            <a:r>
              <a:rPr lang="ru-RU" altLang="ru-RU" sz="1600" dirty="0">
                <a:latin typeface="Times New Roman" panose="02020603050405020304" pitchFamily="18" charset="0"/>
                <a:ea typeface="Calibri" panose="020F0502020204030204" pitchFamily="34" charset="0"/>
                <a:cs typeface="Times New Roman" panose="02020603050405020304" pitchFamily="18" charset="0"/>
              </a:rPr>
              <a:t>О.</a:t>
            </a:r>
            <a:endParaRPr lang="ru-RU" altLang="ru-RU" sz="1600" dirty="0">
              <a:latin typeface="Times New Roman" panose="02020603050405020304" pitchFamily="18" charset="0"/>
              <a:cs typeface="Times New Roman" panose="02020603050405020304" pitchFamily="18" charset="0"/>
            </a:endParaRPr>
          </a:p>
          <a:p>
            <a:r>
              <a:rPr lang="ru-RU" altLang="ru-RU" sz="1600" i="1" u="sng" dirty="0" smtClean="0">
                <a:latin typeface="Times New Roman" panose="02020603050405020304" pitchFamily="18" charset="0"/>
                <a:ea typeface="Calibri" panose="020F0502020204030204" pitchFamily="34" charset="0"/>
                <a:cs typeface="Times New Roman" panose="02020603050405020304" pitchFamily="18" charset="0"/>
              </a:rPr>
              <a:t>Уравнение </a:t>
            </a:r>
            <a:r>
              <a:rPr lang="ru-RU" altLang="ru-RU" sz="1600" i="1" u="sng" dirty="0">
                <a:latin typeface="Times New Roman" panose="02020603050405020304" pitchFamily="18" charset="0"/>
                <a:ea typeface="Calibri" panose="020F0502020204030204" pitchFamily="34" charset="0"/>
                <a:cs typeface="Times New Roman" panose="02020603050405020304" pitchFamily="18" charset="0"/>
              </a:rPr>
              <a:t>реакции коррозии меди:</a:t>
            </a:r>
            <a:br>
              <a:rPr lang="ru-RU" altLang="ru-RU" sz="1600" i="1" u="sng" dirty="0">
                <a:latin typeface="Times New Roman" panose="02020603050405020304" pitchFamily="18" charset="0"/>
                <a:ea typeface="Calibri" panose="020F0502020204030204" pitchFamily="34" charset="0"/>
                <a:cs typeface="Times New Roman" panose="02020603050405020304" pitchFamily="18" charset="0"/>
              </a:rPr>
            </a:br>
            <a:r>
              <a:rPr lang="ru-RU" altLang="ru-RU" sz="1600" dirty="0">
                <a:latin typeface="Times New Roman" panose="02020603050405020304" pitchFamily="18" charset="0"/>
                <a:ea typeface="Calibri" panose="020F0502020204030204" pitchFamily="34" charset="0"/>
                <a:cs typeface="Times New Roman" panose="02020603050405020304" pitchFamily="18" charset="0"/>
              </a:rPr>
              <a:t>2Cu + O</a:t>
            </a:r>
            <a:r>
              <a:rPr lang="ru-RU" altLang="ru-RU" sz="1600" baseline="-30000" dirty="0">
                <a:latin typeface="Times New Roman" panose="02020603050405020304" pitchFamily="18" charset="0"/>
                <a:ea typeface="Calibri" panose="020F0502020204030204" pitchFamily="34" charset="0"/>
                <a:cs typeface="Times New Roman" panose="02020603050405020304" pitchFamily="18" charset="0"/>
              </a:rPr>
              <a:t>2</a:t>
            </a:r>
            <a:r>
              <a:rPr lang="ru-RU" altLang="ru-RU" sz="1600" dirty="0">
                <a:latin typeface="Times New Roman" panose="02020603050405020304" pitchFamily="18" charset="0"/>
                <a:ea typeface="Calibri" panose="020F0502020204030204" pitchFamily="34" charset="0"/>
                <a:cs typeface="Times New Roman" panose="02020603050405020304" pitchFamily="18" charset="0"/>
              </a:rPr>
              <a:t>      2CuO.</a:t>
            </a:r>
            <a:br>
              <a:rPr lang="ru-RU" altLang="ru-RU" sz="1600" dirty="0">
                <a:latin typeface="Times New Roman" panose="02020603050405020304" pitchFamily="18" charset="0"/>
                <a:ea typeface="Calibri" panose="020F0502020204030204" pitchFamily="34" charset="0"/>
                <a:cs typeface="Times New Roman" panose="02020603050405020304" pitchFamily="18" charset="0"/>
              </a:rPr>
            </a:br>
            <a:r>
              <a:rPr lang="en-US" altLang="ru-RU" sz="1600" dirty="0">
                <a:latin typeface="Times New Roman" panose="02020603050405020304" pitchFamily="18" charset="0"/>
                <a:ea typeface="Calibri" panose="020F0502020204030204" pitchFamily="34" charset="0"/>
                <a:cs typeface="Times New Roman" panose="02020603050405020304" pitchFamily="18" charset="0"/>
              </a:rPr>
              <a:t>2CuO + H</a:t>
            </a:r>
            <a:r>
              <a:rPr lang="en-US" altLang="ru-RU" sz="1600" baseline="-30000" dirty="0">
                <a:latin typeface="Times New Roman" panose="02020603050405020304" pitchFamily="18" charset="0"/>
                <a:ea typeface="Calibri" panose="020F0502020204030204" pitchFamily="34" charset="0"/>
                <a:cs typeface="Times New Roman" panose="02020603050405020304" pitchFamily="18" charset="0"/>
              </a:rPr>
              <a:t>2</a:t>
            </a:r>
            <a:r>
              <a:rPr lang="en-US" altLang="ru-RU" sz="1600" dirty="0">
                <a:latin typeface="Times New Roman" panose="02020603050405020304" pitchFamily="18" charset="0"/>
                <a:ea typeface="Calibri" panose="020F0502020204030204" pitchFamily="34" charset="0"/>
                <a:cs typeface="Times New Roman" panose="02020603050405020304" pitchFamily="18" charset="0"/>
              </a:rPr>
              <a:t>O + CO</a:t>
            </a:r>
            <a:r>
              <a:rPr lang="en-US" altLang="ru-RU" sz="1600" baseline="-30000" dirty="0">
                <a:latin typeface="Times New Roman" panose="02020603050405020304" pitchFamily="18" charset="0"/>
                <a:ea typeface="Calibri" panose="020F0502020204030204" pitchFamily="34" charset="0"/>
                <a:cs typeface="Times New Roman" panose="02020603050405020304" pitchFamily="18" charset="0"/>
              </a:rPr>
              <a:t>2 </a:t>
            </a:r>
            <a:r>
              <a:rPr lang="en-US" altLang="ru-RU"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ru-RU" sz="1600" dirty="0" err="1">
                <a:latin typeface="Times New Roman" panose="02020603050405020304" pitchFamily="18" charset="0"/>
                <a:ea typeface="Calibri" panose="020F0502020204030204" pitchFamily="34" charset="0"/>
                <a:cs typeface="Times New Roman" panose="02020603050405020304" pitchFamily="18" charset="0"/>
              </a:rPr>
              <a:t>CuOH</a:t>
            </a:r>
            <a:r>
              <a:rPr lang="en-US" altLang="ru-RU" sz="1600" dirty="0">
                <a:latin typeface="Times New Roman" panose="02020603050405020304" pitchFamily="18" charset="0"/>
                <a:ea typeface="Calibri" panose="020F0502020204030204" pitchFamily="34" charset="0"/>
                <a:cs typeface="Times New Roman" panose="02020603050405020304" pitchFamily="18" charset="0"/>
              </a:rPr>
              <a:t>)</a:t>
            </a:r>
            <a:r>
              <a:rPr lang="en-US" altLang="ru-RU" sz="1600" baseline="-30000" dirty="0">
                <a:latin typeface="Times New Roman" panose="02020603050405020304" pitchFamily="18" charset="0"/>
                <a:ea typeface="Calibri" panose="020F0502020204030204" pitchFamily="34" charset="0"/>
                <a:cs typeface="Times New Roman" panose="02020603050405020304" pitchFamily="18" charset="0"/>
              </a:rPr>
              <a:t>2</a:t>
            </a:r>
            <a:r>
              <a:rPr lang="en-US" altLang="ru-RU" sz="1600" dirty="0">
                <a:latin typeface="Times New Roman" panose="02020603050405020304" pitchFamily="18" charset="0"/>
                <a:ea typeface="Calibri" panose="020F0502020204030204" pitchFamily="34" charset="0"/>
                <a:cs typeface="Times New Roman" panose="02020603050405020304" pitchFamily="18" charset="0"/>
              </a:rPr>
              <a:t>CO</a:t>
            </a:r>
            <a:r>
              <a:rPr lang="en-US" altLang="ru-RU" sz="1600" baseline="-30000" dirty="0">
                <a:latin typeface="Times New Roman" panose="02020603050405020304" pitchFamily="18" charset="0"/>
                <a:ea typeface="Calibri" panose="020F0502020204030204" pitchFamily="34" charset="0"/>
                <a:cs typeface="Times New Roman" panose="02020603050405020304" pitchFamily="18" charset="0"/>
              </a:rPr>
              <a:t>3</a:t>
            </a:r>
            <a:r>
              <a:rPr lang="en-US" altLang="ru-RU" sz="1600" dirty="0">
                <a:latin typeface="Times New Roman" panose="02020603050405020304" pitchFamily="18" charset="0"/>
                <a:ea typeface="Calibri" panose="020F0502020204030204" pitchFamily="34" charset="0"/>
                <a:cs typeface="Times New Roman" panose="02020603050405020304" pitchFamily="18" charset="0"/>
              </a:rPr>
              <a:t>.</a:t>
            </a:r>
            <a:endParaRPr lang="ru-RU" altLang="ru-RU" sz="1600" dirty="0">
              <a:latin typeface="Times New Roman" panose="02020603050405020304" pitchFamily="18" charset="0"/>
              <a:ea typeface="Calibri" panose="020F0502020204030204" pitchFamily="34" charset="0"/>
              <a:cs typeface="Times New Roman" panose="02020603050405020304" pitchFamily="18" charset="0"/>
            </a:endParaRPr>
          </a:p>
          <a:p>
            <a:endParaRPr lang="ru-RU" altLang="ru-RU" sz="1600" dirty="0">
              <a:latin typeface="Times New Roman" panose="02020603050405020304" pitchFamily="18" charset="0"/>
              <a:ea typeface="Calibri" panose="020F0502020204030204" pitchFamily="34" charset="0"/>
              <a:cs typeface="Times New Roman" panose="02020603050405020304" pitchFamily="18" charset="0"/>
            </a:endParaRPr>
          </a:p>
          <a:p>
            <a:endParaRPr lang="ru-RU" altLang="ru-RU" sz="1600" dirty="0">
              <a:latin typeface="Times New Roman" panose="02020603050405020304" pitchFamily="18" charset="0"/>
              <a:ea typeface="Calibri" panose="020F0502020204030204" pitchFamily="34" charset="0"/>
              <a:cs typeface="Times New Roman" panose="02020603050405020304" pitchFamily="18" charset="0"/>
            </a:endParaRPr>
          </a:p>
          <a:p>
            <a:endParaRPr lang="ru-RU" altLang="ru-RU" sz="1400" i="1" u="sng" dirty="0" smtClean="0">
              <a:latin typeface="Times New Roman" panose="02020603050405020304" pitchFamily="18" charset="0"/>
              <a:ea typeface="Calibri" panose="020F0502020204030204" pitchFamily="34" charset="0"/>
              <a:cs typeface="Times New Roman" panose="02020603050405020304" pitchFamily="18" charset="0"/>
            </a:endParaRPr>
          </a:p>
          <a:p>
            <a:pPr lvl="0"/>
            <a:endParaRPr lang="ru-RU" altLang="ru-RU" sz="1400" dirty="0">
              <a:latin typeface="Times New Roman" panose="02020603050405020304" pitchFamily="18" charset="0"/>
              <a:cs typeface="Times New Roman" panose="02020603050405020304" pitchFamily="18" charset="0"/>
            </a:endParaRPr>
          </a:p>
          <a:p>
            <a:pPr lvl="0"/>
            <a:endParaRPr lang="ru-RU" altLang="ru-RU" sz="1400" dirty="0"/>
          </a:p>
          <a:p>
            <a:pPr lvl="0"/>
            <a:endParaRPr lang="ru-RU" altLang="ru-RU" sz="20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400" b="0" i="0" u="none" strike="noStrike" cap="none" normalizeH="0" baseline="0" dirty="0" smtClean="0">
              <a:ln>
                <a:noFill/>
              </a:ln>
              <a:solidFill>
                <a:schemeClr val="tx1"/>
              </a:solidFill>
              <a:effectLst/>
            </a:endParaRPr>
          </a:p>
        </p:txBody>
      </p:sp>
      <p:sp>
        <p:nvSpPr>
          <p:cNvPr id="37" name="Rectangle 32"/>
          <p:cNvSpPr>
            <a:spLocks noChangeArrowheads="1"/>
          </p:cNvSpPr>
          <p:nvPr/>
        </p:nvSpPr>
        <p:spPr bwMode="auto">
          <a:xfrm>
            <a:off x="0" y="1461700"/>
            <a:ext cx="2231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40" name="Rectangle 3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cxnSp>
        <p:nvCxnSpPr>
          <p:cNvPr id="41" name="Прямая со стрелкой 40"/>
          <p:cNvCxnSpPr/>
          <p:nvPr/>
        </p:nvCxnSpPr>
        <p:spPr>
          <a:xfrm flipV="1">
            <a:off x="2062162" y="5246023"/>
            <a:ext cx="451226" cy="854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Прямоугольник 42"/>
          <p:cNvSpPr/>
          <p:nvPr/>
        </p:nvSpPr>
        <p:spPr>
          <a:xfrm>
            <a:off x="5836644" y="3243649"/>
            <a:ext cx="6087132" cy="3560975"/>
          </a:xfrm>
          <a:prstGeom prst="rect">
            <a:avLst/>
          </a:prstGeom>
        </p:spPr>
        <p:txBody>
          <a:bodyPr wrap="square">
            <a:spAutoFit/>
          </a:bodyPr>
          <a:lstStyle/>
          <a:p>
            <a:pPr>
              <a:lnSpc>
                <a:spcPct val="115000"/>
              </a:lnSpc>
              <a:spcAft>
                <a:spcPts val="0"/>
              </a:spcAft>
            </a:pPr>
            <a:r>
              <a:rPr lang="ru-RU" sz="1400" b="1" u="sng" dirty="0">
                <a:latin typeface="Times New Roman" panose="02020603050405020304" pitchFamily="18" charset="0"/>
                <a:ea typeface="Calibri" panose="020F0502020204030204" pitchFamily="34" charset="0"/>
                <a:cs typeface="Times New Roman" panose="02020603050405020304" pitchFamily="18" charset="0"/>
              </a:rPr>
              <a:t>Задание:</a:t>
            </a:r>
            <a:r>
              <a:rPr lang="ru-RU" sz="1400" dirty="0">
                <a:latin typeface="Times New Roman" panose="02020603050405020304" pitchFamily="18" charset="0"/>
                <a:ea typeface="Calibri" panose="020F0502020204030204" pitchFamily="34" charset="0"/>
                <a:cs typeface="Times New Roman" panose="02020603050405020304" pitchFamily="18" charset="0"/>
              </a:rPr>
              <a:t> </a:t>
            </a:r>
            <a:r>
              <a:rPr lang="ru-RU" sz="1400" b="1" dirty="0">
                <a:latin typeface="Times New Roman" panose="02020603050405020304" pitchFamily="18" charset="0"/>
                <a:ea typeface="Calibri" panose="020F0502020204030204" pitchFamily="34" charset="0"/>
                <a:cs typeface="Times New Roman" panose="02020603050405020304" pitchFamily="18" charset="0"/>
              </a:rPr>
              <a:t>На какой особенности ртути был основан древний способ золочения?</a:t>
            </a:r>
            <a:r>
              <a:rPr lang="ru-RU" sz="1400" dirty="0">
                <a:latin typeface="Times New Roman" panose="02020603050405020304" pitchFamily="18" charset="0"/>
                <a:ea typeface="Calibri" panose="020F0502020204030204" pitchFamily="34" charset="0"/>
                <a:cs typeface="Times New Roman" panose="02020603050405020304" pitchFamily="18" charset="0"/>
              </a:rPr>
              <a:t/>
            </a:r>
            <a:br>
              <a:rPr lang="ru-RU" sz="1400" dirty="0">
                <a:latin typeface="Times New Roman" panose="02020603050405020304" pitchFamily="18" charset="0"/>
                <a:ea typeface="Calibri" panose="020F0502020204030204" pitchFamily="34" charset="0"/>
                <a:cs typeface="Times New Roman" panose="02020603050405020304" pitchFamily="18" charset="0"/>
              </a:rPr>
            </a:br>
            <a:r>
              <a:rPr lang="ru-RU" sz="1400" b="1" dirty="0">
                <a:latin typeface="Times New Roman" panose="02020603050405020304" pitchFamily="18" charset="0"/>
                <a:ea typeface="Calibri" panose="020F0502020204030204" pitchFamily="34" charset="0"/>
                <a:cs typeface="Times New Roman" panose="02020603050405020304" pitchFamily="18" charset="0"/>
              </a:rPr>
              <a:t>Ответ:</a:t>
            </a:r>
            <a:r>
              <a:rPr lang="ru-RU" sz="1400" dirty="0">
                <a:latin typeface="Times New Roman" panose="02020603050405020304" pitchFamily="18" charset="0"/>
                <a:ea typeface="Calibri" panose="020F0502020204030204" pitchFamily="34" charset="0"/>
                <a:cs typeface="Times New Roman" panose="02020603050405020304" pitchFamily="18" charset="0"/>
              </a:rPr>
              <a:t> Ртуть обладает способностью растворять многие металлы, образуя с ними сплавы (амальгамы). Золото очень легко растворяется в ртути, образуя золотую амальгаму. Ее наносили на обрабатываемое изделие, которое нагревали, ртуть испарялась, золото оставалось на изделии. Таким способом был позолочен купол Исаакиевского собора – памятника архитектуры, созданного в 1818-1857 гг. в Петербурге по проекту Огюста </a:t>
            </a:r>
            <a:r>
              <a:rPr lang="ru-RU" sz="1400" dirty="0" err="1">
                <a:latin typeface="Times New Roman" panose="02020603050405020304" pitchFamily="18" charset="0"/>
                <a:ea typeface="Calibri" panose="020F0502020204030204" pitchFamily="34" charset="0"/>
                <a:cs typeface="Times New Roman" panose="02020603050405020304" pitchFamily="18" charset="0"/>
              </a:rPr>
              <a:t>Монферрана</a:t>
            </a:r>
            <a:r>
              <a:rPr lang="ru-RU" sz="1400" dirty="0">
                <a:latin typeface="Times New Roman" panose="02020603050405020304" pitchFamily="18" charset="0"/>
                <a:ea typeface="Calibri" panose="020F0502020204030204" pitchFamily="34" charset="0"/>
                <a:cs typeface="Times New Roman" panose="02020603050405020304" pitchFamily="18" charset="0"/>
              </a:rPr>
              <a:t>. Свыше 100 кг золота было нанесено амальгамацией на медные листы, из которых выполнен гигантский (диаметром около 26 м) купол этого собора. Легкий синевато-зеленый дымок паров ртути, который, казалось, исчезал бесследно, успевал отравить рабочих, занимавшихся позолотой. Люди погибали в страшных муках. По свидетельству современников, золочение купола стоило жизни 60 рабочим</a:t>
            </a:r>
            <a:r>
              <a:rPr lang="ru-RU" sz="1200" dirty="0">
                <a:latin typeface="Times New Roman" panose="02020603050405020304" pitchFamily="18" charset="0"/>
                <a:ea typeface="Calibri" panose="020F0502020204030204" pitchFamily="34" charset="0"/>
                <a:cs typeface="Times New Roman" panose="02020603050405020304" pitchFamily="18" charset="0"/>
              </a:rPr>
              <a:t>.</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36"/>
          <p:cNvSpPr>
            <a:spLocks noChangeArrowheads="1"/>
          </p:cNvSpPr>
          <p:nvPr/>
        </p:nvSpPr>
        <p:spPr bwMode="auto">
          <a:xfrm>
            <a:off x="5836644" y="228684"/>
            <a:ext cx="613949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tab pos="228600" algn="l"/>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Перед вами изображение памятника архитектуры, созданного 1818-1857гг в Петербурге по проекту Огюста, </a:t>
            </a:r>
            <a:r>
              <a:rPr kumimoji="0" lang="ru-RU" altLang="ru-RU" sz="16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Монферрона</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Исаакиевский собор. По свидетельству современников золочение купола стоило жизни 60 рабочим. Свыше 100 кг золота было нанесено амальгамацией на медные листы. Из которых выполнен гигантский (диаметром 26 метров) купол этого собора</a:t>
            </a:r>
            <a:r>
              <a:rPr kumimoji="0" lang="ru-RU" altLang="ru-RU" sz="1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45" name="Рисунок 44" descr="https://avatars.mds.yandex.net/get-pdb/195449/d8f99064-61f7-44ee-90ad-1d1f1af2b080/s1200?webp=false"/>
          <p:cNvPicPr/>
          <p:nvPr/>
        </p:nvPicPr>
        <p:blipFill>
          <a:blip r:embed="rId2">
            <a:extLst>
              <a:ext uri="{28A0092B-C50C-407E-A947-70E740481C1C}">
                <a14:useLocalDpi xmlns:a14="http://schemas.microsoft.com/office/drawing/2010/main" val="0"/>
              </a:ext>
            </a:extLst>
          </a:blip>
          <a:srcRect/>
          <a:stretch>
            <a:fillRect/>
          </a:stretch>
        </p:blipFill>
        <p:spPr bwMode="auto">
          <a:xfrm>
            <a:off x="10204704" y="1768522"/>
            <a:ext cx="1853454" cy="1584278"/>
          </a:xfrm>
          <a:prstGeom prst="rect">
            <a:avLst/>
          </a:prstGeom>
          <a:noFill/>
          <a:ln>
            <a:noFill/>
          </a:ln>
        </p:spPr>
      </p:pic>
      <p:sp>
        <p:nvSpPr>
          <p:cNvPr id="14" name="Прямая со стрелкой 39"/>
          <p:cNvSpPr>
            <a:spLocks noChangeShapeType="1"/>
          </p:cNvSpPr>
          <p:nvPr/>
        </p:nvSpPr>
        <p:spPr bwMode="auto">
          <a:xfrm>
            <a:off x="2116457" y="4459778"/>
            <a:ext cx="236218" cy="62346"/>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p14="http://schemas.microsoft.com/office/powerpoint/2010/main" val="9267657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26592" y="1072896"/>
            <a:ext cx="10578020" cy="4838326"/>
          </a:xfrm>
        </p:spPr>
        <p:txBody>
          <a:bodyPr/>
          <a:lstStyle/>
          <a:p>
            <a:pPr lvl="0"/>
            <a:r>
              <a:rPr lang="ru-RU" dirty="0"/>
              <a:t> </a:t>
            </a:r>
            <a:r>
              <a:rPr lang="ru-RU" dirty="0">
                <a:latin typeface="Times New Roman" panose="02020603050405020304" pitchFamily="18" charset="0"/>
                <a:cs typeface="Times New Roman" panose="02020603050405020304" pitchFamily="18" charset="0"/>
              </a:rPr>
              <a:t>Подчеркните общее в формулах:</a:t>
            </a:r>
          </a:p>
          <a:p>
            <a:r>
              <a:rPr lang="en-US" dirty="0">
                <a:latin typeface="Times New Roman" panose="02020603050405020304" pitchFamily="18" charset="0"/>
                <a:cs typeface="Times New Roman" panose="02020603050405020304" pitchFamily="18" charset="0"/>
              </a:rPr>
              <a:t>Na</a:t>
            </a:r>
            <a:r>
              <a:rPr lang="en-US" baseline="-25000" dirty="0">
                <a:latin typeface="Times New Roman" panose="02020603050405020304" pitchFamily="18" charset="0"/>
                <a:cs typeface="Times New Roman" panose="02020603050405020304" pitchFamily="18" charset="0"/>
              </a:rPr>
              <a:t>2</a:t>
            </a:r>
            <a:r>
              <a:rPr lang="en-US" u="sng"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 S</a:t>
            </a:r>
            <a:r>
              <a:rPr lang="en-US" u="sng" dirty="0">
                <a:latin typeface="Times New Roman" panose="02020603050405020304" pitchFamily="18" charset="0"/>
                <a:cs typeface="Times New Roman" panose="02020603050405020304" pitchFamily="18" charset="0"/>
              </a:rPr>
              <a:t>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C</a:t>
            </a:r>
            <a:r>
              <a:rPr lang="en-US" u="sng" dirty="0">
                <a:latin typeface="Times New Roman" panose="02020603050405020304" pitchFamily="18" charset="0"/>
                <a:cs typeface="Times New Roman" panose="02020603050405020304" pitchFamily="18" charset="0"/>
              </a:rPr>
              <a:t>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N</a:t>
            </a:r>
            <a:r>
              <a:rPr lang="en-US" baseline="-25000" dirty="0">
                <a:latin typeface="Times New Roman" panose="02020603050405020304" pitchFamily="18" charset="0"/>
                <a:cs typeface="Times New Roman" panose="02020603050405020304" pitchFamily="18" charset="0"/>
              </a:rPr>
              <a:t>2</a:t>
            </a:r>
            <a:r>
              <a:rPr lang="en-US" u="sng" dirty="0">
                <a:latin typeface="Times New Roman" panose="02020603050405020304" pitchFamily="18" charset="0"/>
                <a:cs typeface="Times New Roman" panose="02020603050405020304" pitchFamily="18" charset="0"/>
              </a:rPr>
              <a:t>O</a:t>
            </a:r>
            <a:r>
              <a:rPr lang="en-US" baseline="-25000" dirty="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 P</a:t>
            </a:r>
            <a:r>
              <a:rPr lang="en-US" baseline="-25000" dirty="0">
                <a:latin typeface="Times New Roman" panose="02020603050405020304" pitchFamily="18" charset="0"/>
                <a:cs typeface="Times New Roman" panose="02020603050405020304" pitchFamily="18" charset="0"/>
              </a:rPr>
              <a:t>2</a:t>
            </a:r>
            <a:r>
              <a:rPr lang="en-US" u="sng" dirty="0">
                <a:latin typeface="Times New Roman" panose="02020603050405020304" pitchFamily="18" charset="0"/>
                <a:cs typeface="Times New Roman" panose="02020603050405020304" pitchFamily="18" charset="0"/>
              </a:rPr>
              <a:t>O</a:t>
            </a:r>
            <a:r>
              <a:rPr lang="en-US" baseline="-25000" dirty="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 K</a:t>
            </a:r>
            <a:r>
              <a:rPr lang="en-US" baseline="-25000" dirty="0">
                <a:latin typeface="Times New Roman" panose="02020603050405020304" pitchFamily="18" charset="0"/>
                <a:cs typeface="Times New Roman" panose="02020603050405020304" pitchFamily="18" charset="0"/>
              </a:rPr>
              <a:t>2</a:t>
            </a:r>
            <a:r>
              <a:rPr lang="en-US" u="sng"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 N</a:t>
            </a:r>
            <a:r>
              <a:rPr lang="en-US" u="sng" dirty="0">
                <a:latin typeface="Times New Roman" panose="02020603050405020304" pitchFamily="18" charset="0"/>
                <a:cs typeface="Times New Roman" panose="02020603050405020304" pitchFamily="18" charset="0"/>
              </a:rPr>
              <a:t>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B</a:t>
            </a:r>
            <a:r>
              <a:rPr lang="en-US" baseline="-25000" dirty="0">
                <a:latin typeface="Times New Roman" panose="02020603050405020304" pitchFamily="18" charset="0"/>
                <a:cs typeface="Times New Roman" panose="02020603050405020304" pitchFamily="18" charset="0"/>
              </a:rPr>
              <a:t>2</a:t>
            </a:r>
            <a:r>
              <a:rPr lang="en-US" u="sng" dirty="0">
                <a:latin typeface="Times New Roman" panose="02020603050405020304" pitchFamily="18" charset="0"/>
                <a:cs typeface="Times New Roman" panose="02020603050405020304" pitchFamily="18" charset="0"/>
              </a:rPr>
              <a:t>O</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a:t>
            </a:r>
            <a:r>
              <a:rPr lang="en-US" u="sng" dirty="0" err="1">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a:t>
            </a:r>
            <a:r>
              <a:rPr lang="en-US" u="sng" dirty="0" err="1">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 Cr</a:t>
            </a:r>
            <a:r>
              <a:rPr lang="en-US" baseline="-25000" dirty="0">
                <a:latin typeface="Times New Roman" panose="02020603050405020304" pitchFamily="18" charset="0"/>
                <a:cs typeface="Times New Roman" panose="02020603050405020304" pitchFamily="18" charset="0"/>
              </a:rPr>
              <a:t>2</a:t>
            </a:r>
            <a:r>
              <a:rPr lang="en-US" u="sng" dirty="0">
                <a:latin typeface="Times New Roman" panose="02020603050405020304" pitchFamily="18" charset="0"/>
                <a:cs typeface="Times New Roman" panose="02020603050405020304" pitchFamily="18" charset="0"/>
              </a:rPr>
              <a:t>O</a:t>
            </a:r>
            <a:r>
              <a:rPr lang="en-US" baseline="-25000" dirty="0">
                <a:latin typeface="Times New Roman" panose="02020603050405020304" pitchFamily="18" charset="0"/>
                <a:cs typeface="Times New Roman" panose="02020603050405020304" pitchFamily="18" charset="0"/>
              </a:rPr>
              <a:t>7</a:t>
            </a:r>
            <a:endParaRPr lang="ru-RU" dirty="0">
              <a:latin typeface="Times New Roman" panose="02020603050405020304" pitchFamily="18" charset="0"/>
              <a:cs typeface="Times New Roman" panose="02020603050405020304" pitchFamily="18" charset="0"/>
            </a:endParaRPr>
          </a:p>
          <a:p>
            <a:pPr lvl="0"/>
            <a:r>
              <a:rPr lang="ru-RU" sz="2400" baseline="-25000" dirty="0">
                <a:latin typeface="Times New Roman" panose="02020603050405020304" pitchFamily="18" charset="0"/>
                <a:cs typeface="Times New Roman" panose="02020603050405020304" pitchFamily="18" charset="0"/>
              </a:rPr>
              <a:t>Рассмотрите рисунки составьте рассказ «Оксиды в природе», их применение</a:t>
            </a:r>
            <a:endParaRPr lang="ru-RU" sz="2400"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pic>
        <p:nvPicPr>
          <p:cNvPr id="4" name="Рисунок 3" descr="https://img3.goodfon.ru/original/1920x1280/c/98/plyazh-pesok-pen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912" y="2504123"/>
            <a:ext cx="2567463" cy="1628576"/>
          </a:xfrm>
          <a:prstGeom prst="rect">
            <a:avLst/>
          </a:prstGeom>
          <a:noFill/>
          <a:ln>
            <a:noFill/>
          </a:ln>
        </p:spPr>
      </p:pic>
      <p:pic>
        <p:nvPicPr>
          <p:cNvPr id="5" name="Рисунок 4" descr="http://ukrasheniyam.ru/wp-content/uploads/2015/03/gorny_hrusta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6374" y="2504122"/>
            <a:ext cx="2163033" cy="1625718"/>
          </a:xfrm>
          <a:prstGeom prst="rect">
            <a:avLst/>
          </a:prstGeom>
          <a:noFill/>
          <a:ln>
            <a:noFill/>
          </a:ln>
        </p:spPr>
      </p:pic>
      <p:sp>
        <p:nvSpPr>
          <p:cNvPr id="6" name="Прямоугольник 5"/>
          <p:cNvSpPr/>
          <p:nvPr/>
        </p:nvSpPr>
        <p:spPr>
          <a:xfrm>
            <a:off x="6266688" y="2504122"/>
            <a:ext cx="3182302" cy="1709699"/>
          </a:xfrm>
          <a:prstGeom prst="rect">
            <a:avLst/>
          </a:prstGeom>
        </p:spPr>
        <p:txBody>
          <a:bodyPr wrap="square">
            <a:spAutoFit/>
          </a:bodyPr>
          <a:lstStyle/>
          <a:p>
            <a:pPr algn="r">
              <a:lnSpc>
                <a:spcPct val="115000"/>
              </a:lnSpc>
              <a:spcAft>
                <a:spcPts val="1000"/>
              </a:spcAft>
            </a:pPr>
            <a:r>
              <a:rPr lang="ru-RU" dirty="0">
                <a:latin typeface="Times New Roman" panose="02020603050405020304" pitchFamily="18" charset="0"/>
                <a:ea typeface="Calibri" panose="020F0502020204030204" pitchFamily="34" charset="0"/>
                <a:cs typeface="Times New Roman" panose="02020603050405020304" pitchFamily="18" charset="0"/>
              </a:rPr>
              <a:t>В минеральной воде я </a:t>
            </a:r>
            <a:r>
              <a:rPr lang="ru-RU" dirty="0" smtClean="0">
                <a:latin typeface="Times New Roman" panose="02020603050405020304" pitchFamily="18" charset="0"/>
                <a:ea typeface="Calibri" panose="020F0502020204030204" pitchFamily="34" charset="0"/>
                <a:cs typeface="Times New Roman" panose="02020603050405020304" pitchFamily="18" charset="0"/>
              </a:rPr>
              <a:t>бурлю,</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100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dirty="0">
                <a:latin typeface="Times New Roman" panose="02020603050405020304" pitchFamily="18" charset="0"/>
                <a:ea typeface="Calibri" panose="020F0502020204030204" pitchFamily="34" charset="0"/>
                <a:cs typeface="Times New Roman" panose="02020603050405020304" pitchFamily="18" charset="0"/>
              </a:rPr>
              <a:t>топочном газе – </a:t>
            </a:r>
            <a:r>
              <a:rPr lang="ru-RU" dirty="0" smtClean="0">
                <a:latin typeface="Times New Roman" panose="02020603050405020304" pitchFamily="18" charset="0"/>
                <a:ea typeface="Calibri" panose="020F0502020204030204" pitchFamily="34" charset="0"/>
                <a:cs typeface="Times New Roman" panose="02020603050405020304" pitchFamily="18" charset="0"/>
              </a:rPr>
              <a:t>летаю.</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spcAft>
                <a:spcPts val="1000"/>
              </a:spcAft>
            </a:pP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Растениям </a:t>
            </a:r>
            <a:r>
              <a:rPr lang="ru-RU" dirty="0">
                <a:latin typeface="Times New Roman" panose="02020603050405020304" pitchFamily="18" charset="0"/>
                <a:ea typeface="Times New Roman" panose="02020603050405020304" pitchFamily="18" charset="0"/>
                <a:cs typeface="Times New Roman" panose="02020603050405020304" pitchFamily="18" charset="0"/>
              </a:rPr>
              <a:t>пользу несу</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r>
              <a:rPr lang="ru-RU" dirty="0">
                <a:latin typeface="Times New Roman" panose="02020603050405020304" pitchFamily="18" charset="0"/>
                <a:ea typeface="Calibri" panose="020F0502020204030204" pitchFamily="34" charset="0"/>
              </a:rPr>
              <a:t> Пожар затухать заставлю</a:t>
            </a:r>
            <a:endParaRPr lang="ru-RU" dirty="0"/>
          </a:p>
        </p:txBody>
      </p:sp>
      <p:pic>
        <p:nvPicPr>
          <p:cNvPr id="7" name="Рисунок 6" descr="https://newsnn.ru/attachments/2f8baeda5d2d6fa0f5f1a56540da768669de153c/store/fill/1200/630/336d772987e76c890b0ab0e85dae5e00fb359bf474f7e9cad835102f3eee/65806334-547a-11e4-84ca-0025b511226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0448" y="2401824"/>
            <a:ext cx="2511552" cy="1661571"/>
          </a:xfrm>
          <a:prstGeom prst="rect">
            <a:avLst/>
          </a:prstGeom>
          <a:noFill/>
          <a:ln>
            <a:noFill/>
          </a:ln>
        </p:spPr>
      </p:pic>
      <p:sp>
        <p:nvSpPr>
          <p:cNvPr id="8" name="Прямоугольник 7"/>
          <p:cNvSpPr/>
          <p:nvPr/>
        </p:nvSpPr>
        <p:spPr>
          <a:xfrm>
            <a:off x="733517" y="34092"/>
            <a:ext cx="7744749" cy="584775"/>
          </a:xfrm>
          <a:prstGeom prst="rect">
            <a:avLst/>
          </a:prstGeom>
        </p:spPr>
        <p:txBody>
          <a:bodyPr wrap="none">
            <a:spAutoFit/>
          </a:bodyPr>
          <a:lstStyle/>
          <a:p>
            <a:r>
              <a:rPr lang="ru-RU" sz="3200" dirty="0">
                <a:latin typeface="Times New Roman" panose="02020603050405020304" pitchFamily="18" charset="0"/>
                <a:cs typeface="Times New Roman" panose="02020603050405020304" pitchFamily="18" charset="0"/>
              </a:rPr>
              <a:t>Основные классы неорганических веществ</a:t>
            </a:r>
            <a:endParaRPr lang="ru-RU" sz="3200" dirty="0"/>
          </a:p>
        </p:txBody>
      </p:sp>
      <p:sp>
        <p:nvSpPr>
          <p:cNvPr id="9" name="Прямоугольник 8"/>
          <p:cNvSpPr/>
          <p:nvPr/>
        </p:nvSpPr>
        <p:spPr>
          <a:xfrm>
            <a:off x="-646176" y="5084371"/>
            <a:ext cx="10911840" cy="369332"/>
          </a:xfrm>
          <a:prstGeom prst="rect">
            <a:avLst/>
          </a:prstGeom>
        </p:spPr>
        <p:txBody>
          <a:bodyPr wrap="square">
            <a:spAutoFit/>
          </a:bodyPr>
          <a:lstStyle/>
          <a:p>
            <a:pPr lvl="8"/>
            <a:r>
              <a:rPr lang="ru-RU" altLang="ru-RU" dirty="0">
                <a:latin typeface="Times New Roman" panose="02020603050405020304" pitchFamily="18" charset="0"/>
                <a:cs typeface="Times New Roman" panose="02020603050405020304" pitchFamily="18" charset="0"/>
              </a:rPr>
              <a:t>Дополните предложения, вставьте пропущенные слова</a:t>
            </a:r>
            <a:endParaRPr lang="ru-RU" altLang="ru-RU" dirty="0"/>
          </a:p>
        </p:txBody>
      </p:sp>
    </p:spTree>
    <p:extLst>
      <p:ext uri="{BB962C8B-B14F-4D97-AF65-F5344CB8AC3E}">
        <p14:creationId xmlns:p14="http://schemas.microsoft.com/office/powerpoint/2010/main" val="5895166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0"/>
          <p:cNvSpPr>
            <a:spLocks noChangeArrowheads="1"/>
          </p:cNvSpPr>
          <p:nvPr/>
        </p:nvSpPr>
        <p:spPr bwMode="auto">
          <a:xfrm>
            <a:off x="725573" y="3495125"/>
            <a:ext cx="2730722" cy="133270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ru-RU" altLang="ru-RU" sz="1400" b="0" i="0" u="none" strike="noStrike" cap="none" normalizeH="0" baseline="0" dirty="0" smtClean="0">
                <a:ln>
                  <a:noFill/>
                </a:ln>
                <a:solidFill>
                  <a:schemeClr val="tx1"/>
                </a:solidFill>
                <a:effectLst/>
                <a:latin typeface="Times New Roman" panose="02020603050405020304" pitchFamily="18" charset="0"/>
              </a:rPr>
              <a:t>Кислотные</a:t>
            </a:r>
            <a:r>
              <a:rPr kumimoji="0" lang="ru-RU" altLang="ru-RU" sz="1600" b="0" i="0" u="none" strike="noStrike" cap="none" normalizeH="0" baseline="0" dirty="0" smtClean="0">
                <a:ln>
                  <a:noFill/>
                </a:ln>
                <a:solidFill>
                  <a:schemeClr val="tx1"/>
                </a:solidFill>
                <a:effectLst/>
                <a:latin typeface="Times New Roman" panose="02020603050405020304" pitchFamily="18" charset="0"/>
              </a:rPr>
              <a:t> </a:t>
            </a:r>
            <a:r>
              <a:rPr kumimoji="0" lang="ru-RU" altLang="ru-RU" sz="1400" b="0" i="0" u="none" strike="noStrike" cap="none" normalizeH="0" baseline="0" dirty="0" smtClean="0">
                <a:ln>
                  <a:noFill/>
                </a:ln>
                <a:solidFill>
                  <a:schemeClr val="tx1"/>
                </a:solidFill>
                <a:effectLst/>
                <a:latin typeface="Times New Roman" panose="02020603050405020304" pitchFamily="18" charset="0"/>
              </a:rPr>
              <a:t>оксиды</a:t>
            </a:r>
            <a:br>
              <a:rPr kumimoji="0" lang="ru-RU" altLang="ru-RU" sz="1400" b="0" i="0" u="none" strike="noStrike" cap="none" normalizeH="0" baseline="0" dirty="0" smtClean="0">
                <a:ln>
                  <a:noFill/>
                </a:ln>
                <a:solidFill>
                  <a:schemeClr val="tx1"/>
                </a:solidFill>
                <a:effectLst/>
                <a:latin typeface="Times New Roman" panose="02020603050405020304" pitchFamily="18" charset="0"/>
              </a:rPr>
            </a:br>
            <a:r>
              <a:rPr kumimoji="0" lang="ru-RU" altLang="ru-RU" sz="14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солеобразующие </a:t>
            </a:r>
            <a:r>
              <a:rPr kumimoji="0" lang="ru-RU" altLang="ru-RU" sz="1400" b="1"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оксиды</a:t>
            </a:r>
            <a:r>
              <a:rPr kumimoji="0" lang="ru-RU" altLang="ru-RU" sz="14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неметаллов или переходных металлов в высоких степенях окисления</a:t>
            </a:r>
            <a:endParaRPr kumimoji="0" lang="ru-RU" altLang="ru-RU"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Прямая со стрелкой 38"/>
          <p:cNvSpPr>
            <a:spLocks noChangeShapeType="1"/>
          </p:cNvSpPr>
          <p:nvPr/>
        </p:nvSpPr>
        <p:spPr bwMode="auto">
          <a:xfrm flipH="1">
            <a:off x="3239039" y="599732"/>
            <a:ext cx="936625" cy="55245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Прямая со стрелкой 39"/>
          <p:cNvSpPr>
            <a:spLocks noChangeShapeType="1"/>
          </p:cNvSpPr>
          <p:nvPr/>
        </p:nvSpPr>
        <p:spPr bwMode="auto">
          <a:xfrm>
            <a:off x="5364480" y="1104284"/>
            <a:ext cx="914400" cy="5937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Овал 37"/>
          <p:cNvSpPr>
            <a:spLocks noChangeArrowheads="1"/>
          </p:cNvSpPr>
          <p:nvPr/>
        </p:nvSpPr>
        <p:spPr bwMode="auto">
          <a:xfrm>
            <a:off x="488172" y="1190148"/>
            <a:ext cx="4047744" cy="2176684"/>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Солеобразующие </a:t>
            </a:r>
            <a:r>
              <a:rPr kumimoji="0" lang="ru-RU" altLang="ru-RU"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взаимодействуют с кислотами или основаниями и образуют соли</a:t>
            </a:r>
            <a:endParaRPr kumimoji="0" lang="ru-RU" altLang="ru-RU"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8" name="Овал 36"/>
          <p:cNvSpPr>
            <a:spLocks noChangeArrowheads="1"/>
          </p:cNvSpPr>
          <p:nvPr/>
        </p:nvSpPr>
        <p:spPr bwMode="auto">
          <a:xfrm>
            <a:off x="7107444" y="966725"/>
            <a:ext cx="3080067" cy="182343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Несолеобразующие </a:t>
            </a:r>
            <a:r>
              <a:rPr kumimoji="0" lang="ru-RU" altLang="ru-RU" sz="16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 взаимодействуют с основаниями и кислотами</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9" name="Прямая со стрелкой 35"/>
          <p:cNvSpPr>
            <a:spLocks noChangeShapeType="1"/>
          </p:cNvSpPr>
          <p:nvPr/>
        </p:nvSpPr>
        <p:spPr bwMode="auto">
          <a:xfrm>
            <a:off x="3730752" y="2944201"/>
            <a:ext cx="2187972" cy="53370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Rectangle 9"/>
          <p:cNvSpPr>
            <a:spLocks noChangeArrowheads="1"/>
          </p:cNvSpPr>
          <p:nvPr/>
        </p:nvSpPr>
        <p:spPr bwMode="auto">
          <a:xfrm>
            <a:off x="4335393" y="323191"/>
            <a:ext cx="257152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Оксиды</a:t>
            </a:r>
            <a:endParaRPr kumimoji="0" lang="ru-RU" altLang="ru-RU" sz="2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12"/>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Прямоугольник 30"/>
          <p:cNvSpPr>
            <a:spLocks noGrp="1" noChangeArrowheads="1"/>
          </p:cNvSpPr>
          <p:nvPr>
            <p:ph idx="1"/>
          </p:nvPr>
        </p:nvSpPr>
        <p:spPr bwMode="auto">
          <a:xfrm>
            <a:off x="4144230" y="3721267"/>
            <a:ext cx="2755328" cy="8879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normAutofit lnSpcReduction="10000"/>
          </a:bodyPr>
          <a:lstStyle/>
          <a:p>
            <a:pPr marL="0" lvl="0" indent="0" defTabSz="914400" eaLnBrk="0" fontAlgn="base" hangingPunct="0">
              <a:spcBef>
                <a:spcPct val="0"/>
              </a:spcBef>
              <a:spcAft>
                <a:spcPts val="800"/>
              </a:spcAft>
              <a:buClrTx/>
              <a:buNone/>
            </a:pPr>
            <a:r>
              <a:rPr kumimoji="0" lang="ru-RU" altLang="ru-RU" sz="1400" b="0" i="0" u="none" strike="noStrike" cap="none" normalizeH="0" baseline="0" dirty="0" smtClean="0">
                <a:ln>
                  <a:noFill/>
                </a:ln>
                <a:solidFill>
                  <a:schemeClr val="tx1"/>
                </a:solidFill>
                <a:effectLst/>
                <a:latin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Основные оксиды - это  солеобразующие оксиды металлов, которым соответствуют основания</a:t>
            </a:r>
            <a:endParaRPr kumimoji="0" lang="ru-RU" altLang="ru-RU"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4" name="Прямоугольник 30"/>
          <p:cNvSpPr>
            <a:spLocks noChangeArrowheads="1"/>
          </p:cNvSpPr>
          <p:nvPr/>
        </p:nvSpPr>
        <p:spPr bwMode="auto">
          <a:xfrm>
            <a:off x="8097583" y="3313499"/>
            <a:ext cx="2436304" cy="88792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eaLnBrk="0" fontAlgn="base" hangingPunct="0">
              <a:spcBef>
                <a:spcPct val="0"/>
              </a:spcBef>
              <a:spcAft>
                <a:spcPts val="800"/>
              </a:spcAft>
            </a:pPr>
            <a:r>
              <a:rPr lang="ru-RU" sz="1400" dirty="0">
                <a:latin typeface="Times New Roman" panose="02020603050405020304" pitchFamily="18" charset="0"/>
                <a:cs typeface="Times New Roman" panose="02020603050405020304" pitchFamily="18" charset="0"/>
              </a:rPr>
              <a:t>солеобразующие </a:t>
            </a:r>
            <a:r>
              <a:rPr lang="ru-RU" sz="1400" b="1" dirty="0">
                <a:latin typeface="Times New Roman" panose="02020603050405020304" pitchFamily="18" charset="0"/>
                <a:cs typeface="Times New Roman" panose="02020603050405020304" pitchFamily="18" charset="0"/>
              </a:rPr>
              <a:t>оксиды</a:t>
            </a:r>
            <a:r>
              <a:rPr lang="ru-RU" sz="1400" dirty="0">
                <a:latin typeface="Times New Roman" panose="02020603050405020304" pitchFamily="18" charset="0"/>
                <a:cs typeface="Times New Roman" panose="02020603050405020304" pitchFamily="18" charset="0"/>
              </a:rPr>
              <a:t>, проявляющие в зависимости от условий либо </a:t>
            </a:r>
            <a:r>
              <a:rPr lang="ru-RU" sz="1400" dirty="0" err="1">
                <a:latin typeface="Times New Roman" panose="02020603050405020304" pitchFamily="18" charset="0"/>
                <a:cs typeface="Times New Roman" panose="02020603050405020304" pitchFamily="18" charset="0"/>
              </a:rPr>
              <a:t>осно́вные</a:t>
            </a:r>
            <a:r>
              <a:rPr lang="ru-RU" sz="1400" dirty="0">
                <a:latin typeface="Times New Roman" panose="02020603050405020304" pitchFamily="18" charset="0"/>
                <a:cs typeface="Times New Roman" panose="02020603050405020304" pitchFamily="18" charset="0"/>
              </a:rPr>
              <a:t>, либо кислотные свойства</a:t>
            </a:r>
            <a:endParaRPr kumimoji="0" lang="ru-RU" altLang="ru-RU"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5" name="Прямая со стрелкой 35"/>
          <p:cNvSpPr>
            <a:spLocks noChangeShapeType="1"/>
          </p:cNvSpPr>
          <p:nvPr/>
        </p:nvSpPr>
        <p:spPr bwMode="auto">
          <a:xfrm>
            <a:off x="5474208" y="2668449"/>
            <a:ext cx="2638069" cy="60056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 name="Прямая со стрелкой 39"/>
          <p:cNvSpPr>
            <a:spLocks noChangeShapeType="1"/>
          </p:cNvSpPr>
          <p:nvPr/>
        </p:nvSpPr>
        <p:spPr bwMode="auto">
          <a:xfrm>
            <a:off x="2470624" y="3784821"/>
            <a:ext cx="914400" cy="59372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1" name="Прямоугольник 40"/>
          <p:cNvSpPr/>
          <p:nvPr/>
        </p:nvSpPr>
        <p:spPr>
          <a:xfrm>
            <a:off x="950976" y="4774231"/>
            <a:ext cx="9406276" cy="857671"/>
          </a:xfrm>
          <a:prstGeom prst="rect">
            <a:avLst/>
          </a:prstGeom>
        </p:spPr>
        <p:txBody>
          <a:bodyPr wrap="square">
            <a:spAutoFit/>
          </a:bodyPr>
          <a:lstStyle/>
          <a:p>
            <a:pPr marL="342900" lvl="0" indent="-342900">
              <a:lnSpc>
                <a:spcPct val="115000"/>
              </a:lnSpc>
              <a:spcAft>
                <a:spcPts val="1000"/>
              </a:spcAft>
              <a:buFont typeface="+mj-lt"/>
              <a:buAutoNum type="arabicParenR"/>
              <a:tabLst>
                <a:tab pos="788035" algn="l"/>
              </a:tabLst>
            </a:pPr>
            <a:r>
              <a:rPr lang="ru-RU" dirty="0">
                <a:latin typeface="Times New Roman" panose="02020603050405020304" pitchFamily="18" charset="0"/>
              </a:rPr>
              <a:t>Приведите примеры реакций, согласно химическим свойствам основных оксидов:</a:t>
            </a:r>
            <a:endParaRPr lang="ru-RU" dirty="0"/>
          </a:p>
          <a:p>
            <a:pPr>
              <a:lnSpc>
                <a:spcPct val="115000"/>
              </a:lnSpc>
              <a:spcAft>
                <a:spcPts val="1000"/>
              </a:spcAft>
              <a:tabLst>
                <a:tab pos="982345" algn="l"/>
              </a:tabLst>
            </a:pPr>
            <a:r>
              <a:rPr lang="ru-RU" dirty="0" smtClean="0">
                <a:latin typeface="Times New Roman" panose="02020603050405020304" pitchFamily="18" charset="0"/>
                <a:ea typeface="Calibri" panose="020F0502020204030204" pitchFamily="34" charset="0"/>
                <a:cs typeface="Times New Roman" panose="02020603050405020304" pitchFamily="18" charset="0"/>
              </a:rPr>
              <a:t>                                     Основный </a:t>
            </a:r>
            <a:r>
              <a:rPr lang="ru-RU" dirty="0">
                <a:latin typeface="Times New Roman" panose="02020603050405020304" pitchFamily="18" charset="0"/>
                <a:ea typeface="Calibri" panose="020F0502020204030204" pitchFamily="34" charset="0"/>
                <a:cs typeface="Times New Roman" panose="02020603050405020304" pitchFamily="18" charset="0"/>
              </a:rPr>
              <a:t>оксид + кислота = соль + </a:t>
            </a:r>
            <a:r>
              <a:rPr lang="ru-RU" dirty="0" smtClean="0">
                <a:latin typeface="Times New Roman" panose="02020603050405020304" pitchFamily="18" charset="0"/>
                <a:ea typeface="Calibri" panose="020F0502020204030204" pitchFamily="34" charset="0"/>
                <a:cs typeface="Times New Roman" panose="02020603050405020304" pitchFamily="18" charset="0"/>
              </a:rPr>
              <a:t>вода</a:t>
            </a:r>
            <a:r>
              <a:rPr lang="ru-RU" sz="1400" dirty="0" smtClean="0"/>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2" name="Рисунок 41" descr="Известь строительная негашеная (40кг)">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1321" y="5549246"/>
            <a:ext cx="1266825" cy="1266825"/>
          </a:xfrm>
          <a:prstGeom prst="rect">
            <a:avLst/>
          </a:prstGeom>
          <a:noFill/>
          <a:ln>
            <a:noFill/>
          </a:ln>
        </p:spPr>
      </p:pic>
      <p:pic>
        <p:nvPicPr>
          <p:cNvPr id="43" name="Рисунок 42" descr="http://www.stroy-podskazka.ru/images/article/orig/2018/03/gashenaya-izvest-harakteristiki-i-sfera-primeneniya-1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5483" y="5739684"/>
            <a:ext cx="854075" cy="1084580"/>
          </a:xfrm>
          <a:prstGeom prst="rect">
            <a:avLst/>
          </a:prstGeom>
          <a:noFill/>
          <a:ln>
            <a:noFill/>
          </a:ln>
        </p:spPr>
      </p:pic>
      <p:sp>
        <p:nvSpPr>
          <p:cNvPr id="3" name="Прямоугольник 2"/>
          <p:cNvSpPr/>
          <p:nvPr/>
        </p:nvSpPr>
        <p:spPr>
          <a:xfrm>
            <a:off x="3239038" y="6182659"/>
            <a:ext cx="1564609" cy="410882"/>
          </a:xfrm>
          <a:prstGeom prst="rect">
            <a:avLst/>
          </a:prstGeom>
        </p:spPr>
        <p:txBody>
          <a:bodyPr wrap="square">
            <a:spAutoFit/>
          </a:bodyPr>
          <a:lstStyle/>
          <a:p>
            <a:pPr>
              <a:lnSpc>
                <a:spcPct val="115000"/>
              </a:lnSpc>
              <a:spcAft>
                <a:spcPts val="1000"/>
              </a:spcAft>
              <a:tabLst>
                <a:tab pos="982345" algn="l"/>
              </a:tabLst>
            </a:pP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вода </a:t>
            </a:r>
            <a:endParaRPr lang="ru-RU"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08408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2896" y="329184"/>
            <a:ext cx="10431716" cy="5582038"/>
          </a:xfrm>
        </p:spPr>
        <p:txBody>
          <a:bodyPr/>
          <a:lstStyle/>
          <a:p>
            <a:r>
              <a:rPr lang="ru-RU" dirty="0"/>
              <a:t>4</a:t>
            </a:r>
            <a:r>
              <a:rPr lang="ru-RU" dirty="0">
                <a:latin typeface="Times New Roman" panose="02020603050405020304" pitchFamily="18" charset="0"/>
                <a:cs typeface="Times New Roman" panose="02020603050405020304" pitchFamily="18" charset="0"/>
              </a:rPr>
              <a:t>) Соотнесите формулу оксида и соответствующего ему гидроксида:</a:t>
            </a:r>
          </a:p>
          <a:p>
            <a:endParaRPr lang="ru-RU" dirty="0">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313226090"/>
              </p:ext>
            </p:extLst>
          </p:nvPr>
        </p:nvGraphicFramePr>
        <p:xfrm>
          <a:off x="709074" y="1638677"/>
          <a:ext cx="10271282" cy="987913"/>
        </p:xfrm>
        <a:graphic>
          <a:graphicData uri="http://schemas.openxmlformats.org/drawingml/2006/table">
            <a:tbl>
              <a:tblPr firstRow="1" firstCol="1" bandRow="1">
                <a:tableStyleId>{5C22544A-7EE6-4342-B048-85BDC9FD1C3A}</a:tableStyleId>
              </a:tblPr>
              <a:tblGrid>
                <a:gridCol w="5514067"/>
                <a:gridCol w="4757215"/>
              </a:tblGrid>
              <a:tr h="108808">
                <a:tc>
                  <a:txBody>
                    <a:bodyPr/>
                    <a:lstStyle/>
                    <a:p>
                      <a:pPr algn="ctr">
                        <a:lnSpc>
                          <a:spcPct val="115000"/>
                        </a:lnSpc>
                        <a:spcAft>
                          <a:spcPts val="1000"/>
                        </a:spcAft>
                        <a:tabLst>
                          <a:tab pos="768350" algn="l"/>
                        </a:tabLst>
                      </a:pPr>
                      <a:r>
                        <a:rPr lang="ru-RU" sz="1400" dirty="0">
                          <a:effectLst/>
                          <a:latin typeface="Times New Roman" panose="02020603050405020304" pitchFamily="18" charset="0"/>
                          <a:cs typeface="Times New Roman" panose="02020603050405020304" pitchFamily="18" charset="0"/>
                        </a:rPr>
                        <a:t>Кислотные оксиды</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tabLst>
                          <a:tab pos="768350" algn="l"/>
                        </a:tabLst>
                      </a:pPr>
                      <a:r>
                        <a:rPr lang="ru-RU" sz="1400" dirty="0">
                          <a:effectLst/>
                          <a:latin typeface="Times New Roman" panose="02020603050405020304" pitchFamily="18" charset="0"/>
                          <a:cs typeface="Times New Roman" panose="02020603050405020304" pitchFamily="18" charset="0"/>
                        </a:rPr>
                        <a:t>Основные оксиды</a:t>
                      </a:r>
                      <a:endParaRPr lang="ru-RU"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742549">
                <a:tc>
                  <a:txBody>
                    <a:bodyPr/>
                    <a:lstStyle/>
                    <a:p>
                      <a:pPr>
                        <a:lnSpc>
                          <a:spcPct val="115000"/>
                        </a:lnSpc>
                        <a:spcAft>
                          <a:spcPts val="1000"/>
                        </a:spcAft>
                        <a:tabLst>
                          <a:tab pos="768350" algn="l"/>
                        </a:tabLst>
                      </a:pPr>
                      <a:r>
                        <a:rPr lang="ru-RU" sz="1400" dirty="0" smtClean="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1000"/>
                        </a:spcAft>
                        <a:tabLst>
                          <a:tab pos="768350" algn="l"/>
                        </a:tabLst>
                      </a:pPr>
                      <a:r>
                        <a:rPr lang="ru-RU" sz="1400" dirty="0" smtClean="0">
                          <a:effectLst/>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Rectangle 1"/>
          <p:cNvSpPr>
            <a:spLocks noChangeArrowheads="1"/>
          </p:cNvSpPr>
          <p:nvPr/>
        </p:nvSpPr>
        <p:spPr bwMode="auto">
          <a:xfrm>
            <a:off x="1572768" y="858756"/>
            <a:ext cx="146963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68350" algn="l"/>
              </a:tabLst>
              <a:defRPr>
                <a:solidFill>
                  <a:schemeClr val="tx1"/>
                </a:solidFill>
                <a:latin typeface="Arial" panose="020B0604020202020204" pitchFamily="34" charset="0"/>
              </a:defRPr>
            </a:lvl1pPr>
            <a:lvl2pPr eaLnBrk="0" fontAlgn="base" hangingPunct="0">
              <a:spcBef>
                <a:spcPct val="0"/>
              </a:spcBef>
              <a:spcAft>
                <a:spcPct val="0"/>
              </a:spcAft>
              <a:tabLst>
                <a:tab pos="768350" algn="l"/>
              </a:tabLst>
              <a:defRPr>
                <a:solidFill>
                  <a:schemeClr val="tx1"/>
                </a:solidFill>
                <a:latin typeface="Arial" panose="020B0604020202020204" pitchFamily="34" charset="0"/>
              </a:defRPr>
            </a:lvl2pPr>
            <a:lvl3pPr eaLnBrk="0" fontAlgn="base" hangingPunct="0">
              <a:spcBef>
                <a:spcPct val="0"/>
              </a:spcBef>
              <a:spcAft>
                <a:spcPct val="0"/>
              </a:spcAft>
              <a:tabLst>
                <a:tab pos="768350" algn="l"/>
              </a:tabLst>
              <a:defRPr>
                <a:solidFill>
                  <a:schemeClr val="tx1"/>
                </a:solidFill>
                <a:latin typeface="Arial" panose="020B0604020202020204" pitchFamily="34" charset="0"/>
              </a:defRPr>
            </a:lvl3pPr>
            <a:lvl4pPr eaLnBrk="0" fontAlgn="base" hangingPunct="0">
              <a:spcBef>
                <a:spcPct val="0"/>
              </a:spcBef>
              <a:spcAft>
                <a:spcPct val="0"/>
              </a:spcAft>
              <a:tabLst>
                <a:tab pos="768350" algn="l"/>
              </a:tabLst>
              <a:defRPr>
                <a:solidFill>
                  <a:schemeClr val="tx1"/>
                </a:solidFill>
                <a:latin typeface="Arial" panose="020B0604020202020204" pitchFamily="34" charset="0"/>
              </a:defRPr>
            </a:lvl4pPr>
            <a:lvl5pPr eaLnBrk="0" fontAlgn="base" hangingPunct="0">
              <a:spcBef>
                <a:spcPct val="0"/>
              </a:spcBef>
              <a:spcAft>
                <a:spcPct val="0"/>
              </a:spcAft>
              <a:tabLst>
                <a:tab pos="768350" algn="l"/>
              </a:tabLst>
              <a:defRPr>
                <a:solidFill>
                  <a:schemeClr val="tx1"/>
                </a:solidFill>
                <a:latin typeface="Arial" panose="020B0604020202020204" pitchFamily="34" charset="0"/>
              </a:defRPr>
            </a:lvl5pPr>
            <a:lvl6pPr eaLnBrk="0" fontAlgn="base" hangingPunct="0">
              <a:spcBef>
                <a:spcPct val="0"/>
              </a:spcBef>
              <a:spcAft>
                <a:spcPct val="0"/>
              </a:spcAft>
              <a:tabLst>
                <a:tab pos="768350" algn="l"/>
              </a:tabLst>
              <a:defRPr>
                <a:solidFill>
                  <a:schemeClr val="tx1"/>
                </a:solidFill>
                <a:latin typeface="Arial" panose="020B0604020202020204" pitchFamily="34" charset="0"/>
              </a:defRPr>
            </a:lvl6pPr>
            <a:lvl7pPr eaLnBrk="0" fontAlgn="base" hangingPunct="0">
              <a:spcBef>
                <a:spcPct val="0"/>
              </a:spcBef>
              <a:spcAft>
                <a:spcPct val="0"/>
              </a:spcAft>
              <a:tabLst>
                <a:tab pos="768350" algn="l"/>
              </a:tabLst>
              <a:defRPr>
                <a:solidFill>
                  <a:schemeClr val="tx1"/>
                </a:solidFill>
                <a:latin typeface="Arial" panose="020B0604020202020204" pitchFamily="34" charset="0"/>
              </a:defRPr>
            </a:lvl7pPr>
            <a:lvl8pPr eaLnBrk="0" fontAlgn="base" hangingPunct="0">
              <a:spcBef>
                <a:spcPct val="0"/>
              </a:spcBef>
              <a:spcAft>
                <a:spcPct val="0"/>
              </a:spcAft>
              <a:tabLst>
                <a:tab pos="768350" algn="l"/>
              </a:tabLst>
              <a:defRPr>
                <a:solidFill>
                  <a:schemeClr val="tx1"/>
                </a:solidFill>
                <a:latin typeface="Arial" panose="020B0604020202020204" pitchFamily="34" charset="0"/>
              </a:defRPr>
            </a:lvl8pPr>
            <a:lvl9pPr eaLnBrk="0" fontAlgn="base" hangingPunct="0">
              <a:spcBef>
                <a:spcPct val="0"/>
              </a:spcBef>
              <a:spcAft>
                <a:spcPct val="0"/>
              </a:spcAft>
              <a:tabLst>
                <a:tab pos="7683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68350" algn="l"/>
              </a:tabLst>
            </a:pP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 Из перечня формул выпишите отдельно формулы основных и кислотных оксидов: </a:t>
            </a:r>
            <a:endParaRPr kumimoji="0" lang="ru-RU" altLang="ru-RU"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768350" algn="l"/>
              </a:tabLst>
            </a:pP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SiO</a:t>
            </a:r>
            <a:r>
              <a:rPr kumimoji="0" lang="en-US" altLang="ru-RU" sz="16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С</a:t>
            </a: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r>
              <a:rPr kumimoji="0" lang="en-US" altLang="ru-RU" sz="16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ru-RU" sz="16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MgO</a:t>
            </a: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Mn</a:t>
            </a:r>
            <a:r>
              <a:rPr kumimoji="0" lang="en-US" altLang="ru-RU" sz="16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r>
              <a:rPr kumimoji="0" lang="en-US" altLang="ru-RU" sz="16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7</a:t>
            </a: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Cu</a:t>
            </a:r>
            <a:r>
              <a:rPr kumimoji="0" lang="en-US" altLang="ru-RU" sz="16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 SO</a:t>
            </a:r>
            <a:r>
              <a:rPr kumimoji="0" lang="en-US" altLang="ru-RU" sz="16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ru-RU" sz="16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FeO</a:t>
            </a: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t>
            </a:r>
            <a:r>
              <a:rPr kumimoji="0" lang="en-US" altLang="ru-RU" sz="16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r>
              <a:rPr kumimoji="0" lang="en-US" altLang="ru-RU" sz="16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a:t>
            </a: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a:t>
            </a:r>
            <a:r>
              <a:rPr kumimoji="0" lang="en-US" altLang="ru-RU" sz="16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 </a:t>
            </a:r>
            <a:r>
              <a:rPr kumimoji="0" lang="en-US" altLang="ru-RU" sz="16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NiO</a:t>
            </a: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a:t>
            </a:r>
            <a:r>
              <a:rPr kumimoji="0" lang="en-US" altLang="ru-RU" sz="16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 NO; </a:t>
            </a:r>
            <a:r>
              <a:rPr kumimoji="0" lang="en-US" altLang="ru-RU" sz="16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BaO</a:t>
            </a:r>
            <a:r>
              <a:rPr kumimoji="0" lang="en-US"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ru-RU" altLang="ru-RU"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768350" algn="l"/>
              </a:tabLst>
            </a:pPr>
            <a:endParaRPr kumimoji="0" lang="ru-RU" altLang="ru-RU" sz="1600" b="0" i="0" u="none" strike="noStrike" cap="none" normalizeH="0" baseline="0" dirty="0" smtClean="0">
              <a:ln>
                <a:noFill/>
              </a:ln>
              <a:solidFill>
                <a:schemeClr val="tx1"/>
              </a:solidFill>
              <a:effectLst/>
            </a:endParaRPr>
          </a:p>
        </p:txBody>
      </p:sp>
      <p:sp>
        <p:nvSpPr>
          <p:cNvPr id="6" name="Прямоугольник 5"/>
          <p:cNvSpPr/>
          <p:nvPr/>
        </p:nvSpPr>
        <p:spPr>
          <a:xfrm>
            <a:off x="3023616" y="2979312"/>
            <a:ext cx="5327904" cy="1494768"/>
          </a:xfrm>
          <a:prstGeom prst="rect">
            <a:avLst/>
          </a:prstGeom>
        </p:spPr>
        <p:txBody>
          <a:bodyPr wrap="square">
            <a:spAutoFit/>
          </a:bodyPr>
          <a:lstStyle/>
          <a:p>
            <a:pPr>
              <a:lnSpc>
                <a:spcPct val="115000"/>
              </a:lnSpc>
              <a:spcAft>
                <a:spcPts val="1000"/>
              </a:spcAft>
              <a:tabLst>
                <a:tab pos="768350" algn="l"/>
              </a:tabLst>
            </a:pPr>
            <a:r>
              <a:rPr lang="ru-RU" dirty="0">
                <a:latin typeface="Times New Roman" panose="02020603050405020304" pitchFamily="18" charset="0"/>
                <a:ea typeface="Calibri" panose="020F0502020204030204" pitchFamily="34" charset="0"/>
                <a:cs typeface="Times New Roman" panose="02020603050405020304" pitchFamily="18" charset="0"/>
              </a:rPr>
              <a:t>дополнительно</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768350" algn="l"/>
              </a:tabLst>
            </a:pPr>
            <a:r>
              <a:rPr lang="ru-RU" dirty="0">
                <a:latin typeface="Times New Roman" panose="02020603050405020304" pitchFamily="18" charset="0"/>
                <a:ea typeface="Calibri" panose="020F0502020204030204" pitchFamily="34" charset="0"/>
                <a:cs typeface="Times New Roman" panose="02020603050405020304" pitchFamily="18" charset="0"/>
              </a:rPr>
              <a:t>7) рассмотрите рисунок, составьте рассказ: образование кислотных дождей и их последствия для окружающей среды</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2" descr="https://sun2.is74.userapi.com/0YktgkKzPgQMc4yM2yGtPPETDxvahYN2IWP8sQ/_7fOcRi1vD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1405" y="141369"/>
            <a:ext cx="2833687" cy="3778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0075" y="3536889"/>
            <a:ext cx="3971925" cy="3311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9850" cmpd="thinThick" algn="ctr">
                <a:solidFill>
                  <a:srgbClr val="000000"/>
                </a:solidFill>
                <a:miter lim="800000"/>
                <a:headEnd/>
                <a:tailEnd/>
              </a14:hiddenLine>
            </a:ext>
          </a:extLst>
        </p:spPr>
      </p:pic>
      <p:pic>
        <p:nvPicPr>
          <p:cNvPr id="10" name="Picture 2" descr="https://sun2.is74.userapi.com/99VtmsE9c2h1OJHTMjEVa8eGd9Gs4c0zmcv6vQ/FxzSC_EKY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740" y="2132235"/>
            <a:ext cx="2656055" cy="4725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4069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1105" y="1"/>
            <a:ext cx="9192768" cy="751105"/>
          </a:xfrm>
        </p:spPr>
        <p:txBody>
          <a:bodyPr>
            <a:normAutofit/>
          </a:bodyPr>
          <a:lstStyle/>
          <a:p>
            <a:r>
              <a:rPr lang="ru-RU" dirty="0" smtClean="0">
                <a:latin typeface="Times New Roman" panose="02020603050405020304" pitchFamily="18" charset="0"/>
                <a:cs typeface="Times New Roman" panose="02020603050405020304" pitchFamily="18" charset="0"/>
              </a:rPr>
              <a:t>Основные классы неорганических веществ</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51105" y="1182624"/>
            <a:ext cx="11740895" cy="5556128"/>
          </a:xfrm>
        </p:spPr>
        <p:txBody>
          <a:bodyPr/>
          <a:lstStyle/>
          <a:p>
            <a:pPr marL="0" lvl="0" indent="0" defTabSz="914400" eaLnBrk="0" fontAlgn="base" hangingPunct="0">
              <a:spcBef>
                <a:spcPct val="0"/>
              </a:spcBef>
              <a:spcAft>
                <a:spcPct val="0"/>
              </a:spcAft>
              <a:buClrTx/>
              <a:buNone/>
              <a:tabLst>
                <a:tab pos="1720850" algn="l"/>
              </a:tabLst>
            </a:pPr>
            <a:r>
              <a:rPr lang="ru-RU" altLang="ru-RU"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Составьте формулы оксидов, которые соответствуют данным основаниям по образцу</a:t>
            </a:r>
            <a:endParaRPr lang="ru-RU" altLang="ru-RU" dirty="0">
              <a:solidFill>
                <a:schemeClr val="tx1"/>
              </a:solidFill>
              <a:latin typeface="Times New Roman" panose="02020603050405020304" pitchFamily="18" charset="0"/>
              <a:cs typeface="Times New Roman" panose="02020603050405020304" pitchFamily="18" charset="0"/>
            </a:endParaRPr>
          </a:p>
          <a:p>
            <a:pPr marL="0" lvl="0" indent="0" defTabSz="914400" eaLnBrk="0" fontAlgn="base" hangingPunct="0">
              <a:spcBef>
                <a:spcPct val="0"/>
              </a:spcBef>
              <a:spcAft>
                <a:spcPct val="0"/>
              </a:spcAft>
              <a:buClrTx/>
              <a:buNone/>
              <a:tabLst>
                <a:tab pos="1720850" algn="l"/>
              </a:tabLst>
            </a:pPr>
            <a:r>
              <a:rPr lang="en-US" altLang="ru-RU"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KOH</a:t>
            </a:r>
            <a:r>
              <a:rPr lang="ru-RU" altLang="ru-RU"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a:t>
            </a:r>
            <a:r>
              <a:rPr lang="en-US" altLang="ru-RU"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K</a:t>
            </a:r>
            <a:r>
              <a:rPr lang="ru-RU" altLang="ru-RU" baseline="-30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2</a:t>
            </a:r>
            <a:r>
              <a:rPr lang="en-US" altLang="ru-RU"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O</a:t>
            </a:r>
            <a:endParaRPr lang="ru-RU" altLang="ru-RU" dirty="0">
              <a:solidFill>
                <a:schemeClr val="tx1"/>
              </a:solidFill>
              <a:latin typeface="Times New Roman" panose="02020603050405020304" pitchFamily="18" charset="0"/>
              <a:cs typeface="Times New Roman" panose="02020603050405020304" pitchFamily="18" charset="0"/>
            </a:endParaRPr>
          </a:p>
          <a:p>
            <a:pPr marL="0" lvl="0" indent="0" defTabSz="914400" eaLnBrk="0" fontAlgn="base" hangingPunct="0">
              <a:spcBef>
                <a:spcPct val="0"/>
              </a:spcBef>
              <a:spcAft>
                <a:spcPct val="0"/>
              </a:spcAft>
              <a:buClrTx/>
              <a:buNone/>
              <a:tabLst>
                <a:tab pos="1720850" algn="l"/>
              </a:tabLst>
            </a:pPr>
            <a:r>
              <a:rPr lang="ru-RU" altLang="ru-RU"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По количеству гидроксильных групп гидроксиды бывают: </a:t>
            </a:r>
            <a:endParaRPr lang="ru-RU" altLang="ru-RU" dirty="0">
              <a:solidFill>
                <a:schemeClr val="tx1"/>
              </a:solidFill>
              <a:latin typeface="Times New Roman" panose="02020603050405020304" pitchFamily="18" charset="0"/>
              <a:cs typeface="Times New Roman" panose="02020603050405020304" pitchFamily="18" charset="0"/>
            </a:endParaRPr>
          </a:p>
          <a:p>
            <a:pPr marL="0" lvl="0" indent="0" defTabSz="914400" eaLnBrk="0" fontAlgn="base" hangingPunct="0">
              <a:spcBef>
                <a:spcPct val="0"/>
              </a:spcBef>
              <a:spcAft>
                <a:spcPct val="0"/>
              </a:spcAft>
              <a:buClrTx/>
              <a:buNone/>
              <a:tabLst>
                <a:tab pos="1720850" algn="l"/>
              </a:tabLst>
            </a:pPr>
            <a:r>
              <a:rPr lang="ru-RU" altLang="ru-RU"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Одноосновные - приведи пример_____________</a:t>
            </a:r>
            <a:endParaRPr lang="ru-RU" altLang="ru-RU" dirty="0">
              <a:solidFill>
                <a:schemeClr val="tx1"/>
              </a:solidFill>
              <a:latin typeface="Times New Roman" panose="02020603050405020304" pitchFamily="18" charset="0"/>
              <a:cs typeface="Times New Roman" panose="02020603050405020304" pitchFamily="18" charset="0"/>
            </a:endParaRPr>
          </a:p>
          <a:p>
            <a:pPr marL="0" lvl="0" indent="0" defTabSz="914400" eaLnBrk="0" fontAlgn="base" hangingPunct="0">
              <a:spcBef>
                <a:spcPct val="0"/>
              </a:spcBef>
              <a:spcAft>
                <a:spcPct val="0"/>
              </a:spcAft>
              <a:buClrTx/>
              <a:buNone/>
              <a:tabLst>
                <a:tab pos="1720850" algn="l"/>
              </a:tabLst>
            </a:pPr>
            <a:r>
              <a:rPr lang="ru-RU" altLang="ru-RU"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Двух </a:t>
            </a:r>
            <a:r>
              <a:rPr lang="ru-RU" altLang="ru-RU"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a:p>
            <a:pPr marL="0" lvl="0" indent="0" defTabSz="914400" eaLnBrk="0" fontAlgn="base" hangingPunct="0">
              <a:spcBef>
                <a:spcPct val="0"/>
              </a:spcBef>
              <a:spcAft>
                <a:spcPct val="0"/>
              </a:spcAft>
              <a:buClrTx/>
              <a:buNone/>
              <a:tabLst>
                <a:tab pos="1720850" algn="l"/>
              </a:tabLst>
            </a:pPr>
            <a:r>
              <a:rPr lang="ru-RU" altLang="ru-RU"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закончи предложения основания -____________________________</a:t>
            </a:r>
            <a:endParaRPr lang="ru-RU" altLang="ru-RU" dirty="0">
              <a:solidFill>
                <a:schemeClr val="tx1"/>
              </a:solidFill>
              <a:latin typeface="Times New Roman" panose="02020603050405020304" pitchFamily="18" charset="0"/>
              <a:cs typeface="Times New Roman" panose="02020603050405020304" pitchFamily="18" charset="0"/>
            </a:endParaRPr>
          </a:p>
          <a:p>
            <a:pPr marL="0" lvl="0" indent="0" defTabSz="914400" eaLnBrk="0" fontAlgn="base" hangingPunct="0">
              <a:spcBef>
                <a:spcPct val="0"/>
              </a:spcBef>
              <a:spcAft>
                <a:spcPct val="0"/>
              </a:spcAft>
              <a:buClrTx/>
              <a:buNone/>
              <a:tabLst>
                <a:tab pos="1720850" algn="l"/>
              </a:tabLst>
            </a:pPr>
            <a:r>
              <a:rPr lang="ru-RU" altLang="ru-RU"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Растворимость в воде:</a:t>
            </a:r>
            <a:endParaRPr lang="ru-RU" altLang="ru-RU" dirty="0">
              <a:solidFill>
                <a:schemeClr val="tx1"/>
              </a:solidFill>
              <a:latin typeface="Times New Roman" panose="02020603050405020304" pitchFamily="18" charset="0"/>
              <a:cs typeface="Times New Roman" panose="02020603050405020304" pitchFamily="18" charset="0"/>
            </a:endParaRPr>
          </a:p>
          <a:p>
            <a:pPr marL="0" indent="0" defTabSz="914400" eaLnBrk="0" fontAlgn="base" hangingPunct="0">
              <a:spcBef>
                <a:spcPct val="0"/>
              </a:spcBef>
              <a:spcAft>
                <a:spcPct val="0"/>
              </a:spcAft>
              <a:buClrTx/>
              <a:buNone/>
              <a:tabLst>
                <a:tab pos="1720850" algn="l"/>
              </a:tabLst>
            </a:pPr>
            <a:r>
              <a:rPr lang="ru-RU" altLang="ru-RU"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Нерастворимые</a:t>
            </a:r>
            <a:r>
              <a:rPr lang="ru-RU" altLang="ru-RU"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a:p>
            <a:pPr marL="0" indent="0" defTabSz="914400" eaLnBrk="0" fontAlgn="base" hangingPunct="0">
              <a:spcBef>
                <a:spcPct val="0"/>
              </a:spcBef>
              <a:spcAft>
                <a:spcPct val="0"/>
              </a:spcAft>
              <a:buClrTx/>
              <a:buNone/>
              <a:tabLst>
                <a:tab pos="1720850" algn="l"/>
              </a:tabLst>
            </a:pPr>
            <a:r>
              <a:rPr lang="ru-RU" altLang="ru-RU"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ru-RU" altLang="ru-RU"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Растворимые</a:t>
            </a:r>
            <a:r>
              <a:rPr lang="ru-RU" altLang="ru-RU"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ru-RU" altLang="ru-RU" dirty="0">
              <a:solidFill>
                <a:schemeClr val="tx1"/>
              </a:solidFill>
              <a:latin typeface="Times New Roman" panose="02020603050405020304" pitchFamily="18" charset="0"/>
              <a:cs typeface="Times New Roman" panose="02020603050405020304" pitchFamily="18" charset="0"/>
            </a:endParaRPr>
          </a:p>
          <a:p>
            <a:pPr marL="0" indent="0" defTabSz="914400" eaLnBrk="0" fontAlgn="base" hangingPunct="0">
              <a:spcBef>
                <a:spcPct val="0"/>
              </a:spcBef>
              <a:spcAft>
                <a:spcPct val="0"/>
              </a:spcAft>
              <a:buClrTx/>
              <a:buFontTx/>
              <a:buChar char="•"/>
            </a:pPr>
            <a:r>
              <a:rPr lang="ru-RU" dirty="0" smtClean="0">
                <a:latin typeface="Times New Roman" panose="02020603050405020304" pitchFamily="18" charset="0"/>
                <a:cs typeface="Times New Roman" panose="02020603050405020304" pitchFamily="18" charset="0"/>
              </a:rPr>
              <a:t>Исключите </a:t>
            </a:r>
            <a:r>
              <a:rPr lang="ru-RU" dirty="0">
                <a:latin typeface="Times New Roman" panose="02020603050405020304" pitchFamily="18" charset="0"/>
                <a:cs typeface="Times New Roman" panose="02020603050405020304" pitchFamily="18" charset="0"/>
              </a:rPr>
              <a:t>лишнее из представленного </a:t>
            </a:r>
            <a:r>
              <a:rPr lang="ru-RU" dirty="0" smtClean="0">
                <a:latin typeface="Times New Roman" panose="02020603050405020304" pitchFamily="18" charset="0"/>
                <a:cs typeface="Times New Roman" panose="02020603050405020304" pitchFamily="18" charset="0"/>
              </a:rPr>
              <a:t>р</a:t>
            </a:r>
            <a:r>
              <a:rPr lang="ru-RU" dirty="0">
                <a:latin typeface="Times New Roman" panose="02020603050405020304" pitchFamily="18" charset="0"/>
                <a:cs typeface="Times New Roman" panose="02020603050405020304" pitchFamily="18" charset="0"/>
              </a:rPr>
              <a:t>я</a:t>
            </a:r>
            <a:r>
              <a:rPr lang="ru-RU" dirty="0" smtClean="0">
                <a:latin typeface="Times New Roman" panose="02020603050405020304" pitchFamily="18" charset="0"/>
                <a:cs typeface="Times New Roman" panose="02020603050405020304" pitchFamily="18" charset="0"/>
              </a:rPr>
              <a:t>да</a:t>
            </a:r>
            <a:endParaRPr lang="ru-RU" dirty="0">
              <a:latin typeface="Times New Roman" panose="02020603050405020304" pitchFamily="18" charset="0"/>
              <a:cs typeface="Times New Roman" panose="02020603050405020304" pitchFamily="18" charset="0"/>
            </a:endParaRPr>
          </a:p>
          <a:p>
            <a:pPr marL="0" lvl="0" indent="0" defTabSz="914400" eaLnBrk="0" fontAlgn="base" hangingPunct="0">
              <a:spcBef>
                <a:spcPct val="0"/>
              </a:spcBef>
              <a:spcAft>
                <a:spcPct val="0"/>
              </a:spcAft>
              <a:buClrTx/>
              <a:buFontTx/>
              <a:buChar char="•"/>
            </a:pPr>
            <a:endParaRPr lang="ru-RU" dirty="0" smtClean="0">
              <a:latin typeface="Times New Roman" panose="02020603050405020304" pitchFamily="18" charset="0"/>
              <a:cs typeface="Times New Roman" panose="02020603050405020304" pitchFamily="18" charset="0"/>
            </a:endParaRPr>
          </a:p>
          <a:p>
            <a:pPr marL="0" lvl="0" indent="0" defTabSz="914400" eaLnBrk="0" fontAlgn="base" hangingPunct="0">
              <a:spcBef>
                <a:spcPct val="0"/>
              </a:spcBef>
              <a:spcAft>
                <a:spcPct val="0"/>
              </a:spcAft>
              <a:buClrTx/>
              <a:buFontTx/>
              <a:buChar char="•"/>
            </a:pPr>
            <a:r>
              <a:rPr lang="ru-RU" altLang="ru-RU"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Впишите </a:t>
            </a:r>
            <a:r>
              <a:rPr lang="ru-RU" altLang="ru-RU"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недостающие слова:</a:t>
            </a:r>
            <a:endParaRPr lang="ru-RU" altLang="ru-RU" dirty="0">
              <a:solidFill>
                <a:schemeClr val="tx1"/>
              </a:solidFill>
              <a:latin typeface="Times New Roman" panose="02020603050405020304" pitchFamily="18" charset="0"/>
              <a:cs typeface="Times New Roman" panose="02020603050405020304" pitchFamily="18" charset="0"/>
            </a:endParaRPr>
          </a:p>
          <a:p>
            <a:pPr marL="0" lvl="0" indent="0" defTabSz="914400" eaLnBrk="0" fontAlgn="base" hangingPunct="0">
              <a:spcBef>
                <a:spcPct val="0"/>
              </a:spcBef>
              <a:spcAft>
                <a:spcPct val="0"/>
              </a:spcAft>
              <a:buClrTx/>
              <a:buNone/>
            </a:pPr>
            <a:r>
              <a:rPr lang="ru-RU" altLang="ru-RU"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Кислоты </a:t>
            </a:r>
            <a:r>
              <a:rPr lang="ru-RU" altLang="ru-RU"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это сложные химические вещества состоящие из </a:t>
            </a:r>
            <a:endParaRPr lang="ru-RU" altLang="ru-RU" dirty="0">
              <a:solidFill>
                <a:schemeClr val="tx1"/>
              </a:solidFill>
              <a:latin typeface="Times New Roman" panose="02020603050405020304" pitchFamily="18" charset="0"/>
              <a:cs typeface="Times New Roman" panose="02020603050405020304" pitchFamily="18" charset="0"/>
            </a:endParaRPr>
          </a:p>
          <a:p>
            <a:r>
              <a:rPr lang="ru-RU" altLang="ru-RU" dirty="0" smtClean="0">
                <a:latin typeface="Times New Roman" panose="02020603050405020304" pitchFamily="18" charset="0"/>
                <a:ea typeface="Calibri" panose="020F0502020204030204" pitchFamily="34" charset="0"/>
                <a:cs typeface="Times New Roman" panose="02020603050405020304" pitchFamily="18" charset="0"/>
              </a:rPr>
              <a:t>и </a:t>
            </a:r>
            <a:r>
              <a:rPr lang="ru-RU" altLang="ru-RU" dirty="0">
                <a:latin typeface="Times New Roman" panose="02020603050405020304" pitchFamily="18" charset="0"/>
                <a:ea typeface="Calibri" panose="020F0502020204030204" pitchFamily="34" charset="0"/>
                <a:cs typeface="Times New Roman" panose="02020603050405020304" pitchFamily="18" charset="0"/>
              </a:rPr>
              <a:t>кислотного остатка</a:t>
            </a:r>
            <a:r>
              <a:rPr lang="ru-RU" altLang="ru-RU"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endParaRPr lang="ru-RU" dirty="0"/>
          </a:p>
        </p:txBody>
      </p:sp>
      <p:cxnSp>
        <p:nvCxnSpPr>
          <p:cNvPr id="4" name="Прямая со стрелкой 3"/>
          <p:cNvCxnSpPr>
            <a:cxnSpLocks noChangeShapeType="1"/>
          </p:cNvCxnSpPr>
          <p:nvPr/>
        </p:nvCxnSpPr>
        <p:spPr bwMode="auto">
          <a:xfrm>
            <a:off x="4129595" y="4547489"/>
            <a:ext cx="3326765"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 name="Прямая со стрелкой 4"/>
          <p:cNvCxnSpPr>
            <a:cxnSpLocks noChangeShapeType="1"/>
          </p:cNvCxnSpPr>
          <p:nvPr/>
        </p:nvCxnSpPr>
        <p:spPr bwMode="auto">
          <a:xfrm>
            <a:off x="2079371" y="3140583"/>
            <a:ext cx="3151505" cy="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9" name="Горизонтальный свиток 8"/>
          <p:cNvSpPr>
            <a:spLocks noChangeArrowheads="1"/>
          </p:cNvSpPr>
          <p:nvPr/>
        </p:nvSpPr>
        <p:spPr bwMode="auto">
          <a:xfrm flipV="1">
            <a:off x="6314916" y="2682187"/>
            <a:ext cx="5662612" cy="1758957"/>
          </a:xfrm>
          <a:prstGeom prst="horizontalScroll">
            <a:avLst>
              <a:gd name="adj" fmla="val 12500"/>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15000"/>
              </a:lnSpc>
              <a:spcAft>
                <a:spcPts val="1000"/>
              </a:spcAft>
              <a:tabLst>
                <a:tab pos="377444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tabLst>
                <a:tab pos="377444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HNO</a:t>
            </a:r>
            <a:r>
              <a:rPr lang="en-US" sz="140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NaCl</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HCl</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Na</a:t>
            </a:r>
            <a:r>
              <a:rPr lang="en-US" sz="1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O H</a:t>
            </a:r>
            <a:r>
              <a:rPr lang="en-US" sz="1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SO</a:t>
            </a:r>
            <a:r>
              <a:rPr lang="en-US" sz="1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HNO</a:t>
            </a:r>
            <a:r>
              <a:rPr lang="en-US" sz="140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H</a:t>
            </a:r>
            <a:r>
              <a:rPr lang="en-US" sz="1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S HI KOH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HBr</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Ca(OH)</a:t>
            </a:r>
            <a:r>
              <a:rPr lang="en-US" sz="1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Ba(OH)</a:t>
            </a:r>
            <a:r>
              <a:rPr lang="en-US" sz="1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15000"/>
              </a:lnSpc>
              <a:spcAft>
                <a:spcPts val="1000"/>
              </a:spcAft>
              <a:tabLst>
                <a:tab pos="377444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Прямая со стрелкой 10"/>
          <p:cNvCxnSpPr>
            <a:cxnSpLocks noChangeShapeType="1"/>
          </p:cNvCxnSpPr>
          <p:nvPr/>
        </p:nvCxnSpPr>
        <p:spPr bwMode="auto">
          <a:xfrm flipV="1">
            <a:off x="1884743" y="3381792"/>
            <a:ext cx="3540760" cy="2"/>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3" name="Выноска-облако 12"/>
          <p:cNvSpPr>
            <a:spLocks noChangeArrowheads="1"/>
          </p:cNvSpPr>
          <p:nvPr/>
        </p:nvSpPr>
        <p:spPr bwMode="auto">
          <a:xfrm>
            <a:off x="6583680" y="4299232"/>
            <a:ext cx="3890356" cy="1661795"/>
          </a:xfrm>
          <a:prstGeom prst="cloudCallout">
            <a:avLst>
              <a:gd name="adj1" fmla="val -44792"/>
              <a:gd name="adj2" fmla="val 70750"/>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HNO</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HCl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HI  H</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PO</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4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NHO</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HCl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HF</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98418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69280" y="116378"/>
            <a:ext cx="5835332" cy="1788622"/>
          </a:xfrm>
        </p:spPr>
        <p:txBody>
          <a:bodyPr/>
          <a:lstStyle/>
          <a:p>
            <a:r>
              <a:rPr lang="ru-RU" dirty="0" smtClean="0">
                <a:latin typeface="Times New Roman" panose="02020603050405020304" pitchFamily="18" charset="0"/>
                <a:cs typeface="Times New Roman" panose="02020603050405020304" pitchFamily="18" charset="0"/>
              </a:rPr>
              <a:t>Содержание урока</a:t>
            </a:r>
            <a:endParaRPr lang="ru-RU" dirty="0">
              <a:latin typeface="Times New Roman" panose="02020603050405020304" pitchFamily="18" charset="0"/>
              <a:cs typeface="Times New Roman" panose="02020603050405020304" pitchFamily="18" charset="0"/>
            </a:endParaRPr>
          </a:p>
        </p:txBody>
      </p:sp>
      <p:pic>
        <p:nvPicPr>
          <p:cNvPr id="4" name="Picture 4" descr="https://sun9-6.userapi.com/c206820/v206820970/e6b89/_sxdHRDyQ5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80" y="434499"/>
            <a:ext cx="4714601" cy="65446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un1.is74.userapi.com/cmxtCpoGZpJEgKJ80GqdfDXA3E3GQKWzzAc3sg/bpUApoLLiq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0402" y="2121249"/>
            <a:ext cx="3350514" cy="4467352"/>
          </a:xfrm>
          <a:prstGeom prst="rect">
            <a:avLst/>
          </a:prstGeom>
          <a:noFill/>
          <a:extLst>
            <a:ext uri="{909E8E84-426E-40DD-AFC4-6F175D3DCCD1}">
              <a14:hiddenFill xmlns:a14="http://schemas.microsoft.com/office/drawing/2010/main">
                <a:solidFill>
                  <a:srgbClr val="FFFFFF"/>
                </a:solidFill>
              </a14:hiddenFill>
            </a:ext>
          </a:extLst>
        </p:spPr>
      </p:pic>
      <p:pic>
        <p:nvPicPr>
          <p:cNvPr id="6" name="Объект 3" descr="https://sun2.is74.userapi.com/qKhj8Cj4jGMqN6nqJU_e_aamcDC4zjkWZB0YEA/xfhJLFjEcos.jpg"/>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055801" y="3200940"/>
            <a:ext cx="2835763" cy="3778250"/>
          </a:xfrm>
          <a:prstGeom prst="rect">
            <a:avLst/>
          </a:prstGeom>
          <a:noFill/>
          <a:ln>
            <a:noFill/>
          </a:ln>
        </p:spPr>
      </p:pic>
      <p:pic>
        <p:nvPicPr>
          <p:cNvPr id="7" name="Рисунок 6" descr="https://sun9-50.userapi.com/c858528/v858528970/15b497/GgmZiSXgdyc.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7863" y="1010689"/>
            <a:ext cx="3171392" cy="3255010"/>
          </a:xfrm>
          <a:prstGeom prst="rect">
            <a:avLst/>
          </a:prstGeom>
          <a:noFill/>
          <a:ln>
            <a:noFill/>
          </a:ln>
        </p:spPr>
      </p:pic>
      <p:pic>
        <p:nvPicPr>
          <p:cNvPr id="8" name="Picture 2" descr="https://sun9-11.userapi.com/c857636/v857636851/1ca69e/S8DJQkkHcK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3559" y="3079750"/>
            <a:ext cx="2833687"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077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8097" y="268224"/>
            <a:ext cx="10736516" cy="1636776"/>
          </a:xfrm>
        </p:spPr>
        <p:txBody>
          <a:bodyPr/>
          <a:lstStyle/>
          <a:p>
            <a:r>
              <a:rPr lang="ru-RU" dirty="0">
                <a:latin typeface="Times New Roman" panose="02020603050405020304" pitchFamily="18" charset="0"/>
                <a:cs typeface="Times New Roman" panose="02020603050405020304" pitchFamily="18" charset="0"/>
              </a:rPr>
              <a:t>К</a:t>
            </a:r>
            <a:r>
              <a:rPr lang="ru-RU" dirty="0" smtClean="0">
                <a:latin typeface="Times New Roman" panose="02020603050405020304" pitchFamily="18" charset="0"/>
                <a:cs typeface="Times New Roman" panose="02020603050405020304" pitchFamily="18" charset="0"/>
              </a:rPr>
              <a:t>россворды</a:t>
            </a:r>
            <a:endParaRPr lang="ru-RU" dirty="0">
              <a:latin typeface="Times New Roman" panose="02020603050405020304" pitchFamily="18" charset="0"/>
              <a:cs typeface="Times New Roman" panose="02020603050405020304" pitchFamily="18" charset="0"/>
            </a:endParaRPr>
          </a:p>
        </p:txBody>
      </p:sp>
      <p:pic>
        <p:nvPicPr>
          <p:cNvPr id="7" name="Picture 4" descr="https://sun9-48.userapi.com/c857228/v857228735/17cbdf/nM9JuS_Xy3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59891" y="0"/>
            <a:ext cx="5211379" cy="3778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sun9-49.userapi.com/c858524/v858524218/19e272/a7_vx5ZZ7H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076" y="1602001"/>
            <a:ext cx="3070769" cy="41044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sun2.is74.userapi.com/99VtmsE9c2h1OJHTMjEVa8eGd9Gs4c0zmcv6vQ/FxzSC_EKY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1409" y="0"/>
            <a:ext cx="2670203" cy="4750937"/>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5369" y="2173224"/>
            <a:ext cx="3406382" cy="4684776"/>
          </a:xfrm>
          <a:prstGeom prst="rect">
            <a:avLst/>
          </a:prstGeom>
        </p:spPr>
      </p:pic>
      <p:pic>
        <p:nvPicPr>
          <p:cNvPr id="13" name="Picture 4" descr="https://sun2.is74.userapi.com/8-GMBYTAeFW3hlEqYoxi-Rieeddye33cckGJ1g/XVG3RLWvik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5843" y="2581857"/>
            <a:ext cx="3199526" cy="426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1824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289987" y="60871"/>
            <a:ext cx="8911687" cy="1280890"/>
          </a:xfrm>
        </p:spPr>
        <p:txBody>
          <a:bodyPr>
            <a:normAutofit/>
          </a:bodyPr>
          <a:lstStyle/>
          <a:p>
            <a:r>
              <a:rPr lang="ru-RU" dirty="0">
                <a:latin typeface="Times New Roman" panose="02020603050405020304" pitchFamily="18" charset="0"/>
                <a:cs typeface="Times New Roman" panose="02020603050405020304" pitchFamily="18" charset="0"/>
              </a:rPr>
              <a:t>Р</a:t>
            </a:r>
            <a:r>
              <a:rPr lang="ru-RU" dirty="0" smtClean="0">
                <a:latin typeface="Times New Roman" panose="02020603050405020304" pitchFamily="18" charset="0"/>
                <a:cs typeface="Times New Roman" panose="02020603050405020304" pitchFamily="18" charset="0"/>
              </a:rPr>
              <a:t>есурсы</a:t>
            </a:r>
            <a:endParaRPr lang="ru-RU"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8535" y="782631"/>
            <a:ext cx="3858200" cy="6075369"/>
          </a:xfrm>
        </p:spPr>
      </p:pic>
      <p:sp>
        <p:nvSpPr>
          <p:cNvPr id="11" name="Объект 10"/>
          <p:cNvSpPr>
            <a:spLocks noGrp="1"/>
          </p:cNvSpPr>
          <p:nvPr>
            <p:ph sz="half" idx="2"/>
          </p:nvPr>
        </p:nvSpPr>
        <p:spPr/>
        <p:txBody>
          <a:bodyPr/>
          <a:lstStyle/>
          <a:p>
            <a:endParaRPr lang="ru-RU"/>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735" y="0"/>
            <a:ext cx="4169665" cy="6858000"/>
          </a:xfrm>
          <a:prstGeom prst="rect">
            <a:avLst/>
          </a:prstGeom>
        </p:spPr>
      </p:pic>
      <p:sp>
        <p:nvSpPr>
          <p:cNvPr id="5" name="Прямоугольник 4"/>
          <p:cNvSpPr/>
          <p:nvPr/>
        </p:nvSpPr>
        <p:spPr>
          <a:xfrm>
            <a:off x="8205216" y="109727"/>
            <a:ext cx="4315969" cy="6863417"/>
          </a:xfrm>
          <a:prstGeom prst="rect">
            <a:avLst/>
          </a:prstGeom>
        </p:spPr>
        <p:txBody>
          <a:bodyPr wrap="square">
            <a:spAutoFit/>
          </a:bodyPr>
          <a:lstStyle/>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4"/>
              </a:rPr>
              <a:t>К уроку. Предмет химии. Вещества</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5"/>
              </a:rPr>
              <a:t>К уроку. Превращение веществ. Роль химии в жизни человека.</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6"/>
              </a:rPr>
              <a:t>К уроку. Знаки химических элементов</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7"/>
              </a:rPr>
              <a:t>К уроку: «Структура периодической системы химических элементов   Д. И. Менделеева»</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8"/>
              </a:rPr>
              <a:t>К уроку: «Химические формулы. Относительная атомная и молекулярная массы»</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9"/>
              </a:rPr>
              <a:t>К уроку. Строение атома.</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10"/>
              </a:rPr>
              <a:t>К  уроку: Строение электронных оболочек.</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11"/>
              </a:rPr>
              <a:t>К уроку. Изменение числа электронов на внешнем электронном уровне атома</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12"/>
              </a:rPr>
              <a:t>К уроку. Взаимодействие атомов между собой. Виды химической связи.</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13"/>
              </a:rPr>
              <a:t>К уроку. Контрольная работа №1»Атомы химических элементов»</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14"/>
              </a:rPr>
              <a:t>К уроку. Простые вещества – металлы.</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15"/>
              </a:rPr>
              <a:t>К уроку. Простые вещества – неметаллы.</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16"/>
              </a:rPr>
              <a:t>К уроку. Понятие о степени окисления.</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17"/>
              </a:rPr>
              <a:t>К уроку Оксиды.</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18"/>
              </a:rPr>
              <a:t>К уроку: Основания.</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19"/>
              </a:rPr>
              <a:t>К уроку: Кислоты.</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20"/>
              </a:rPr>
              <a:t>К уроку: Соли.</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21"/>
              </a:rPr>
              <a:t>К уроку: Обобщение сведений о важнейших классах неорганических соединений.</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22"/>
              </a:rPr>
              <a:t>Урок Контрольная работа «Соединения химических элементов»</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23"/>
              </a:rPr>
              <a:t>К уроку: Чистые вещества и смеси.</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24"/>
              </a:rPr>
              <a:t>К уроку: Физические и химические  явления в химии</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25"/>
              </a:rPr>
              <a:t>К уроку: Химические реакции</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26"/>
              </a:rPr>
              <a:t>К уроку: Закон сохранения массы</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27"/>
              </a:rPr>
              <a:t>К уроку: Химические  уравнения.</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28"/>
              </a:rPr>
              <a:t>К уроку:  Самостоятельная работа</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29"/>
              </a:rPr>
              <a:t>К уроку. Практическая работа №1 «Приемы обращения с лабораторным оборудованием».</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30"/>
              </a:rPr>
              <a:t>К уроку: Практическая работа№2: «Горение свечи»</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31"/>
              </a:rPr>
              <a:t>К уроку: Практическая работа№3:» Признаки химических реакций»</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32"/>
              </a:rPr>
              <a:t>К уроку: Практическая работа№4:  «Приготовление раствора сахара и расчёт его массовой доли в растворе»</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33"/>
              </a:rPr>
              <a:t>К уроку: Растворимость. Растворы, типы растворов.</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34"/>
              </a:rPr>
              <a:t>К уроку: Электролитическая диссоциация.</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35"/>
              </a:rPr>
              <a:t>К уроку: Ионные реакции</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36"/>
              </a:rPr>
              <a:t>К уроку: Основания и их свойства.</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37"/>
              </a:rPr>
              <a:t>К уроку: Оксиды и их свойства.</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38"/>
              </a:rPr>
              <a:t>К уроку: Генетическая связь между классами веществ.</a:t>
            </a:r>
            <a:endParaRPr lang="ru-RU" altLang="ru-RU" sz="1000" dirty="0">
              <a:solidFill>
                <a:srgbClr val="00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tabLst>
                <a:tab pos="6022975" algn="r"/>
              </a:tabLst>
            </a:pPr>
            <a:r>
              <a:rPr lang="ru-RU" altLang="ru-RU" sz="1000" dirty="0">
                <a:solidFill>
                  <a:srgbClr val="000000"/>
                </a:solidFill>
                <a:latin typeface="Times New Roman" panose="02020603050405020304" pitchFamily="18" charset="0"/>
                <a:cs typeface="Times New Roman" panose="02020603050405020304" pitchFamily="18" charset="0"/>
                <a:hlinkClick r:id="rId39"/>
              </a:rPr>
              <a:t>К уроку: Практическая работа №5</a:t>
            </a:r>
            <a:r>
              <a:rPr lang="ru-RU" altLang="ru-RU" sz="1000" dirty="0">
                <a:solidFill>
                  <a:srgbClr val="000000"/>
                </a:solidFill>
                <a:latin typeface="Times New Roman" panose="02020603050405020304" pitchFamily="18" charset="0"/>
                <a:cs typeface="Times New Roman" panose="02020603050405020304" pitchFamily="18" charset="0"/>
              </a:rPr>
              <a:t>     </a:t>
            </a:r>
            <a:r>
              <a:rPr lang="ru-RU" altLang="ru-RU" sz="1000" dirty="0">
                <a:solidFill>
                  <a:srgbClr val="000000"/>
                </a:solidFill>
                <a:latin typeface="Times New Roman" panose="02020603050405020304" pitchFamily="18" charset="0"/>
                <a:cs typeface="Times New Roman" panose="02020603050405020304" pitchFamily="18" charset="0"/>
                <a:hlinkClick r:id="rId40"/>
              </a:rPr>
              <a:t>К уроку: Практическая работа №6</a:t>
            </a:r>
            <a:r>
              <a:rPr lang="ru-RU" altLang="ru-RU" sz="1000" dirty="0">
                <a:solidFill>
                  <a:srgbClr val="000000"/>
                </a:solidFill>
                <a:latin typeface="Times New Roman" panose="02020603050405020304" pitchFamily="18" charset="0"/>
                <a:cs typeface="Times New Roman" panose="02020603050405020304" pitchFamily="18" charset="0"/>
              </a:rPr>
              <a:t>         </a:t>
            </a:r>
            <a:r>
              <a:rPr lang="ru-RU" altLang="ru-RU" sz="1000" dirty="0">
                <a:solidFill>
                  <a:srgbClr val="000000"/>
                </a:solidFill>
                <a:latin typeface="Times New Roman" panose="02020603050405020304" pitchFamily="18" charset="0"/>
                <a:cs typeface="Times New Roman" panose="02020603050405020304" pitchFamily="18" charset="0"/>
                <a:hlinkClick r:id="rId41"/>
              </a:rPr>
              <a:t>К уроку: Практическая работа №7</a:t>
            </a:r>
            <a:r>
              <a:rPr lang="ru-RU" altLang="ru-RU" sz="1000" dirty="0">
                <a:solidFill>
                  <a:srgbClr val="000000"/>
                </a:solidFill>
                <a:latin typeface="Times New Roman" panose="02020603050405020304" pitchFamily="18" charset="0"/>
                <a:cs typeface="Times New Roman" panose="02020603050405020304" pitchFamily="18" charset="0"/>
              </a:rPr>
              <a:t>      </a:t>
            </a:r>
            <a:r>
              <a:rPr lang="ru-RU" altLang="ru-RU" sz="1000" dirty="0">
                <a:solidFill>
                  <a:srgbClr val="000000"/>
                </a:solidFill>
                <a:latin typeface="Times New Roman" panose="02020603050405020304" pitchFamily="18" charset="0"/>
                <a:cs typeface="Times New Roman" panose="02020603050405020304" pitchFamily="18" charset="0"/>
                <a:hlinkClick r:id="rId42"/>
              </a:rPr>
              <a:t>К уроку: Контрольная работа.»</a:t>
            </a:r>
            <a:r>
              <a:rPr lang="ru-RU" altLang="ru-RU" sz="1000" dirty="0" err="1">
                <a:solidFill>
                  <a:srgbClr val="000000"/>
                </a:solidFill>
                <a:latin typeface="Times New Roman" panose="02020603050405020304" pitchFamily="18" charset="0"/>
                <a:cs typeface="Times New Roman" panose="02020603050405020304" pitchFamily="18" charset="0"/>
                <a:hlinkClick r:id="rId42"/>
              </a:rPr>
              <a:t>Химическии</a:t>
            </a:r>
            <a:r>
              <a:rPr lang="ru-RU" altLang="ru-RU" sz="1000" dirty="0">
                <a:solidFill>
                  <a:srgbClr val="000000"/>
                </a:solidFill>
                <a:latin typeface="Times New Roman" panose="02020603050405020304" pitchFamily="18" charset="0"/>
                <a:cs typeface="Times New Roman" panose="02020603050405020304" pitchFamily="18" charset="0"/>
                <a:hlinkClick r:id="rId42"/>
              </a:rPr>
              <a:t> </a:t>
            </a:r>
            <a:endParaRPr lang="ru-RU" sz="1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581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389" y="118147"/>
            <a:ext cx="1796195" cy="1280890"/>
          </a:xfrm>
        </p:spPr>
        <p:txBody>
          <a:bodyPr/>
          <a:lstStyle/>
          <a:p>
            <a:r>
              <a:rPr lang="ru-RU" dirty="0" smtClean="0"/>
              <a:t>  </a:t>
            </a:r>
            <a:r>
              <a:rPr lang="ru-RU" dirty="0" smtClean="0">
                <a:latin typeface="Times New Roman" panose="02020603050405020304" pitchFamily="18" charset="0"/>
                <a:cs typeface="Times New Roman" panose="02020603050405020304" pitchFamily="18" charset="0"/>
              </a:rPr>
              <a:t>УДЕ</a:t>
            </a:r>
            <a:endParaRPr lang="ru-RU" dirty="0">
              <a:latin typeface="Times New Roman" panose="02020603050405020304" pitchFamily="18" charset="0"/>
              <a:cs typeface="Times New Roman" panose="02020603050405020304" pitchFamily="18" charset="0"/>
            </a:endParaRPr>
          </a:p>
        </p:txBody>
      </p:sp>
      <p:pic>
        <p:nvPicPr>
          <p:cNvPr id="4" name="Picture 4" descr="https://sun9-18.userapi.com/c857728/v857728415/1dd699/6-Z-mQoye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39" y="2271047"/>
            <a:ext cx="6115937" cy="45869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sun9-52.userapi.com/c857236/v857236415/182b9d/mCElHg_4kv8.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5460000">
            <a:off x="6844266" y="-626999"/>
            <a:ext cx="4042343" cy="53897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sun9-13.userapi.com/c857728/v857728415/1dd67e/gbanGBMJsY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2036" y="2803087"/>
            <a:ext cx="5693162" cy="4111676"/>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048000" y="889844"/>
            <a:ext cx="6096000" cy="369332"/>
          </a:xfrm>
          <a:prstGeom prst="rect">
            <a:avLst/>
          </a:prstGeom>
        </p:spPr>
        <p:txBody>
          <a:bodyPr>
            <a:spAutoFit/>
          </a:bodyPr>
          <a:lstStyle/>
          <a:p>
            <a:pPr marL="6350" marR="3810" indent="-6350" algn="just"/>
            <a:r>
              <a:rPr lang="ru-RU" dirty="0" smtClean="0">
                <a:solidFill>
                  <a:srgbClr val="000000"/>
                </a:solidFill>
                <a:latin typeface="Times New Roman" panose="02020603050405020304" pitchFamily="18" charset="0"/>
              </a:rPr>
              <a:t> </a:t>
            </a:r>
            <a:endParaRPr lang="ru-RU"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1673546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8671" y="80926"/>
            <a:ext cx="4332385" cy="1280890"/>
          </a:xfrm>
        </p:spPr>
        <p:txBody>
          <a:bodyPr/>
          <a:lstStyle/>
          <a:p>
            <a:r>
              <a:rPr lang="ru-RU" dirty="0" smtClean="0">
                <a:latin typeface="Times New Roman" panose="02020603050405020304" pitchFamily="18" charset="0"/>
                <a:cs typeface="Times New Roman" panose="02020603050405020304" pitchFamily="18" charset="0"/>
              </a:rPr>
              <a:t>Работа с таблицами</a:t>
            </a:r>
            <a:endParaRPr lang="ru-RU" dirty="0">
              <a:latin typeface="Times New Roman" panose="02020603050405020304" pitchFamily="18" charset="0"/>
              <a:cs typeface="Times New Roman" panose="02020603050405020304" pitchFamily="18" charset="0"/>
            </a:endParaRPr>
          </a:p>
        </p:txBody>
      </p:sp>
      <p:pic>
        <p:nvPicPr>
          <p:cNvPr id="6152" name="Picture 8" descr="https://sun9-67.userapi.com/c856124/v856124040/21c3ad/cthNsESSbX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9805" y="80926"/>
            <a:ext cx="4981614" cy="4981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sun1.is74.userapi.com/MrEI3EH8kdY28GWVpOuG7LfRx3t3oD6cYo5FEg/DGHli4Bu6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989" y="1335666"/>
            <a:ext cx="7363111" cy="55223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sun9-39.userapi.com/c206716/v206716093/d649e/xB5ewMV-AY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180" y="1896497"/>
            <a:ext cx="3721127" cy="4961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1623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Times New Roman" panose="02020603050405020304" pitchFamily="18" charset="0"/>
                <a:cs typeface="Times New Roman" panose="02020603050405020304" pitchFamily="18" charset="0"/>
              </a:rPr>
              <a:t>Домашний эксперимент</a:t>
            </a:r>
            <a:endParaRPr lang="ru-RU" dirty="0">
              <a:latin typeface="Times New Roman" panose="02020603050405020304" pitchFamily="18" charset="0"/>
              <a:cs typeface="Times New Roman" panose="02020603050405020304" pitchFamily="18" charset="0"/>
            </a:endParaRPr>
          </a:p>
        </p:txBody>
      </p:sp>
      <p:pic>
        <p:nvPicPr>
          <p:cNvPr id="4" name="Рисунок 3" descr="https://sun2.is74.userapi.com/tXMPJDYCkJG9Ae-77FZM8eaTHK07w63vZcZptQ/rBvq1fYvurk.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177" y="0"/>
            <a:ext cx="2446655" cy="3262630"/>
          </a:xfrm>
          <a:prstGeom prst="rect">
            <a:avLst/>
          </a:prstGeom>
          <a:noFill/>
          <a:ln>
            <a:noFill/>
          </a:ln>
        </p:spPr>
      </p:pic>
      <p:pic>
        <p:nvPicPr>
          <p:cNvPr id="5" name="Рисунок 4" descr="https://sun2.is74.userapi.com/yg9cRWjez86qBOcHGKSGbsq0hDeNbtlE-Ubv4A/GRajKg5ezN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6345" y="3214341"/>
            <a:ext cx="2392565" cy="3643659"/>
          </a:xfrm>
          <a:prstGeom prst="rect">
            <a:avLst/>
          </a:prstGeom>
          <a:noFill/>
          <a:ln>
            <a:noFill/>
          </a:ln>
        </p:spPr>
      </p:pic>
      <p:pic>
        <p:nvPicPr>
          <p:cNvPr id="6" name="Рисунок 5" descr="https://sun2.is74.userapi.com/NzbK4M6UXcEU4__fZxGU2MUzNzv4V7UKQMh_tw/pK--kPqdaO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177" y="3262630"/>
            <a:ext cx="2563063" cy="3595370"/>
          </a:xfrm>
          <a:prstGeom prst="rect">
            <a:avLst/>
          </a:prstGeom>
          <a:noFill/>
          <a:ln>
            <a:noFill/>
          </a:ln>
        </p:spPr>
      </p:pic>
      <p:pic>
        <p:nvPicPr>
          <p:cNvPr id="7" name="Объект 6" descr="https://sun2.is74.userapi.com/D-2dhFSt4sih0ey-6rZ7A3POtROJ-9a1kRol_A/xjCHEw7H1Vw.jpg"/>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2682240" y="3214341"/>
            <a:ext cx="2714105" cy="3616036"/>
          </a:xfrm>
          <a:prstGeom prst="rect">
            <a:avLst/>
          </a:prstGeom>
          <a:noFill/>
          <a:ln>
            <a:noFill/>
          </a:ln>
        </p:spPr>
      </p:pic>
      <p:pic>
        <p:nvPicPr>
          <p:cNvPr id="8" name="Рисунок 7" descr="https://sun1.is74.userapi.com/SKgjwHaOWwvUUlZQ0ccmQ9Oom1KeGKNdbjd70g/ZjSDFbcFnvI.jpg"/>
          <p:cNvPicPr/>
          <p:nvPr/>
        </p:nvPicPr>
        <p:blipFill>
          <a:blip r:embed="rId6">
            <a:extLst>
              <a:ext uri="{28A0092B-C50C-407E-A947-70E740481C1C}">
                <a14:useLocalDpi xmlns:a14="http://schemas.microsoft.com/office/drawing/2010/main" val="0"/>
              </a:ext>
            </a:extLst>
          </a:blip>
          <a:srcRect/>
          <a:stretch>
            <a:fillRect/>
          </a:stretch>
        </p:blipFill>
        <p:spPr bwMode="auto">
          <a:xfrm>
            <a:off x="7788910" y="1414272"/>
            <a:ext cx="4338560" cy="5416105"/>
          </a:xfrm>
          <a:prstGeom prst="rect">
            <a:avLst/>
          </a:prstGeom>
          <a:noFill/>
          <a:ln>
            <a:noFill/>
          </a:ln>
        </p:spPr>
      </p:pic>
    </p:spTree>
    <p:extLst>
      <p:ext uri="{BB962C8B-B14F-4D97-AF65-F5344CB8AC3E}">
        <p14:creationId xmlns:p14="http://schemas.microsoft.com/office/powerpoint/2010/main" val="7042390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618300049"/>
              </p:ext>
            </p:extLst>
          </p:nvPr>
        </p:nvGraphicFramePr>
        <p:xfrm>
          <a:off x="5547360" y="-1"/>
          <a:ext cx="6644640" cy="6858000"/>
        </p:xfrm>
        <a:graphic>
          <a:graphicData uri="http://schemas.openxmlformats.org/drawingml/2006/table">
            <a:tbl>
              <a:tblPr firstRow="1" firstCol="1" bandRow="1">
                <a:tableStyleId>{5C22544A-7EE6-4342-B048-85BDC9FD1C3A}</a:tableStyleId>
              </a:tblPr>
              <a:tblGrid>
                <a:gridCol w="2304158"/>
                <a:gridCol w="2175848"/>
                <a:gridCol w="2164634"/>
              </a:tblGrid>
              <a:tr h="1351578">
                <a:tc>
                  <a:txBody>
                    <a:bodyPr/>
                    <a:lstStyle/>
                    <a:p>
                      <a:pPr algn="ctr">
                        <a:spcAft>
                          <a:spcPts val="750"/>
                        </a:spcAft>
                      </a:pPr>
                      <a:r>
                        <a:rPr lang="ru-RU" sz="1200" dirty="0">
                          <a:effectLst/>
                        </a:rPr>
                        <a:t>Структура белковой молекулы</a:t>
                      </a:r>
                      <a:endParaRPr lang="ru-RU" sz="1400" dirty="0">
                        <a:effectLst/>
                        <a:latin typeface="Times New Roman" panose="02020603050405020304" pitchFamily="18" charset="0"/>
                        <a:ea typeface="Times New Roman" panose="02020603050405020304" pitchFamily="18" charset="0"/>
                      </a:endParaRPr>
                    </a:p>
                  </a:txBody>
                  <a:tcPr marL="73025" marR="73025" marT="0" marB="0"/>
                </a:tc>
                <a:tc>
                  <a:txBody>
                    <a:bodyPr/>
                    <a:lstStyle/>
                    <a:p>
                      <a:pPr algn="ctr">
                        <a:spcAft>
                          <a:spcPts val="750"/>
                        </a:spcAft>
                      </a:pPr>
                      <a:r>
                        <a:rPr lang="ru-RU" sz="1200" dirty="0">
                          <a:effectLst/>
                        </a:rPr>
                        <a:t>Вид структуры </a:t>
                      </a:r>
                      <a:endParaRPr lang="ru-RU" sz="1400" dirty="0">
                        <a:effectLst/>
                        <a:latin typeface="Times New Roman" panose="02020603050405020304" pitchFamily="18" charset="0"/>
                        <a:ea typeface="Times New Roman" panose="02020603050405020304" pitchFamily="18" charset="0"/>
                      </a:endParaRPr>
                    </a:p>
                  </a:txBody>
                  <a:tcPr marL="73025" marR="73025" marT="0" marB="0"/>
                </a:tc>
                <a:tc>
                  <a:txBody>
                    <a:bodyPr/>
                    <a:lstStyle/>
                    <a:p>
                      <a:pPr algn="ctr">
                        <a:spcAft>
                          <a:spcPts val="750"/>
                        </a:spcAft>
                      </a:pPr>
                      <a:r>
                        <a:rPr lang="ru-RU" sz="1200" dirty="0">
                          <a:effectLst/>
                        </a:rPr>
                        <a:t>Тип связи, определяющий структуру</a:t>
                      </a:r>
                      <a:endParaRPr lang="ru-RU" sz="1400" dirty="0">
                        <a:effectLst/>
                        <a:latin typeface="Times New Roman" panose="02020603050405020304" pitchFamily="18" charset="0"/>
                        <a:ea typeface="Times New Roman" panose="02020603050405020304" pitchFamily="18" charset="0"/>
                      </a:endParaRPr>
                    </a:p>
                  </a:txBody>
                  <a:tcPr marL="73025" marR="73025" marT="0" marB="0"/>
                </a:tc>
              </a:tr>
              <a:tr h="1151343">
                <a:tc>
                  <a:txBody>
                    <a:bodyPr/>
                    <a:lstStyle/>
                    <a:p>
                      <a:pPr algn="l">
                        <a:spcAft>
                          <a:spcPts val="750"/>
                        </a:spcAft>
                      </a:pPr>
                      <a:r>
                        <a:rPr lang="ru-RU" sz="1200" dirty="0">
                          <a:effectLst/>
                        </a:rPr>
                        <a:t> </a:t>
                      </a:r>
                      <a:endParaRPr lang="ru-RU" sz="1400" dirty="0">
                        <a:effectLst/>
                      </a:endParaRPr>
                    </a:p>
                    <a:p>
                      <a:pPr algn="l">
                        <a:spcAft>
                          <a:spcPts val="750"/>
                        </a:spcAft>
                      </a:pPr>
                      <a:r>
                        <a:rPr lang="ru-RU" sz="1200" dirty="0">
                          <a:effectLst/>
                        </a:rPr>
                        <a:t>Первичная</a:t>
                      </a:r>
                      <a:endParaRPr lang="ru-RU" sz="1400" dirty="0">
                        <a:effectLst/>
                        <a:latin typeface="Times New Roman" panose="02020603050405020304" pitchFamily="18" charset="0"/>
                        <a:ea typeface="Times New Roman" panose="02020603050405020304" pitchFamily="18" charset="0"/>
                      </a:endParaRPr>
                    </a:p>
                  </a:txBody>
                  <a:tcPr marL="73025" marR="73025" marT="0" marB="0"/>
                </a:tc>
                <a:tc>
                  <a:txBody>
                    <a:bodyPr/>
                    <a:lstStyle/>
                    <a:p>
                      <a:pPr algn="l">
                        <a:spcAft>
                          <a:spcPts val="750"/>
                        </a:spcAft>
                      </a:pPr>
                      <a:endParaRPr lang="uk-UA" sz="1200" dirty="0">
                        <a:effectLst/>
                        <a:latin typeface="Times New Roman" panose="02020603050405020304" pitchFamily="18" charset="0"/>
                        <a:ea typeface="Times New Roman" panose="02020603050405020304" pitchFamily="18" charset="0"/>
                      </a:endParaRPr>
                    </a:p>
                  </a:txBody>
                  <a:tcPr marL="73025" marR="73025" marT="0" marB="0"/>
                </a:tc>
                <a:tc>
                  <a:txBody>
                    <a:bodyPr/>
                    <a:lstStyle/>
                    <a:p>
                      <a:pPr algn="l">
                        <a:spcAft>
                          <a:spcPts val="750"/>
                        </a:spcAft>
                      </a:pPr>
                      <a:r>
                        <a:rPr lang="ru-RU" sz="1200" dirty="0">
                          <a:effectLst/>
                        </a:rPr>
                        <a:t> </a:t>
                      </a:r>
                      <a:endParaRPr lang="ru-RU" sz="1400" dirty="0">
                        <a:effectLst/>
                      </a:endParaRPr>
                    </a:p>
                    <a:p>
                      <a:pPr algn="l">
                        <a:spcAft>
                          <a:spcPts val="750"/>
                        </a:spcAft>
                      </a:pPr>
                      <a:r>
                        <a:rPr lang="ru-RU" sz="1200" dirty="0">
                          <a:effectLst/>
                        </a:rPr>
                        <a:t>Пептидная связь</a:t>
                      </a:r>
                      <a:endParaRPr lang="ru-RU" sz="1400" dirty="0">
                        <a:effectLst/>
                        <a:latin typeface="Times New Roman" panose="02020603050405020304" pitchFamily="18" charset="0"/>
                        <a:ea typeface="Times New Roman" panose="02020603050405020304" pitchFamily="18" charset="0"/>
                      </a:endParaRPr>
                    </a:p>
                  </a:txBody>
                  <a:tcPr marL="73025" marR="73025" marT="0" marB="0"/>
                </a:tc>
              </a:tr>
              <a:tr h="1601868">
                <a:tc>
                  <a:txBody>
                    <a:bodyPr/>
                    <a:lstStyle/>
                    <a:p>
                      <a:pPr algn="l">
                        <a:spcAft>
                          <a:spcPts val="750"/>
                        </a:spcAft>
                      </a:pPr>
                      <a:r>
                        <a:rPr lang="ru-RU" sz="1200" dirty="0">
                          <a:effectLst/>
                        </a:rPr>
                        <a:t> </a:t>
                      </a:r>
                      <a:endParaRPr lang="ru-RU" sz="1400" dirty="0">
                        <a:effectLst/>
                      </a:endParaRPr>
                    </a:p>
                    <a:p>
                      <a:pPr algn="l">
                        <a:spcAft>
                          <a:spcPts val="750"/>
                        </a:spcAft>
                      </a:pPr>
                      <a:r>
                        <a:rPr lang="ru-RU" sz="1200" dirty="0">
                          <a:effectLst/>
                        </a:rPr>
                        <a:t>Вторичная</a:t>
                      </a:r>
                      <a:endParaRPr lang="ru-RU" sz="1400" dirty="0">
                        <a:effectLst/>
                        <a:latin typeface="Times New Roman" panose="02020603050405020304" pitchFamily="18" charset="0"/>
                        <a:ea typeface="Times New Roman" panose="02020603050405020304" pitchFamily="18" charset="0"/>
                      </a:endParaRPr>
                    </a:p>
                  </a:txBody>
                  <a:tcPr marL="73025" marR="73025" marT="0" marB="0"/>
                </a:tc>
                <a:tc>
                  <a:txBody>
                    <a:bodyPr/>
                    <a:lstStyle/>
                    <a:p>
                      <a:pPr algn="l">
                        <a:spcAft>
                          <a:spcPts val="750"/>
                        </a:spcAft>
                      </a:pPr>
                      <a:endParaRPr lang="uk-UA" sz="1200">
                        <a:effectLst/>
                        <a:latin typeface="Times New Roman" panose="02020603050405020304" pitchFamily="18" charset="0"/>
                        <a:ea typeface="Times New Roman" panose="02020603050405020304" pitchFamily="18" charset="0"/>
                      </a:endParaRPr>
                    </a:p>
                  </a:txBody>
                  <a:tcPr marL="73025" marR="73025" marT="0" marB="0"/>
                </a:tc>
                <a:tc>
                  <a:txBody>
                    <a:bodyPr/>
                    <a:lstStyle/>
                    <a:p>
                      <a:pPr algn="l">
                        <a:spcAft>
                          <a:spcPts val="750"/>
                        </a:spcAft>
                      </a:pPr>
                      <a:r>
                        <a:rPr lang="ru-RU" sz="1200" dirty="0">
                          <a:effectLst/>
                        </a:rPr>
                        <a:t> </a:t>
                      </a:r>
                      <a:endParaRPr lang="ru-RU" sz="1400" dirty="0">
                        <a:effectLst/>
                      </a:endParaRPr>
                    </a:p>
                    <a:p>
                      <a:pPr algn="l">
                        <a:spcAft>
                          <a:spcPts val="750"/>
                        </a:spcAft>
                      </a:pPr>
                      <a:r>
                        <a:rPr lang="ru-RU" sz="1200" dirty="0">
                          <a:effectLst/>
                        </a:rPr>
                        <a:t>Внутримолекулярная водородная связь</a:t>
                      </a:r>
                      <a:endParaRPr lang="ru-RU" sz="1400" dirty="0">
                        <a:effectLst/>
                        <a:latin typeface="Times New Roman" panose="02020603050405020304" pitchFamily="18" charset="0"/>
                        <a:ea typeface="Times New Roman" panose="02020603050405020304" pitchFamily="18" charset="0"/>
                      </a:endParaRPr>
                    </a:p>
                  </a:txBody>
                  <a:tcPr marL="73025" marR="73025" marT="0" marB="0"/>
                </a:tc>
              </a:tr>
              <a:tr h="1601868">
                <a:tc>
                  <a:txBody>
                    <a:bodyPr/>
                    <a:lstStyle/>
                    <a:p>
                      <a:pPr algn="l">
                        <a:spcAft>
                          <a:spcPts val="750"/>
                        </a:spcAft>
                      </a:pPr>
                      <a:r>
                        <a:rPr lang="ru-RU" sz="1200" dirty="0">
                          <a:effectLst/>
                        </a:rPr>
                        <a:t> </a:t>
                      </a:r>
                      <a:endParaRPr lang="ru-RU" sz="1400" dirty="0">
                        <a:effectLst/>
                      </a:endParaRPr>
                    </a:p>
                    <a:p>
                      <a:pPr algn="l">
                        <a:spcAft>
                          <a:spcPts val="750"/>
                        </a:spcAft>
                      </a:pPr>
                      <a:r>
                        <a:rPr lang="ru-RU" sz="1200" dirty="0">
                          <a:effectLst/>
                        </a:rPr>
                        <a:t>Третичная</a:t>
                      </a:r>
                      <a:endParaRPr lang="ru-RU" sz="1400" dirty="0">
                        <a:effectLst/>
                        <a:latin typeface="Times New Roman" panose="02020603050405020304" pitchFamily="18" charset="0"/>
                        <a:ea typeface="Times New Roman" panose="02020603050405020304" pitchFamily="18" charset="0"/>
                      </a:endParaRPr>
                    </a:p>
                  </a:txBody>
                  <a:tcPr marL="73025" marR="73025" marT="0" marB="0"/>
                </a:tc>
                <a:tc>
                  <a:txBody>
                    <a:bodyPr/>
                    <a:lstStyle/>
                    <a:p>
                      <a:pPr algn="l">
                        <a:spcAft>
                          <a:spcPts val="750"/>
                        </a:spcAft>
                      </a:pPr>
                      <a:endParaRPr lang="uk-UA" sz="1200">
                        <a:effectLst/>
                        <a:latin typeface="Times New Roman" panose="02020603050405020304" pitchFamily="18" charset="0"/>
                        <a:ea typeface="Times New Roman" panose="02020603050405020304" pitchFamily="18" charset="0"/>
                      </a:endParaRPr>
                    </a:p>
                  </a:txBody>
                  <a:tcPr marL="73025" marR="73025" marT="0" marB="0"/>
                </a:tc>
                <a:tc>
                  <a:txBody>
                    <a:bodyPr/>
                    <a:lstStyle/>
                    <a:p>
                      <a:pPr algn="l">
                        <a:spcAft>
                          <a:spcPts val="750"/>
                        </a:spcAft>
                      </a:pPr>
                      <a:r>
                        <a:rPr lang="ru-RU" sz="1200" dirty="0">
                          <a:effectLst/>
                        </a:rPr>
                        <a:t> </a:t>
                      </a:r>
                      <a:endParaRPr lang="ru-RU" sz="1400" dirty="0">
                        <a:effectLst/>
                      </a:endParaRPr>
                    </a:p>
                    <a:p>
                      <a:pPr algn="l">
                        <a:spcAft>
                          <a:spcPts val="750"/>
                        </a:spcAft>
                      </a:pPr>
                      <a:r>
                        <a:rPr lang="ru-RU" sz="1200" dirty="0" err="1">
                          <a:effectLst/>
                        </a:rPr>
                        <a:t>Дисульфидная</a:t>
                      </a:r>
                      <a:r>
                        <a:rPr lang="ru-RU" sz="1200" dirty="0">
                          <a:effectLst/>
                        </a:rPr>
                        <a:t> и ионная связь</a:t>
                      </a:r>
                      <a:endParaRPr lang="ru-RU" sz="1400" dirty="0">
                        <a:effectLst/>
                        <a:latin typeface="Times New Roman" panose="02020603050405020304" pitchFamily="18" charset="0"/>
                        <a:ea typeface="Times New Roman" panose="02020603050405020304" pitchFamily="18" charset="0"/>
                      </a:endParaRPr>
                    </a:p>
                  </a:txBody>
                  <a:tcPr marL="73025" marR="73025" marT="0" marB="0"/>
                </a:tc>
              </a:tr>
              <a:tr h="1151343">
                <a:tc>
                  <a:txBody>
                    <a:bodyPr/>
                    <a:lstStyle/>
                    <a:p>
                      <a:pPr algn="l">
                        <a:spcAft>
                          <a:spcPts val="750"/>
                        </a:spcAft>
                      </a:pPr>
                      <a:r>
                        <a:rPr lang="ru-RU" sz="1200" dirty="0">
                          <a:effectLst/>
                        </a:rPr>
                        <a:t> </a:t>
                      </a:r>
                      <a:endParaRPr lang="ru-RU" sz="1400" dirty="0">
                        <a:effectLst/>
                      </a:endParaRPr>
                    </a:p>
                    <a:p>
                      <a:pPr algn="l">
                        <a:spcAft>
                          <a:spcPts val="750"/>
                        </a:spcAft>
                      </a:pPr>
                      <a:r>
                        <a:rPr lang="ru-RU" sz="1200" dirty="0">
                          <a:effectLst/>
                        </a:rPr>
                        <a:t>Четвертичная</a:t>
                      </a:r>
                      <a:endParaRPr lang="ru-RU" sz="1400" dirty="0">
                        <a:effectLst/>
                        <a:latin typeface="Times New Roman" panose="02020603050405020304" pitchFamily="18" charset="0"/>
                        <a:ea typeface="Times New Roman" panose="02020603050405020304" pitchFamily="18" charset="0"/>
                      </a:endParaRPr>
                    </a:p>
                  </a:txBody>
                  <a:tcPr marL="73025" marR="73025" marT="0" marB="0"/>
                </a:tc>
                <a:tc>
                  <a:txBody>
                    <a:bodyPr/>
                    <a:lstStyle/>
                    <a:p>
                      <a:pPr algn="l">
                        <a:spcAft>
                          <a:spcPts val="750"/>
                        </a:spcAft>
                      </a:pPr>
                      <a:endParaRPr lang="uk-UA" sz="1200">
                        <a:effectLst/>
                        <a:latin typeface="Times New Roman" panose="02020603050405020304" pitchFamily="18" charset="0"/>
                        <a:ea typeface="Times New Roman" panose="02020603050405020304" pitchFamily="18" charset="0"/>
                      </a:endParaRPr>
                    </a:p>
                  </a:txBody>
                  <a:tcPr marL="73025" marR="73025" marT="0" marB="0"/>
                </a:tc>
                <a:tc>
                  <a:txBody>
                    <a:bodyPr/>
                    <a:lstStyle/>
                    <a:p>
                      <a:pPr algn="l">
                        <a:spcAft>
                          <a:spcPts val="750"/>
                        </a:spcAft>
                      </a:pPr>
                      <a:r>
                        <a:rPr lang="ru-RU" sz="1200" dirty="0">
                          <a:effectLst/>
                        </a:rPr>
                        <a:t> </a:t>
                      </a:r>
                      <a:endParaRPr lang="ru-RU" sz="1400" dirty="0">
                        <a:effectLst/>
                      </a:endParaRPr>
                    </a:p>
                    <a:p>
                      <a:pPr algn="l">
                        <a:spcAft>
                          <a:spcPts val="750"/>
                        </a:spcAft>
                      </a:pPr>
                      <a:r>
                        <a:rPr lang="ru-RU" sz="1200" dirty="0">
                          <a:effectLst/>
                        </a:rPr>
                        <a:t>Водородная связь</a:t>
                      </a:r>
                      <a:endParaRPr lang="ru-RU" sz="1400" dirty="0">
                        <a:effectLst/>
                        <a:latin typeface="Times New Roman" panose="02020603050405020304" pitchFamily="18" charset="0"/>
                        <a:ea typeface="Times New Roman" panose="02020603050405020304" pitchFamily="18" charset="0"/>
                      </a:endParaRPr>
                    </a:p>
                  </a:txBody>
                  <a:tcPr marL="73025" marR="73025" marT="0" marB="0"/>
                </a:tc>
              </a:tr>
            </a:tbl>
          </a:graphicData>
        </a:graphic>
      </p:graphicFrame>
      <p:pic>
        <p:nvPicPr>
          <p:cNvPr id="2052" name="Picture 4" descr="http://900igr.net/datai/biologija/Belki-veschestvo/0020-034-Pervichnaja-struktura.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756525" y="1352550"/>
            <a:ext cx="241935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ttps://drakino-parkhotel.ru/uploads/3a1-m45fd19833.jpg"/>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7756525" y="2429067"/>
            <a:ext cx="2409825" cy="16478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sun9-46.userapi.com/c857520/v857520144/1db62d/B4VZELYgnXc.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7876032" y="4132910"/>
            <a:ext cx="2209991" cy="1829106"/>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https://avatars.mds.yandex.net/get-pdb/1982751/271a3327-e632-407e-bffc-8c07e7fbbf96/s1200?webp=false"/>
          <p:cNvPicPr>
            <a:picLocks noChangeAspect="1" noChangeArrowheads="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8316469" y="5533583"/>
            <a:ext cx="1421256" cy="13888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4079875" y="2722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r>
            <a:br>
              <a:rPr kumimoji="0" lang="ru-RU" altLang="ru-RU"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br>
            <a:r>
              <a:rPr kumimoji="0" lang="ru-RU" altLang="ru-RU"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r>
            <a:br>
              <a:rPr kumimoji="0" lang="ru-RU" altLang="ru-RU"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b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pic>
        <p:nvPicPr>
          <p:cNvPr id="9" name="Рисунок 8" descr="https://sun9-10.userapi.com/c857628/v857628575/1e8094/5LHlET06Ywk.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32314" y="-3037"/>
            <a:ext cx="1834515" cy="2635135"/>
          </a:xfrm>
          <a:prstGeom prst="rect">
            <a:avLst/>
          </a:prstGeom>
          <a:noFill/>
          <a:ln>
            <a:noFill/>
          </a:ln>
        </p:spPr>
      </p:pic>
      <p:pic>
        <p:nvPicPr>
          <p:cNvPr id="10" name="Объект 6" descr="https://sun9-54.userapi.com/c857628/v857628575/1e808a/ugKVxoYabf8.jpg"/>
          <p:cNvPicPr>
            <a:picLock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917" y="18566"/>
            <a:ext cx="1974273" cy="2635135"/>
          </a:xfrm>
          <a:prstGeom prst="rect">
            <a:avLst/>
          </a:prstGeom>
          <a:noFill/>
          <a:ln>
            <a:noFill/>
          </a:ln>
        </p:spPr>
      </p:pic>
      <p:pic>
        <p:nvPicPr>
          <p:cNvPr id="11" name="Рисунок 10" descr="https://sun9-14.userapi.com/c857628/v857628575/1e809e/-RRryN3GJhY.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90886" y="14833"/>
            <a:ext cx="2017395" cy="2689860"/>
          </a:xfrm>
          <a:prstGeom prst="rect">
            <a:avLst/>
          </a:prstGeom>
          <a:noFill/>
          <a:ln>
            <a:noFill/>
          </a:ln>
        </p:spPr>
      </p:pic>
      <p:pic>
        <p:nvPicPr>
          <p:cNvPr id="12"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5111" y="3059659"/>
            <a:ext cx="311467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15791" y="2643971"/>
            <a:ext cx="3182117" cy="240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Bo1vkPggDCc"/>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11034" y="4969422"/>
            <a:ext cx="2597247" cy="195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3910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0833" y="0"/>
            <a:ext cx="5535167" cy="1905000"/>
          </a:xfrm>
        </p:spPr>
        <p:txBody>
          <a:bodyPr/>
          <a:lstStyle/>
          <a:p>
            <a:r>
              <a:rPr lang="ru-RU" dirty="0" smtClean="0">
                <a:latin typeface="Times New Roman" panose="02020603050405020304" pitchFamily="18" charset="0"/>
                <a:cs typeface="Times New Roman" panose="02020603050405020304" pitchFamily="18" charset="0"/>
              </a:rPr>
              <a:t>Практические работы</a:t>
            </a:r>
            <a:endParaRPr lang="ru-RU" dirty="0">
              <a:latin typeface="Times New Roman" panose="02020603050405020304" pitchFamily="18" charset="0"/>
              <a:cs typeface="Times New Roman" panose="02020603050405020304" pitchFamily="18" charset="0"/>
            </a:endParaRPr>
          </a:p>
        </p:txBody>
      </p:sp>
      <p:pic>
        <p:nvPicPr>
          <p:cNvPr id="4" name="Picture 6" descr="https://sun9-64.userapi.com/c206824/v206824117/f1654/B0U0EY5ODN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144" y="0"/>
            <a:ext cx="4638856" cy="49021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sun9-62.userapi.com/c857320/v857320117/16864f/2C0aAj58Kg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2319" y="520497"/>
            <a:ext cx="3167361" cy="39962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un9-61.userapi.com/c855736/v855736117/22c338/IewriTyOzC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6" y="1429748"/>
            <a:ext cx="4277262" cy="54282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sun9-55.userapi.com/c857524/v857524117/1d642f/OVJXfpZQJUo.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148219" y="3079750"/>
            <a:ext cx="4728285" cy="377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0906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sun9-63.userapi.com/c856128/v856128218/2383fa/-xDi7H3dWM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19" y="80395"/>
            <a:ext cx="4453684" cy="59529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sun2.is74.userapi.com/nPipyBxfZy3qX5NDAw6pa7PynnREadxfwUhhkQ/cpk81HXzq-A.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725117" y="80395"/>
            <a:ext cx="4528441" cy="50768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un1.is74.userapi.com/8GMlb7zqk9X1-N9jd3zn95O4SZsVmQIwNekFRw/Px45vmgu0P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9277" y="80395"/>
            <a:ext cx="5037666" cy="3778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sun1.is74.userapi.com/4kRPFH460Pet92MNOu9QFoPVAc-Z0le1si6lZQ/OPxN69m7CiQ.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2503" y="2722240"/>
            <a:ext cx="3082356" cy="4111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193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8" name="Picture 6" descr="https://sun2.is74.userapi.com/Hw_t9v-sqyWVhpsCWCqu6t81-M8IdkKuciiCDg/YIRCxxkWS-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30" y="624110"/>
            <a:ext cx="4140073" cy="55200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sun1.is74.userapi.com/40Vw7m7hrVG9t1N8xZK7UCJYh0w6NXsrPYmyhg/xLp7xYfzFMo.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358945" y="2133600"/>
            <a:ext cx="3375936" cy="377825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4099" y="341376"/>
            <a:ext cx="4797235" cy="6396313"/>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5139" y="341376"/>
            <a:ext cx="4814316" cy="6419088"/>
          </a:xfrm>
          <a:prstGeom prst="rect">
            <a:avLst/>
          </a:prstGeom>
        </p:spPr>
      </p:pic>
    </p:spTree>
    <p:extLst>
      <p:ext uri="{BB962C8B-B14F-4D97-AF65-F5344CB8AC3E}">
        <p14:creationId xmlns:p14="http://schemas.microsoft.com/office/powerpoint/2010/main" val="33921369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6465" y="195072"/>
            <a:ext cx="3389375" cy="1539240"/>
          </a:xfrm>
        </p:spPr>
        <p:txBody>
          <a:bodyPr/>
          <a:lstStyle/>
          <a:p>
            <a:r>
              <a:rPr lang="ru-RU" dirty="0">
                <a:latin typeface="Times New Roman" panose="02020603050405020304" pitchFamily="18" charset="0"/>
                <a:cs typeface="Times New Roman" panose="02020603050405020304" pitchFamily="18" charset="0"/>
              </a:rPr>
              <a:t>Р</a:t>
            </a:r>
            <a:r>
              <a:rPr lang="ru-RU" dirty="0" smtClean="0">
                <a:latin typeface="Times New Roman" panose="02020603050405020304" pitchFamily="18" charset="0"/>
                <a:cs typeface="Times New Roman" panose="02020603050405020304" pitchFamily="18" charset="0"/>
              </a:rPr>
              <a:t>езультат</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280161" y="1113905"/>
            <a:ext cx="9675812" cy="5153891"/>
          </a:xfrm>
        </p:spPr>
        <p:txBody>
          <a:bodyPr>
            <a:noAutofit/>
          </a:bodyPr>
          <a:lstStyle/>
          <a:p>
            <a:r>
              <a:rPr lang="ru-RU" sz="2000" dirty="0">
                <a:latin typeface="Times New Roman" panose="02020603050405020304" pitchFamily="18" charset="0"/>
                <a:cs typeface="Times New Roman" panose="02020603050405020304" pitchFamily="18" charset="0"/>
              </a:rPr>
              <a:t>Умение работать с  письменными алгоритмами и инструкцией. </a:t>
            </a:r>
          </a:p>
          <a:p>
            <a:r>
              <a:rPr lang="ru-RU" sz="2000" dirty="0">
                <a:latin typeface="Times New Roman" panose="02020603050405020304" pitchFamily="18" charset="0"/>
                <a:cs typeface="Times New Roman" panose="02020603050405020304" pitchFamily="18" charset="0"/>
              </a:rPr>
              <a:t>Развитие  приемов учебной деятельности.</a:t>
            </a:r>
          </a:p>
          <a:p>
            <a:r>
              <a:rPr lang="ru-RU" sz="2000" dirty="0">
                <a:latin typeface="Times New Roman" panose="02020603050405020304" pitchFamily="18" charset="0"/>
                <a:cs typeface="Times New Roman" panose="02020603050405020304" pitchFamily="18" charset="0"/>
              </a:rPr>
              <a:t>Развитие зрительного восприятия и узнавания, памяти и внимания. </a:t>
            </a:r>
          </a:p>
          <a:p>
            <a:pPr lvl="0"/>
            <a:r>
              <a:rPr lang="ru-RU" sz="2000" dirty="0" smtClean="0">
                <a:latin typeface="Times New Roman" panose="02020603050405020304" pitchFamily="18" charset="0"/>
                <a:cs typeface="Times New Roman" panose="02020603050405020304" pitchFamily="18" charset="0"/>
              </a:rPr>
              <a:t>Повышения </a:t>
            </a:r>
            <a:r>
              <a:rPr lang="ru-RU" sz="2000" dirty="0">
                <a:latin typeface="Times New Roman" panose="02020603050405020304" pitchFamily="18" charset="0"/>
                <a:cs typeface="Times New Roman" panose="02020603050405020304" pitchFamily="18" charset="0"/>
              </a:rPr>
              <a:t>уровня развития, концентрации, объема, переключения и устойчивости внимания.</a:t>
            </a:r>
          </a:p>
          <a:p>
            <a:pPr lvl="0"/>
            <a:r>
              <a:rPr lang="ru-RU" sz="2000" dirty="0">
                <a:latin typeface="Times New Roman" panose="02020603050405020304" pitchFamily="18" charset="0"/>
                <a:cs typeface="Times New Roman" panose="02020603050405020304" pitchFamily="18" charset="0"/>
              </a:rPr>
              <a:t>Повышения уровня развития логического мышления.</a:t>
            </a:r>
          </a:p>
          <a:p>
            <a:pPr lvl="0"/>
            <a:r>
              <a:rPr lang="ru-RU" sz="2000" dirty="0">
                <a:latin typeface="Times New Roman" panose="02020603050405020304" pitchFamily="18" charset="0"/>
                <a:cs typeface="Times New Roman" panose="02020603050405020304" pitchFamily="18" charset="0"/>
              </a:rPr>
              <a:t>Развитие наглядно-образного и логического мышления</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pPr lvl="0"/>
            <a:r>
              <a:rPr lang="ru-RU" sz="2000" dirty="0" smtClean="0">
                <a:latin typeface="Times New Roman" panose="02020603050405020304" pitchFamily="18" charset="0"/>
                <a:cs typeface="Times New Roman" panose="02020603050405020304" pitchFamily="18" charset="0"/>
              </a:rPr>
              <a:t>Развитие </a:t>
            </a:r>
            <a:r>
              <a:rPr lang="ru-RU" sz="2000" dirty="0">
                <a:latin typeface="Times New Roman" panose="02020603050405020304" pitchFamily="18" charset="0"/>
                <a:cs typeface="Times New Roman" panose="02020603050405020304" pitchFamily="18" charset="0"/>
              </a:rPr>
              <a:t>личностно-мотивационной </a:t>
            </a:r>
            <a:r>
              <a:rPr lang="ru-RU" sz="2000" dirty="0" smtClean="0">
                <a:latin typeface="Times New Roman" panose="02020603050405020304" pitchFamily="18" charset="0"/>
                <a:cs typeface="Times New Roman" panose="02020603050405020304" pitchFamily="18" charset="0"/>
              </a:rPr>
              <a:t>сферы</a:t>
            </a:r>
            <a:endParaRPr lang="ru-RU" sz="2000" dirty="0">
              <a:latin typeface="Times New Roman" panose="02020603050405020304" pitchFamily="18" charset="0"/>
              <a:cs typeface="Times New Roman" panose="02020603050405020304" pitchFamily="18" charset="0"/>
            </a:endParaRPr>
          </a:p>
          <a:p>
            <a:pPr lvl="0"/>
            <a:r>
              <a:rPr lang="ru-RU" sz="2000" dirty="0">
                <a:latin typeface="Times New Roman" panose="02020603050405020304" pitchFamily="18" charset="0"/>
                <a:cs typeface="Times New Roman" panose="02020603050405020304" pitchFamily="18" charset="0"/>
              </a:rPr>
              <a:t>Развитие восприятия и ориентировки в пространстве</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pPr lvl="0"/>
            <a:r>
              <a:rPr lang="ru-RU" sz="2000" dirty="0" smtClean="0">
                <a:latin typeface="Times New Roman" panose="02020603050405020304" pitchFamily="18" charset="0"/>
                <a:cs typeface="Times New Roman" panose="02020603050405020304" pitchFamily="18" charset="0"/>
              </a:rPr>
              <a:t>Формирование </a:t>
            </a:r>
            <a:r>
              <a:rPr lang="ru-RU" sz="2000" dirty="0">
                <a:latin typeface="Times New Roman" panose="02020603050405020304" pitchFamily="18" charset="0"/>
                <a:cs typeface="Times New Roman" panose="02020603050405020304" pitchFamily="18" charset="0"/>
              </a:rPr>
              <a:t>обобщенного представления о свойствах предметов и явлений</a:t>
            </a:r>
            <a:r>
              <a:rPr lang="ru-RU" dirty="0">
                <a:latin typeface="Times New Roman" panose="02020603050405020304" pitchFamily="18" charset="0"/>
                <a:cs typeface="Times New Roman" panose="02020603050405020304" pitchFamily="18" charset="0"/>
              </a:rPr>
              <a:t>. </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015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6004" y="44778"/>
            <a:ext cx="4315996" cy="6813222"/>
          </a:xfrm>
          <a:prstGeom prst="rect">
            <a:avLst/>
          </a:prstGeom>
        </p:spPr>
      </p:pic>
      <p:pic>
        <p:nvPicPr>
          <p:cNvPr id="6"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44778"/>
            <a:ext cx="4092051" cy="6813222"/>
          </a:xfrm>
        </p:spPr>
      </p:pic>
      <p:sp>
        <p:nvSpPr>
          <p:cNvPr id="3" name="Прямоугольник 2"/>
          <p:cNvSpPr/>
          <p:nvPr/>
        </p:nvSpPr>
        <p:spPr>
          <a:xfrm>
            <a:off x="3998976" y="44778"/>
            <a:ext cx="3877028" cy="6551093"/>
          </a:xfrm>
          <a:prstGeom prst="rect">
            <a:avLst/>
          </a:prstGeom>
          <a:solidFill>
            <a:schemeClr val="bg1"/>
          </a:solidFill>
          <a:ln>
            <a:solidFill>
              <a:schemeClr val="tx1"/>
            </a:solidFill>
          </a:ln>
        </p:spPr>
        <p:txBody>
          <a:bodyPr wrap="square">
            <a:spAutoFit/>
          </a:bodyPr>
          <a:lstStyle/>
          <a:p>
            <a:pPr lvl="0" indent="179388" eaLnBrk="0" fontAlgn="base" hangingPunct="0">
              <a:spcBef>
                <a:spcPct val="0"/>
              </a:spcBef>
              <a:spcAft>
                <a:spcPct val="0"/>
              </a:spcAft>
              <a:tabLst>
                <a:tab pos="6442075" algn="r"/>
              </a:tabLst>
            </a:pPr>
            <a:r>
              <a:rPr lang="ru-RU" altLang="ru-RU" sz="1000" u="sng" dirty="0">
                <a:latin typeface="Times New Roman" panose="02020603050405020304" pitchFamily="18" charset="0"/>
                <a:ea typeface="Times New Roman" panose="02020603050405020304" pitchFamily="18" charset="0"/>
                <a:cs typeface="Times New Roman" panose="02020603050405020304" pitchFamily="18" charset="0"/>
              </a:rPr>
              <a:t>Оглавление</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Calibri" panose="020F0502020204030204" pitchFamily="34" charset="0"/>
                <a:cs typeface="Times New Roman" panose="02020603050405020304" pitchFamily="18" charset="0"/>
                <a:hlinkClick r:id="rId4"/>
              </a:rPr>
              <a:t>Тема: </a:t>
            </a: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4"/>
              </a:rPr>
              <a:t>Характеристика химического элемента на основании его положения в Периодической системе Д. И. Менделеева.</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Calibri" panose="020F0502020204030204" pitchFamily="34" charset="0"/>
                <a:cs typeface="Times New Roman" panose="02020603050405020304" pitchFamily="18" charset="0"/>
                <a:hlinkClick r:id="rId5"/>
              </a:rPr>
              <a:t>Тема: </a:t>
            </a: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5"/>
              </a:rPr>
              <a:t>Периодический закон и Периодическая система Д. И. Менделеева в свете учения о строении атома.</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6"/>
              </a:rPr>
              <a:t>Тема: Основные классы неорганических соединений.</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7"/>
              </a:rPr>
              <a:t>Оксиды, их классификация и свойства</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8"/>
              </a:rPr>
              <a:t>Тема: Основные классы неорганических соединений. Основания</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Calibri" panose="020F0502020204030204" pitchFamily="34" charset="0"/>
                <a:cs typeface="Times New Roman" panose="02020603050405020304" pitchFamily="18" charset="0"/>
                <a:hlinkClick r:id="rId9"/>
              </a:rPr>
              <a:t>Тема:</a:t>
            </a: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9"/>
              </a:rPr>
              <a:t> Основные классы неорганических соединений</a:t>
            </a:r>
            <a:r>
              <a:rPr lang="ru-RU" altLang="ru-RU" sz="1000" dirty="0">
                <a:latin typeface="Times New Roman" panose="02020603050405020304" pitchFamily="18" charset="0"/>
                <a:ea typeface="Calibri" panose="020F0502020204030204" pitchFamily="34" charset="0"/>
                <a:cs typeface="Times New Roman" panose="02020603050405020304" pitchFamily="18" charset="0"/>
                <a:hlinkClick r:id="rId9"/>
              </a:rPr>
              <a:t> Кислоты их классификация и свойства</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Calibri" panose="020F0502020204030204" pitchFamily="34" charset="0"/>
                <a:cs typeface="Times New Roman" panose="02020603050405020304" pitchFamily="18" charset="0"/>
                <a:hlinkClick r:id="rId10"/>
              </a:rPr>
              <a:t>Тема: </a:t>
            </a: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10"/>
              </a:rPr>
              <a:t>Основные классы неорганических соединений.</a:t>
            </a:r>
            <a:r>
              <a:rPr lang="ru-RU" altLang="ru-RU" sz="1000" dirty="0">
                <a:latin typeface="Times New Roman" panose="02020603050405020304" pitchFamily="18" charset="0"/>
                <a:ea typeface="Calibri" panose="020F0502020204030204" pitchFamily="34" charset="0"/>
                <a:cs typeface="Times New Roman" panose="02020603050405020304" pitchFamily="18" charset="0"/>
                <a:hlinkClick r:id="rId10"/>
              </a:rPr>
              <a:t> Соли</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11"/>
              </a:rPr>
              <a:t>Тема: Основные классы неорганических соединений</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Calibri" panose="020F0502020204030204" pitchFamily="34" charset="0"/>
                <a:cs typeface="Times New Roman" panose="02020603050405020304" pitchFamily="18" charset="0"/>
                <a:hlinkClick r:id="rId12"/>
              </a:rPr>
              <a:t>Тема: </a:t>
            </a: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12"/>
              </a:rPr>
              <a:t>Контрольная работа №1 по теме «Введение. Общая характеристика химических элементов и химических реакций. Периодический закон и Периодическая система химических элементов Д. И. Менделеева»</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13"/>
              </a:rPr>
              <a:t>Тема: Классификация химических реакций по различным признакам.</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14"/>
              </a:rPr>
              <a:t>Тема: Положение элементов металлов в Периодической системе Д. И. Менделеева и особенности строения их атомов. Физические свойства металлов. Сплавы</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15"/>
              </a:rPr>
              <a:t>Тема: Понятие о коррозии металлов</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Calibri" panose="020F0502020204030204" pitchFamily="34" charset="0"/>
                <a:cs typeface="Times New Roman" panose="02020603050405020304" pitchFamily="18" charset="0"/>
                <a:hlinkClick r:id="rId16"/>
              </a:rPr>
              <a:t>Тема: </a:t>
            </a: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16"/>
              </a:rPr>
              <a:t>Общая характеристика элементов IА группы.</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17"/>
              </a:rPr>
              <a:t>Тема: Алюминий. Строение атома, физические и химические свойства простого вещества.</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18"/>
              </a:rPr>
              <a:t>Тема: Общие химические свойства неметаллов. Неметаллы в природе и способы их получения</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19"/>
              </a:rPr>
              <a:t>Тема: Общая характеристика галогенов</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20"/>
              </a:rPr>
              <a:t>Тема: </a:t>
            </a:r>
            <a:r>
              <a:rPr lang="ru-RU" altLang="ru-RU" sz="1000" dirty="0" err="1">
                <a:latin typeface="Times New Roman" panose="02020603050405020304" pitchFamily="18" charset="0"/>
                <a:ea typeface="Times New Roman" panose="02020603050405020304" pitchFamily="18" charset="0"/>
                <a:cs typeface="Times New Roman" panose="02020603050405020304" pitchFamily="18" charset="0"/>
                <a:hlinkClick r:id="rId20"/>
              </a:rPr>
              <a:t>Хлороводород</a:t>
            </a: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20"/>
              </a:rPr>
              <a:t>. Соляная кислота и ее соли.</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21"/>
              </a:rPr>
              <a:t>Тема: Серная кислота как электролит и ее соли.</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22"/>
              </a:rPr>
              <a:t>Тема: Оксиды серы (IV и VI), их получение, свойства и применение.</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23"/>
              </a:rPr>
              <a:t>Тема: Углерод</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24"/>
              </a:rPr>
              <a:t>Тема: Угольная кислота и ее соли. Жесткость воды и способы ее устранения.</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25"/>
              </a:rPr>
              <a:t>Тема: Кремний. Оксид кремния (IV). Кремниевая кислота и силикаты.</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26"/>
              </a:rPr>
              <a:t>Тема: Обобщение по разделу «Неметаллы»</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27"/>
              </a:rPr>
              <a:t>Тема: Контрольная работа по разделу «Неметаллы».</a:t>
            </a:r>
            <a:endParaRPr lang="ru-RU" altLang="ru-RU" sz="1000" dirty="0">
              <a:latin typeface="Times New Roman" panose="02020603050405020304" pitchFamily="18" charset="0"/>
              <a:cs typeface="Times New Roman" panose="02020603050405020304" pitchFamily="18" charset="0"/>
            </a:endParaRPr>
          </a:p>
          <a:p>
            <a:pPr lvl="0" indent="179388" eaLnBrk="0" fontAlgn="base" hangingPunct="0">
              <a:spcBef>
                <a:spcPct val="0"/>
              </a:spcBef>
              <a:spcAft>
                <a:spcPct val="0"/>
              </a:spcAft>
              <a:tabLst>
                <a:tab pos="6442075" algn="r"/>
              </a:tabLst>
            </a:pPr>
            <a:r>
              <a:rPr lang="ru-RU" altLang="ru-RU" sz="1000" dirty="0">
                <a:latin typeface="Times New Roman" panose="02020603050405020304" pitchFamily="18" charset="0"/>
                <a:ea typeface="Times New Roman" panose="02020603050405020304" pitchFamily="18" charset="0"/>
                <a:cs typeface="Times New Roman" panose="02020603050405020304" pitchFamily="18" charset="0"/>
                <a:hlinkClick r:id="rId28"/>
              </a:rPr>
              <a:t>Тема: Контрольная работа   по разделу «Неметаллы</a:t>
            </a:r>
            <a:r>
              <a:rPr lang="ru-RU" altLang="ru-RU" sz="1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28"/>
              </a:rPr>
              <a:t>»</a:t>
            </a:r>
            <a:endParaRPr lang="ru-RU" altLang="ru-RU" sz="1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29301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99505" y="0"/>
            <a:ext cx="3973484" cy="1206797"/>
          </a:xfrm>
        </p:spPr>
        <p:txBody>
          <a:bodyPr>
            <a:normAutofit/>
          </a:bodyPr>
          <a:lstStyle/>
          <a:p>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3200" dirty="0">
                <a:latin typeface="Times New Roman" panose="02020603050405020304" pitchFamily="18" charset="0"/>
                <a:cs typeface="Times New Roman" panose="02020603050405020304" pitchFamily="18" charset="0"/>
              </a:rPr>
              <a:t>И</a:t>
            </a:r>
            <a:r>
              <a:rPr lang="ru-RU" sz="3200" dirty="0" smtClean="0">
                <a:latin typeface="Times New Roman" panose="02020603050405020304" pitchFamily="18" charset="0"/>
                <a:cs typeface="Times New Roman" panose="02020603050405020304" pitchFamily="18" charset="0"/>
              </a:rPr>
              <a:t>нтернет-  ресурсы</a:t>
            </a:r>
            <a:endParaRPr lang="ru-RU" sz="3200" dirty="0">
              <a:latin typeface="Times New Roman" panose="02020603050405020304" pitchFamily="18" charset="0"/>
              <a:cs typeface="Times New Roman" panose="02020603050405020304" pitchFamily="18" charset="0"/>
            </a:endParaRPr>
          </a:p>
        </p:txBody>
      </p:sp>
      <p:pic>
        <p:nvPicPr>
          <p:cNvPr id="3" name="Объект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78624" y="3601655"/>
            <a:ext cx="4913376" cy="3229495"/>
          </a:xfrm>
        </p:spPr>
      </p:pic>
      <p:sp>
        <p:nvSpPr>
          <p:cNvPr id="6" name="Объект 5"/>
          <p:cNvSpPr>
            <a:spLocks noGrp="1"/>
          </p:cNvSpPr>
          <p:nvPr>
            <p:ph sz="half" idx="4294967295"/>
          </p:nvPr>
        </p:nvSpPr>
        <p:spPr>
          <a:xfrm>
            <a:off x="8811491" y="2799332"/>
            <a:ext cx="3380509" cy="3104581"/>
          </a:xfrm>
        </p:spPr>
        <p:txBody>
          <a:bodyPr/>
          <a:lstStyle/>
          <a:p>
            <a:pPr marL="0" indent="0">
              <a:buNone/>
            </a:pPr>
            <a:r>
              <a:rPr lang="ru-RU" b="1" dirty="0"/>
              <a:t>https://resh.edu.ru/for-pupil- РЭШ</a:t>
            </a:r>
            <a:endParaRPr lang="ru-RU" dirty="0"/>
          </a:p>
          <a:p>
            <a:endParaRPr lang="ru-RU" dirty="0"/>
          </a:p>
        </p:txBody>
      </p:sp>
      <p:sp>
        <p:nvSpPr>
          <p:cNvPr id="2" name="Rectangle 2"/>
          <p:cNvSpPr>
            <a:spLocks noChangeArrowheads="1"/>
          </p:cNvSpPr>
          <p:nvPr/>
        </p:nvSpPr>
        <p:spPr bwMode="auto">
          <a:xfrm>
            <a:off x="26215" y="3770235"/>
            <a:ext cx="4269072" cy="8385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19044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err="1"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Видеоуроки</a:t>
            </a:r>
            <a:r>
              <a:rPr kumimoji="0" lang="ru-RU" altLang="ru-RU" sz="1600" b="0"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 интернет — сайт для учителей</a:t>
            </a: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25" name="Рисунок 2" descr="https://fhd.videouroki.net/products/blog/cdn2/public/files/Kachestvennye_reaktsii_v_khim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15" y="4337365"/>
            <a:ext cx="5262565" cy="20278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6457" y="5878773"/>
            <a:ext cx="5691834" cy="98488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rgbClr val="000000"/>
                </a:solidFill>
                <a:effectLst/>
                <a:latin typeface="OpenSans"/>
                <a:ea typeface="Times New Roman" panose="02020603050405020304" pitchFamily="18" charset="0"/>
                <a:cs typeface="Times New Roman" panose="02020603050405020304" pitchFamily="18" charset="0"/>
              </a:rPr>
              <a:t>Видео урок </a:t>
            </a:r>
            <a:r>
              <a:rPr kumimoji="0" lang="ru-RU" altLang="ru-RU" sz="2000" b="1" i="0" u="none" strike="noStrike" cap="none" normalizeH="0" baseline="0" dirty="0" smtClean="0">
                <a:ln>
                  <a:noFill/>
                </a:ln>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r>
              <a:rPr kumimoji="0" lang="ru-RU" altLang="ru-RU" sz="2000" b="1" i="0" u="none" strike="noStrike" cap="none" normalizeH="0" baseline="0" dirty="0" smtClean="0">
                <a:ln>
                  <a:noFill/>
                </a:ln>
                <a:solidFill>
                  <a:srgbClr val="000000"/>
                </a:solidFill>
                <a:effectLst/>
                <a:latin typeface="OpenSans"/>
                <a:ea typeface="Times New Roman" panose="02020603050405020304" pitchFamily="18" charset="0"/>
                <a:cs typeface="Times New Roman" panose="02020603050405020304" pitchFamily="18" charset="0"/>
              </a:rPr>
              <a:t>Качественные реакции в</a:t>
            </a:r>
            <a:r>
              <a:rPr kumimoji="0" lang="ru-RU" altLang="ru-RU" sz="2000" b="1" i="0" u="none" strike="noStrike" cap="none" normalizeH="0" baseline="0" dirty="0" smtClean="0">
                <a:ln>
                  <a:noFill/>
                </a:ln>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kumimoji="0" lang="ru-RU" altLang="ru-RU" sz="2000" b="1" i="0" u="none" strike="noStrike" cap="none" normalizeH="0" baseline="0" dirty="0" smtClean="0">
                <a:ln>
                  <a:noFill/>
                </a:ln>
                <a:solidFill>
                  <a:srgbClr val="000000"/>
                </a:solidFill>
                <a:effectLst/>
                <a:latin typeface="OpenSans"/>
                <a:ea typeface="Times New Roman" panose="02020603050405020304" pitchFamily="18" charset="0"/>
                <a:cs typeface="Times New Roman" panose="02020603050405020304" pitchFamily="18" charset="0"/>
              </a:rPr>
              <a:t>химии</a:t>
            </a:r>
            <a:r>
              <a:rPr kumimoji="0" lang="ru-RU" altLang="ru-RU" sz="2000" b="1" i="0" u="none" strike="noStrike" cap="none" normalizeH="0" baseline="0" dirty="0" smtClean="0">
                <a:ln>
                  <a:noFill/>
                </a:ln>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a:t>
            </a:r>
            <a:endParaRPr kumimoji="0" lang="ru-RU" altLang="ru-RU" sz="1600" b="0" i="0" u="none" strike="noStrike" cap="none" normalizeH="0" baseline="0" dirty="0" smtClean="0">
              <a:ln>
                <a:noFill/>
              </a:ln>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8" name="Рисунок 7" descr="https://videouroki.net/videouroki/images/vu_logo1_2.png"/>
          <p:cNvPicPr/>
          <p:nvPr/>
        </p:nvPicPr>
        <p:blipFill>
          <a:blip r:embed="rId4">
            <a:extLst>
              <a:ext uri="{28A0092B-C50C-407E-A947-70E740481C1C}">
                <a14:useLocalDpi xmlns:a14="http://schemas.microsoft.com/office/drawing/2010/main" val="0"/>
              </a:ext>
            </a:extLst>
          </a:blip>
          <a:srcRect/>
          <a:stretch>
            <a:fillRect/>
          </a:stretch>
        </p:blipFill>
        <p:spPr bwMode="auto">
          <a:xfrm>
            <a:off x="4295287" y="3784544"/>
            <a:ext cx="1795549" cy="404982"/>
          </a:xfrm>
          <a:prstGeom prst="rect">
            <a:avLst/>
          </a:prstGeom>
          <a:noFill/>
          <a:ln>
            <a:noFill/>
          </a:ln>
        </p:spPr>
      </p:pic>
      <p:pic>
        <p:nvPicPr>
          <p:cNvPr id="11" name="Рисунок 10" descr="Видеоурок по химии Понятие о спиртах"/>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75" y="976571"/>
            <a:ext cx="5808070" cy="2699447"/>
          </a:xfrm>
          <a:prstGeom prst="rect">
            <a:avLst/>
          </a:prstGeom>
          <a:noFill/>
          <a:ln>
            <a:noFill/>
          </a:ln>
        </p:spPr>
      </p:pic>
      <p:pic>
        <p:nvPicPr>
          <p:cNvPr id="12" name="Рисунок 11"/>
          <p:cNvPicPr/>
          <p:nvPr/>
        </p:nvPicPr>
        <p:blipFill>
          <a:blip r:embed="rId6"/>
          <a:stretch>
            <a:fillRect/>
          </a:stretch>
        </p:blipFill>
        <p:spPr>
          <a:xfrm>
            <a:off x="6190183" y="0"/>
            <a:ext cx="5732145" cy="2853690"/>
          </a:xfrm>
          <a:prstGeom prst="rect">
            <a:avLst/>
          </a:prstGeom>
        </p:spPr>
      </p:pic>
    </p:spTree>
    <p:extLst>
      <p:ext uri="{BB962C8B-B14F-4D97-AF65-F5344CB8AC3E}">
        <p14:creationId xmlns:p14="http://schemas.microsoft.com/office/powerpoint/2010/main" val="13718084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339840" y="2628416"/>
            <a:ext cx="5279136" cy="1354217"/>
          </a:xfrm>
          <a:prstGeom prst="rect">
            <a:avLst/>
          </a:prstGeom>
        </p:spPr>
        <p:txBody>
          <a:bodyPr wrap="square">
            <a:spAutoFit/>
          </a:bodyPr>
          <a:lstStyle/>
          <a:p>
            <a:r>
              <a:rPr lang="ru-RU" sz="3200" dirty="0" smtClean="0">
                <a:solidFill>
                  <a:srgbClr val="999999"/>
                </a:solidFill>
                <a:latin typeface="Times New Roman" panose="02020603050405020304" pitchFamily="18" charset="0"/>
                <a:cs typeface="Times New Roman" panose="02020603050405020304" pitchFamily="18" charset="0"/>
              </a:rPr>
              <a:t>  </a:t>
            </a:r>
            <a:r>
              <a:rPr lang="ru-RU" sz="3200" dirty="0" err="1" smtClean="0">
                <a:solidFill>
                  <a:srgbClr val="222222"/>
                </a:solidFill>
                <a:latin typeface="Times New Roman" panose="02020603050405020304" pitchFamily="18" charset="0"/>
                <a:cs typeface="Times New Roman" panose="02020603050405020304" pitchFamily="18" charset="0"/>
              </a:rPr>
              <a:t>Кочанова</a:t>
            </a:r>
            <a:r>
              <a:rPr lang="ru-RU" sz="3200" dirty="0" smtClean="0">
                <a:solidFill>
                  <a:srgbClr val="222222"/>
                </a:solidFill>
                <a:latin typeface="Times New Roman" panose="02020603050405020304" pitchFamily="18" charset="0"/>
                <a:cs typeface="Times New Roman" panose="02020603050405020304" pitchFamily="18" charset="0"/>
              </a:rPr>
              <a:t> Катя  </a:t>
            </a:r>
            <a:r>
              <a:rPr lang="ru-RU" sz="3200" dirty="0" smtClean="0">
                <a:solidFill>
                  <a:srgbClr val="999999"/>
                </a:solidFill>
                <a:latin typeface="Times New Roman" panose="02020603050405020304" pitchFamily="18" charset="0"/>
                <a:cs typeface="Times New Roman" panose="02020603050405020304" pitchFamily="18" charset="0"/>
              </a:rPr>
              <a:t>Баллы </a:t>
            </a:r>
            <a:r>
              <a:rPr lang="ru-RU" sz="3200" smtClean="0">
                <a:solidFill>
                  <a:srgbClr val="222222"/>
                </a:solidFill>
                <a:latin typeface="Times New Roman" panose="02020603050405020304" pitchFamily="18" charset="0"/>
                <a:cs typeface="Times New Roman" panose="02020603050405020304" pitchFamily="18" charset="0"/>
              </a:rPr>
              <a:t>89        </a:t>
            </a:r>
            <a:r>
              <a:rPr lang="ru-RU" sz="3200" smtClean="0">
                <a:solidFill>
                  <a:srgbClr val="999999"/>
                </a:solidFill>
                <a:latin typeface="Times New Roman" panose="02020603050405020304" pitchFamily="18" charset="0"/>
                <a:cs typeface="Times New Roman" panose="02020603050405020304" pitchFamily="18" charset="0"/>
              </a:rPr>
              <a:t>Оценка </a:t>
            </a:r>
            <a:r>
              <a:rPr lang="ru-RU" sz="3200" dirty="0" smtClean="0">
                <a:solidFill>
                  <a:srgbClr val="222222"/>
                </a:solidFill>
                <a:latin typeface="Times New Roman" panose="02020603050405020304" pitchFamily="18" charset="0"/>
                <a:cs typeface="Times New Roman" panose="02020603050405020304" pitchFamily="18" charset="0"/>
              </a:rPr>
              <a:t>5</a:t>
            </a:r>
            <a:endParaRPr lang="ru-RU" sz="3200" dirty="0">
              <a:solidFill>
                <a:srgbClr val="222222"/>
              </a:solidFill>
              <a:latin typeface="Times New Roman" panose="02020603050405020304" pitchFamily="18" charset="0"/>
              <a:cs typeface="Times New Roman" panose="02020603050405020304" pitchFamily="18" charset="0"/>
            </a:endParaRPr>
          </a:p>
          <a:p>
            <a:endParaRPr lang="ru-RU" dirty="0" smtClean="0">
              <a:solidFill>
                <a:srgbClr val="999999"/>
              </a:solidFill>
              <a:latin typeface="StratosSkyeng"/>
            </a:endParaRPr>
          </a:p>
        </p:txBody>
      </p:sp>
      <p:sp>
        <p:nvSpPr>
          <p:cNvPr id="3" name="Rectangle 1"/>
          <p:cNvSpPr>
            <a:spLocks noChangeArrowheads="1"/>
          </p:cNvSpPr>
          <p:nvPr/>
        </p:nvSpPr>
        <p:spPr bwMode="auto">
          <a:xfrm>
            <a:off x="0" y="-290737"/>
            <a:ext cx="184731" cy="58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0612" rIns="91440" bIns="18091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5" name="Прямоугольник 4"/>
          <p:cNvSpPr/>
          <p:nvPr/>
        </p:nvSpPr>
        <p:spPr>
          <a:xfrm>
            <a:off x="4023360" y="4469995"/>
            <a:ext cx="7473696" cy="2246769"/>
          </a:xfrm>
          <a:prstGeom prst="rect">
            <a:avLst/>
          </a:prstGeom>
        </p:spPr>
        <p:txBody>
          <a:bodyPr wrap="square">
            <a:spAutoFit/>
          </a:bodyPr>
          <a:lstStyle/>
          <a:p>
            <a:pPr lvl="0" eaLnBrk="0" fontAlgn="base" hangingPunct="0">
              <a:spcBef>
                <a:spcPct val="0"/>
              </a:spcBef>
              <a:spcAft>
                <a:spcPct val="0"/>
              </a:spcAft>
            </a:pPr>
            <a:r>
              <a:rPr lang="ru-RU" altLang="ru-RU" sz="1600" b="1" dirty="0">
                <a:latin typeface="Times New Roman" panose="02020603050405020304" pitchFamily="18" charset="0"/>
                <a:cs typeface="Times New Roman" panose="02020603050405020304" pitchFamily="18" charset="0"/>
              </a:rPr>
              <a:t>Установи соответствие</a:t>
            </a:r>
            <a:endParaRPr lang="ru-RU" altLang="ru-RU" sz="16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600" dirty="0">
                <a:latin typeface="Times New Roman" panose="02020603050405020304" pitchFamily="18" charset="0"/>
                <a:cs typeface="Times New Roman" panose="02020603050405020304" pitchFamily="18" charset="0"/>
              </a:rPr>
              <a:t>Переработка нефти очень важный технологический процесс, который позволяет получить многие углеводороды и некоторые виды топлива. Расположите в правильном порядке стадии переработки нефти:</a:t>
            </a:r>
          </a:p>
          <a:p>
            <a:pPr lvl="0" eaLnBrk="0" fontAlgn="base" hangingPunct="0">
              <a:spcBef>
                <a:spcPct val="0"/>
              </a:spcBef>
              <a:spcAft>
                <a:spcPct val="0"/>
              </a:spcAft>
              <a:buFontTx/>
              <a:buChar char="•"/>
            </a:pPr>
            <a:r>
              <a:rPr lang="ru-RU" altLang="ru-RU" sz="1600" dirty="0">
                <a:latin typeface="Times New Roman" panose="02020603050405020304" pitchFamily="18" charset="0"/>
                <a:cs typeface="Times New Roman" panose="02020603050405020304" pitchFamily="18" charset="0"/>
              </a:rPr>
              <a:t>Вторичная переработка 3</a:t>
            </a:r>
          </a:p>
          <a:p>
            <a:pPr lvl="0" eaLnBrk="0" fontAlgn="base" hangingPunct="0">
              <a:spcBef>
                <a:spcPct val="0"/>
              </a:spcBef>
              <a:spcAft>
                <a:spcPct val="0"/>
              </a:spcAft>
              <a:buFontTx/>
              <a:buChar char="•"/>
            </a:pPr>
            <a:r>
              <a:rPr lang="ru-RU" altLang="ru-RU" sz="1600" dirty="0">
                <a:latin typeface="Times New Roman" panose="02020603050405020304" pitchFamily="18" charset="0"/>
                <a:cs typeface="Times New Roman" panose="02020603050405020304" pitchFamily="18" charset="0"/>
              </a:rPr>
              <a:t>Подготовка нефти 1</a:t>
            </a:r>
          </a:p>
          <a:p>
            <a:pPr lvl="0" eaLnBrk="0" fontAlgn="base" hangingPunct="0">
              <a:spcBef>
                <a:spcPct val="0"/>
              </a:spcBef>
              <a:spcAft>
                <a:spcPct val="0"/>
              </a:spcAft>
              <a:buFontTx/>
              <a:buChar char="•"/>
            </a:pPr>
            <a:r>
              <a:rPr lang="ru-RU" altLang="ru-RU" sz="1600" dirty="0">
                <a:latin typeface="Times New Roman" panose="02020603050405020304" pitchFamily="18" charset="0"/>
                <a:cs typeface="Times New Roman" panose="02020603050405020304" pitchFamily="18" charset="0"/>
              </a:rPr>
              <a:t>Первичная переработка </a:t>
            </a:r>
            <a:r>
              <a:rPr lang="ru-RU" altLang="ru-RU" sz="1600" dirty="0">
                <a:solidFill>
                  <a:srgbClr val="242D34"/>
                </a:solidFill>
                <a:latin typeface="Times New Roman" panose="02020603050405020304" pitchFamily="18" charset="0"/>
                <a:cs typeface="Times New Roman" panose="02020603050405020304" pitchFamily="18" charset="0"/>
              </a:rPr>
              <a:t>2</a:t>
            </a:r>
            <a:endParaRPr lang="ru-RU" altLang="ru-RU" sz="16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altLang="ru-RU" sz="1400" dirty="0">
                <a:latin typeface="var(--sky-ui-kit-font-family)"/>
              </a:rPr>
              <a:t/>
            </a:r>
            <a:br>
              <a:rPr lang="ru-RU" altLang="ru-RU" sz="1400" dirty="0">
                <a:latin typeface="var(--sky-ui-kit-font-family)"/>
              </a:rPr>
            </a:br>
            <a:endParaRPr lang="ru-RU" altLang="ru-RU" sz="1400" dirty="0"/>
          </a:p>
        </p:txBody>
      </p:sp>
      <p:pic>
        <p:nvPicPr>
          <p:cNvPr id="6" name="Рисунок 5"/>
          <p:cNvPicPr/>
          <p:nvPr/>
        </p:nvPicPr>
        <p:blipFill>
          <a:blip r:embed="rId2"/>
          <a:stretch>
            <a:fillRect/>
          </a:stretch>
        </p:blipFill>
        <p:spPr>
          <a:xfrm>
            <a:off x="0" y="2756"/>
            <a:ext cx="6183249" cy="3487434"/>
          </a:xfrm>
          <a:prstGeom prst="rect">
            <a:avLst/>
          </a:prstGeom>
        </p:spPr>
      </p:pic>
      <p:sp>
        <p:nvSpPr>
          <p:cNvPr id="4" name="Прямоугольник 3"/>
          <p:cNvSpPr/>
          <p:nvPr/>
        </p:nvSpPr>
        <p:spPr>
          <a:xfrm>
            <a:off x="6339840" y="1304544"/>
            <a:ext cx="5510784" cy="1200329"/>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Интерактивная рабочая тетрадь для 1–11 классов</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На основе рабочих тетрадей АО «Издательство "Просвещение"»</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Выберите предмет, задания и отправьте учащимся:</a:t>
            </a:r>
            <a:endParaRPr lang="ru-RU" dirty="0"/>
          </a:p>
        </p:txBody>
      </p:sp>
      <p:sp>
        <p:nvSpPr>
          <p:cNvPr id="7" name="Прямоугольник 6"/>
          <p:cNvSpPr/>
          <p:nvPr/>
        </p:nvSpPr>
        <p:spPr>
          <a:xfrm>
            <a:off x="184731" y="3613733"/>
            <a:ext cx="5716197" cy="923330"/>
          </a:xfrm>
          <a:prstGeom prst="rect">
            <a:avLst/>
          </a:prstGeom>
        </p:spPr>
        <p:txBody>
          <a:bodyPr wrap="square">
            <a:spAutoFit/>
          </a:bodyPr>
          <a:lstStyle/>
          <a:p>
            <a:r>
              <a:rPr lang="ru-RU" dirty="0">
                <a:solidFill>
                  <a:srgbClr val="222222"/>
                </a:solidFill>
                <a:latin typeface="StratosSkyeng"/>
              </a:rPr>
              <a:t>Задание от 25 мая, 08:07</a:t>
            </a:r>
          </a:p>
          <a:p>
            <a:r>
              <a:rPr lang="ru-RU" dirty="0" err="1">
                <a:solidFill>
                  <a:srgbClr val="999999"/>
                </a:solidFill>
                <a:latin typeface="StratosSkyeng"/>
              </a:rPr>
              <a:t>SkySmart</a:t>
            </a:r>
            <a:r>
              <a:rPr lang="ru-RU" dirty="0">
                <a:solidFill>
                  <a:srgbClr val="999999"/>
                </a:solidFill>
                <a:latin typeface="StratosSkyeng"/>
              </a:rPr>
              <a:t> Химия • 25 мая, 08:07 • 1 упражнение</a:t>
            </a:r>
          </a:p>
          <a:p>
            <a:r>
              <a:rPr lang="ru-RU" dirty="0">
                <a:solidFill>
                  <a:srgbClr val="222222"/>
                </a:solidFill>
                <a:latin typeface="StratosSkyeng"/>
              </a:rPr>
              <a:t>Садыкова Алина • 93 из 100</a:t>
            </a:r>
            <a:endParaRPr lang="ru-RU" b="0" i="0" dirty="0">
              <a:solidFill>
                <a:srgbClr val="222222"/>
              </a:solidFill>
              <a:effectLst/>
              <a:latin typeface="StratosSkyeng"/>
            </a:endParaRPr>
          </a:p>
        </p:txBody>
      </p:sp>
    </p:spTree>
    <p:extLst>
      <p:ext uri="{BB962C8B-B14F-4D97-AF65-F5344CB8AC3E}">
        <p14:creationId xmlns:p14="http://schemas.microsoft.com/office/powerpoint/2010/main" val="10102937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Объект 8"/>
          <p:cNvSpPr>
            <a:spLocks noGrp="1"/>
          </p:cNvSpPr>
          <p:nvPr>
            <p:ph idx="1"/>
          </p:nvPr>
        </p:nvSpPr>
        <p:spPr>
          <a:xfrm>
            <a:off x="1291399" y="678277"/>
            <a:ext cx="5158169" cy="4645152"/>
          </a:xfrm>
        </p:spPr>
        <p:txBody>
          <a:bodyPr>
            <a:normAutofit/>
          </a:bodyPr>
          <a:lstStyle/>
          <a:p>
            <a:pPr marL="0" lvl="0" indent="0" defTabSz="914400" eaLnBrk="0" fontAlgn="base" hangingPunct="0">
              <a:spcBef>
                <a:spcPct val="0"/>
              </a:spcBef>
              <a:spcAft>
                <a:spcPct val="0"/>
              </a:spcAft>
              <a:buClrTx/>
              <a:buNone/>
            </a:pPr>
            <a:r>
              <a:rPr lang="ru-RU" altLang="ru-RU" sz="1600" dirty="0" err="1" smtClean="0">
                <a:solidFill>
                  <a:srgbClr val="999999"/>
                </a:solidFill>
                <a:latin typeface="Times New Roman" panose="02020603050405020304" pitchFamily="18" charset="0"/>
                <a:cs typeface="Times New Roman" panose="02020603050405020304" pitchFamily="18" charset="0"/>
              </a:rPr>
              <a:t>SkySmart</a:t>
            </a:r>
            <a:r>
              <a:rPr lang="ru-RU" altLang="ru-RU" sz="1600" dirty="0" smtClean="0">
                <a:solidFill>
                  <a:srgbClr val="999999"/>
                </a:solidFill>
                <a:latin typeface="Times New Roman" panose="02020603050405020304" pitchFamily="18" charset="0"/>
                <a:cs typeface="Times New Roman" panose="02020603050405020304" pitchFamily="18" charset="0"/>
              </a:rPr>
              <a:t> Химия </a:t>
            </a:r>
          </a:p>
          <a:p>
            <a:pPr marL="0" lvl="0" indent="0" defTabSz="914400" eaLnBrk="0" fontAlgn="base" hangingPunct="0">
              <a:spcBef>
                <a:spcPct val="0"/>
              </a:spcBef>
              <a:spcAft>
                <a:spcPct val="0"/>
              </a:spcAft>
              <a:buClrTx/>
              <a:buNone/>
            </a:pPr>
            <a:r>
              <a:rPr lang="ru-RU" altLang="ru-RU" sz="1600" dirty="0" err="1" smtClean="0">
                <a:solidFill>
                  <a:srgbClr val="222222"/>
                </a:solidFill>
                <a:latin typeface="Times New Roman" panose="02020603050405020304" pitchFamily="18" charset="0"/>
                <a:cs typeface="Times New Roman" panose="02020603050405020304" pitchFamily="18" charset="0"/>
              </a:rPr>
              <a:t>Кашмина</a:t>
            </a:r>
            <a:r>
              <a:rPr lang="ru-RU" altLang="ru-RU" sz="1600" dirty="0" smtClean="0">
                <a:solidFill>
                  <a:srgbClr val="222222"/>
                </a:solidFill>
                <a:latin typeface="Times New Roman" panose="02020603050405020304" pitchFamily="18" charset="0"/>
                <a:cs typeface="Times New Roman" panose="02020603050405020304" pitchFamily="18" charset="0"/>
              </a:rPr>
              <a:t> Виктория • 86 из 100</a:t>
            </a:r>
          </a:p>
          <a:p>
            <a:pPr marL="0" lvl="0" indent="0" defTabSz="914400" eaLnBrk="0" fontAlgn="base" hangingPunct="0">
              <a:spcBef>
                <a:spcPct val="0"/>
              </a:spcBef>
              <a:spcAft>
                <a:spcPct val="0"/>
              </a:spcAft>
              <a:buClrTx/>
              <a:buNone/>
            </a:pPr>
            <a:r>
              <a:rPr lang="ru-RU" altLang="ru-RU" sz="1600" b="1" dirty="0" smtClean="0">
                <a:solidFill>
                  <a:srgbClr val="222222"/>
                </a:solidFill>
                <a:latin typeface="Times New Roman" panose="02020603050405020304" pitchFamily="18" charset="0"/>
                <a:cs typeface="Times New Roman" panose="02020603050405020304" pitchFamily="18" charset="0"/>
              </a:rPr>
              <a:t>Выбери правильные ответы</a:t>
            </a:r>
            <a:endParaRPr lang="ru-RU" altLang="ru-RU" sz="1600" dirty="0" smtClean="0">
              <a:solidFill>
                <a:srgbClr val="222222"/>
              </a:solidFill>
              <a:latin typeface="Times New Roman" panose="02020603050405020304" pitchFamily="18" charset="0"/>
              <a:cs typeface="Times New Roman" panose="02020603050405020304" pitchFamily="18" charset="0"/>
            </a:endParaRPr>
          </a:p>
          <a:p>
            <a:pPr marL="0" lvl="0" indent="0" defTabSz="914400" eaLnBrk="0" fontAlgn="base" hangingPunct="0">
              <a:spcBef>
                <a:spcPct val="0"/>
              </a:spcBef>
              <a:spcAft>
                <a:spcPct val="0"/>
              </a:spcAft>
              <a:buClrTx/>
              <a:buFontTx/>
              <a:buAutoNum type="arabicPeriod"/>
            </a:pPr>
            <a:r>
              <a:rPr lang="ru-RU" altLang="ru-RU" sz="1600" b="1" dirty="0" smtClean="0">
                <a:solidFill>
                  <a:srgbClr val="222222"/>
                </a:solidFill>
                <a:latin typeface="Times New Roman" panose="02020603050405020304" pitchFamily="18" charset="0"/>
                <a:cs typeface="Times New Roman" panose="02020603050405020304" pitchFamily="18" charset="0"/>
              </a:rPr>
              <a:t>Выберите верные утверждения, характеризующие химические свойства веществ </a:t>
            </a:r>
            <a:r>
              <a:rPr lang="ru-RU" altLang="ru-RU" sz="1600" dirty="0" smtClean="0">
                <a:solidFill>
                  <a:srgbClr val="222222"/>
                </a:solidFill>
                <a:latin typeface="Times New Roman" panose="02020603050405020304" pitchFamily="18" charset="0"/>
                <a:cs typeface="Times New Roman" panose="02020603050405020304" pitchFamily="18" charset="0"/>
              </a:rPr>
              <a:t>  </a:t>
            </a:r>
          </a:p>
          <a:p>
            <a:pPr marL="0" lvl="0" indent="0" defTabSz="914400" eaLnBrk="0" fontAlgn="base" hangingPunct="0">
              <a:spcBef>
                <a:spcPct val="0"/>
              </a:spcBef>
              <a:spcAft>
                <a:spcPct val="0"/>
              </a:spcAft>
              <a:buClrTx/>
              <a:buNone/>
            </a:pPr>
            <a:r>
              <a:rPr lang="ru-RU" altLang="ru-RU" sz="1600" dirty="0" smtClean="0">
                <a:solidFill>
                  <a:srgbClr val="222222"/>
                </a:solidFill>
                <a:latin typeface="Times New Roman" panose="02020603050405020304" pitchFamily="18" charset="0"/>
                <a:cs typeface="Times New Roman" panose="02020603050405020304" pitchFamily="18" charset="0"/>
              </a:rPr>
              <a:t>Максимальная валентность кислорода равна номеру группы</a:t>
            </a:r>
          </a:p>
          <a:p>
            <a:pPr marL="0" lvl="0" indent="0" defTabSz="914400" eaLnBrk="0" fontAlgn="base" hangingPunct="0">
              <a:spcBef>
                <a:spcPct val="0"/>
              </a:spcBef>
              <a:spcAft>
                <a:spcPct val="0"/>
              </a:spcAft>
              <a:buClrTx/>
              <a:buNone/>
            </a:pPr>
            <a:r>
              <a:rPr lang="ru-RU" altLang="ru-RU" sz="1600" dirty="0" smtClean="0">
                <a:solidFill>
                  <a:srgbClr val="222222"/>
                </a:solidFill>
                <a:latin typeface="Times New Roman" panose="02020603050405020304" pitchFamily="18" charset="0"/>
                <a:cs typeface="Times New Roman" panose="02020603050405020304" pitchFamily="18" charset="0"/>
              </a:rPr>
              <a:t>Сера взаимодействует с водородом и окисляет его</a:t>
            </a:r>
          </a:p>
          <a:p>
            <a:pPr marL="0" lvl="0" indent="0" defTabSz="914400" eaLnBrk="0" fontAlgn="base" hangingPunct="0">
              <a:spcBef>
                <a:spcPct val="0"/>
              </a:spcBef>
              <a:spcAft>
                <a:spcPct val="0"/>
              </a:spcAft>
              <a:buClrTx/>
              <a:buNone/>
            </a:pPr>
            <a:r>
              <a:rPr lang="ru-RU" altLang="ru-RU" sz="1600" dirty="0" smtClean="0">
                <a:solidFill>
                  <a:srgbClr val="222222"/>
                </a:solidFill>
                <a:latin typeface="Times New Roman" panose="02020603050405020304" pitchFamily="18" charset="0"/>
                <a:cs typeface="Times New Roman" panose="02020603050405020304" pitchFamily="18" charset="0"/>
              </a:rPr>
              <a:t>Магний горит в углекислом газе</a:t>
            </a:r>
          </a:p>
          <a:p>
            <a:pPr marL="0" lvl="0" indent="0" defTabSz="914400" eaLnBrk="0" fontAlgn="base" hangingPunct="0">
              <a:spcBef>
                <a:spcPct val="0"/>
              </a:spcBef>
              <a:spcAft>
                <a:spcPct val="0"/>
              </a:spcAft>
              <a:buClrTx/>
              <a:buNone/>
            </a:pPr>
            <a:r>
              <a:rPr lang="ru-RU" altLang="ru-RU" sz="1600" dirty="0" smtClean="0">
                <a:solidFill>
                  <a:srgbClr val="222222"/>
                </a:solidFill>
                <a:latin typeface="Times New Roman" panose="02020603050405020304" pitchFamily="18" charset="0"/>
                <a:cs typeface="Times New Roman" panose="02020603050405020304" pitchFamily="18" charset="0"/>
              </a:rPr>
              <a:t>Медь растворяется в концентрированной соляной кислоте</a:t>
            </a:r>
          </a:p>
          <a:p>
            <a:pPr marL="0" lvl="0" indent="0" defTabSz="914400" eaLnBrk="0" fontAlgn="base" hangingPunct="0">
              <a:spcBef>
                <a:spcPct val="0"/>
              </a:spcBef>
              <a:spcAft>
                <a:spcPct val="0"/>
              </a:spcAft>
              <a:buClrTx/>
              <a:buNone/>
            </a:pPr>
            <a:r>
              <a:rPr lang="ru-RU" altLang="ru-RU" sz="1600" dirty="0" smtClean="0">
                <a:solidFill>
                  <a:srgbClr val="222222"/>
                </a:solidFill>
                <a:latin typeface="Times New Roman" panose="02020603050405020304" pitchFamily="18" charset="0"/>
                <a:cs typeface="Times New Roman" panose="02020603050405020304" pitchFamily="18" charset="0"/>
              </a:rPr>
              <a:t>Цинк реагирует с водными растворами щелочей</a:t>
            </a:r>
          </a:p>
          <a:p>
            <a:pPr marL="0" lvl="0" indent="0" defTabSz="914400" eaLnBrk="0" fontAlgn="base" hangingPunct="0">
              <a:spcBef>
                <a:spcPct val="0"/>
              </a:spcBef>
              <a:spcAft>
                <a:spcPct val="0"/>
              </a:spcAft>
              <a:buClrTx/>
              <a:buNone/>
            </a:pPr>
            <a:r>
              <a:rPr lang="ru-RU" altLang="ru-RU" sz="1600" dirty="0" smtClean="0">
                <a:solidFill>
                  <a:srgbClr val="222222"/>
                </a:solidFill>
                <a:latin typeface="Times New Roman" panose="02020603050405020304" pitchFamily="18" charset="0"/>
                <a:cs typeface="Times New Roman" panose="02020603050405020304" pitchFamily="18" charset="0"/>
              </a:rPr>
              <a:t>Основные свойства гидроксида алюминия выражены сильнее чем у гидроксида магния</a:t>
            </a:r>
          </a:p>
          <a:p>
            <a:pPr marL="0" lvl="0" indent="0" defTabSz="914400" eaLnBrk="0" fontAlgn="base" hangingPunct="0">
              <a:spcBef>
                <a:spcPct val="0"/>
              </a:spcBef>
              <a:spcAft>
                <a:spcPct val="0"/>
              </a:spcAft>
              <a:buClrTx/>
              <a:buNone/>
            </a:pPr>
            <a:r>
              <a:rPr lang="ru-RU" altLang="ru-RU" sz="1600" dirty="0" smtClean="0">
                <a:solidFill>
                  <a:srgbClr val="222222"/>
                </a:solidFill>
                <a:latin typeface="Times New Roman" panose="02020603050405020304" pitchFamily="18" charset="0"/>
                <a:cs typeface="Times New Roman" panose="02020603050405020304" pitchFamily="18" charset="0"/>
              </a:rPr>
              <a:t>Хлор взаимодействует с кислородом, образуя оксид.</a:t>
            </a:r>
          </a:p>
          <a:p>
            <a:pPr marL="0" lvl="0" indent="0" defTabSz="914400" eaLnBrk="0" fontAlgn="base" hangingPunct="0">
              <a:spcBef>
                <a:spcPct val="0"/>
              </a:spcBef>
              <a:spcAft>
                <a:spcPct val="0"/>
              </a:spcAft>
              <a:buClrTx/>
              <a:buNone/>
            </a:pPr>
            <a:r>
              <a:rPr lang="ru-RU" altLang="ru-RU" sz="1600" dirty="0" smtClean="0">
                <a:solidFill>
                  <a:srgbClr val="222222"/>
                </a:solidFill>
                <a:latin typeface="Times New Roman" panose="02020603050405020304" pitchFamily="18" charset="0"/>
                <a:cs typeface="Times New Roman" panose="02020603050405020304" pitchFamily="18" charset="0"/>
              </a:rPr>
              <a:t>При взаимодействии гидроксида натрия с оксидом бария образуется соль и вода</a:t>
            </a:r>
          </a:p>
          <a:p>
            <a:endParaRPr lang="ru-RU" sz="1600"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6656832" y="207264"/>
            <a:ext cx="4742688" cy="2800767"/>
          </a:xfrm>
          <a:prstGeom prst="rect">
            <a:avLst/>
          </a:prstGeom>
        </p:spPr>
        <p:txBody>
          <a:bodyPr wrap="square">
            <a:spAutoFit/>
          </a:bodyPr>
          <a:lstStyle/>
          <a:p>
            <a:r>
              <a:rPr lang="ru-RU" altLang="ru-RU" sz="1600" dirty="0" smtClean="0">
                <a:latin typeface="Times New Roman" panose="02020603050405020304" pitchFamily="18" charset="0"/>
                <a:cs typeface="Times New Roman" panose="02020603050405020304" pitchFamily="18" charset="0"/>
              </a:rPr>
              <a:t>Данилова </a:t>
            </a:r>
            <a:r>
              <a:rPr lang="ru-RU" altLang="ru-RU" sz="1600" dirty="0">
                <a:latin typeface="Times New Roman" panose="02020603050405020304" pitchFamily="18" charset="0"/>
                <a:cs typeface="Times New Roman" panose="02020603050405020304" pitchFamily="18" charset="0"/>
              </a:rPr>
              <a:t>Наталья • 81 из </a:t>
            </a:r>
            <a:r>
              <a:rPr lang="ru-RU" altLang="ru-RU" sz="1600" dirty="0" smtClean="0">
                <a:latin typeface="Times New Roman" panose="02020603050405020304" pitchFamily="18" charset="0"/>
                <a:cs typeface="Times New Roman" panose="02020603050405020304" pitchFamily="18" charset="0"/>
              </a:rPr>
              <a:t>100 </a:t>
            </a:r>
            <a:r>
              <a:rPr lang="ru-RU" sz="1600" dirty="0" smtClean="0">
                <a:solidFill>
                  <a:srgbClr val="222222"/>
                </a:solidFill>
                <a:latin typeface="Times New Roman" panose="02020603050405020304" pitchFamily="18" charset="0"/>
                <a:cs typeface="Times New Roman" panose="02020603050405020304" pitchFamily="18" charset="0"/>
              </a:rPr>
              <a:t>5</a:t>
            </a:r>
            <a:endParaRPr lang="ru-RU" sz="1600" dirty="0">
              <a:solidFill>
                <a:srgbClr val="222222"/>
              </a:solidFill>
              <a:latin typeface="Times New Roman" panose="02020603050405020304" pitchFamily="18" charset="0"/>
              <a:cs typeface="Times New Roman" panose="02020603050405020304" pitchFamily="18" charset="0"/>
            </a:endParaRPr>
          </a:p>
          <a:p>
            <a:pPr lvl="0"/>
            <a:endParaRPr lang="ru-RU" altLang="ru-RU" sz="1600" dirty="0">
              <a:latin typeface="Times New Roman" panose="02020603050405020304" pitchFamily="18" charset="0"/>
              <a:cs typeface="Times New Roman" panose="02020603050405020304" pitchFamily="18" charset="0"/>
            </a:endParaRPr>
          </a:p>
          <a:p>
            <a:pPr lvl="0"/>
            <a:r>
              <a:rPr lang="ru-RU" altLang="ru-RU" sz="1600" b="1" dirty="0">
                <a:latin typeface="Times New Roman" panose="02020603050405020304" pitchFamily="18" charset="0"/>
                <a:cs typeface="Times New Roman" panose="02020603050405020304" pitchFamily="18" charset="0"/>
              </a:rPr>
              <a:t>Выбери правильный ответ</a:t>
            </a:r>
            <a:endParaRPr lang="ru-RU" altLang="ru-RU" sz="1600" dirty="0">
              <a:latin typeface="Times New Roman" panose="02020603050405020304" pitchFamily="18" charset="0"/>
              <a:cs typeface="Times New Roman" panose="02020603050405020304" pitchFamily="18" charset="0"/>
            </a:endParaRPr>
          </a:p>
          <a:p>
            <a:pPr lvl="0"/>
            <a:r>
              <a:rPr lang="ru-RU" altLang="ru-RU" sz="1600" dirty="0">
                <a:latin typeface="Times New Roman" panose="02020603050405020304" pitchFamily="18" charset="0"/>
                <a:cs typeface="Times New Roman" panose="02020603050405020304" pitchFamily="18" charset="0"/>
              </a:rPr>
              <a:t>Выбери способ получения и название полимера</a:t>
            </a:r>
          </a:p>
          <a:p>
            <a:pPr lvl="0">
              <a:buFontTx/>
              <a:buAutoNum type="arabicPeriod"/>
            </a:pPr>
            <a:r>
              <a:rPr lang="ru-RU" altLang="ru-RU" sz="1600" dirty="0">
                <a:latin typeface="Times New Roman" panose="02020603050405020304" pitchFamily="18" charset="0"/>
                <a:cs typeface="Times New Roman" panose="02020603050405020304" pitchFamily="18" charset="0"/>
              </a:rPr>
              <a:t>Полиэтилен — </a:t>
            </a:r>
          </a:p>
          <a:p>
            <a:pPr lvl="0">
              <a:buFontTx/>
              <a:buAutoNum type="arabicPeriod" startAt="2"/>
            </a:pPr>
            <a:r>
              <a:rPr lang="ru-RU" altLang="ru-RU" sz="1600" dirty="0">
                <a:latin typeface="Times New Roman" panose="02020603050405020304" pitchFamily="18" charset="0"/>
                <a:cs typeface="Times New Roman" panose="02020603050405020304" pitchFamily="18" charset="0"/>
              </a:rPr>
              <a:t>целлюлоза — </a:t>
            </a:r>
          </a:p>
          <a:p>
            <a:pPr lvl="0">
              <a:buFontTx/>
              <a:buAutoNum type="arabicPeriod" startAt="3"/>
            </a:pPr>
            <a:r>
              <a:rPr lang="ru-RU" altLang="ru-RU" sz="1600" dirty="0">
                <a:latin typeface="Times New Roman" panose="02020603050405020304" pitchFamily="18" charset="0"/>
                <a:cs typeface="Times New Roman" panose="02020603050405020304" pitchFamily="18" charset="0"/>
              </a:rPr>
              <a:t>ацетатное волокно  — </a:t>
            </a:r>
          </a:p>
          <a:p>
            <a:pPr lvl="0">
              <a:buFontTx/>
              <a:buAutoNum type="arabicPeriod" startAt="4"/>
            </a:pPr>
            <a:r>
              <a:rPr lang="ru-RU" altLang="ru-RU" sz="1600" dirty="0">
                <a:latin typeface="Times New Roman" panose="02020603050405020304" pitchFamily="18" charset="0"/>
                <a:cs typeface="Times New Roman" panose="02020603050405020304" pitchFamily="18" charset="0"/>
              </a:rPr>
              <a:t>нуклеиновые кислоты — </a:t>
            </a:r>
          </a:p>
          <a:p>
            <a:pPr lvl="0">
              <a:buFontTx/>
              <a:buAutoNum type="arabicPeriod" startAt="5"/>
            </a:pPr>
            <a:r>
              <a:rPr lang="ru-RU" altLang="ru-RU" sz="1600" dirty="0">
                <a:latin typeface="Times New Roman" panose="02020603050405020304" pitchFamily="18" charset="0"/>
                <a:cs typeface="Times New Roman" panose="02020603050405020304" pitchFamily="18" charset="0"/>
              </a:rPr>
              <a:t>натуральный каучук — </a:t>
            </a:r>
          </a:p>
          <a:p>
            <a:pPr lvl="0" eaLnBrk="0" fontAlgn="ctr" hangingPunct="0">
              <a:spcBef>
                <a:spcPct val="0"/>
              </a:spcBef>
              <a:spcAft>
                <a:spcPct val="0"/>
              </a:spcAft>
            </a:pPr>
            <a:r>
              <a:rPr lang="ru-RU" altLang="ru-RU" sz="1600" dirty="0">
                <a:latin typeface="Times New Roman" panose="02020603050405020304" pitchFamily="18" charset="0"/>
                <a:cs typeface="Times New Roman" panose="02020603050405020304" pitchFamily="18" charset="0"/>
              </a:rPr>
              <a:t/>
            </a:r>
            <a:br>
              <a:rPr lang="ru-RU" altLang="ru-RU" sz="1600" dirty="0">
                <a:latin typeface="Times New Roman" panose="02020603050405020304" pitchFamily="18" charset="0"/>
                <a:cs typeface="Times New Roman" panose="02020603050405020304" pitchFamily="18" charset="0"/>
              </a:rPr>
            </a:br>
            <a:endParaRPr lang="ru-RU" altLang="ru-RU" sz="1600"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6449568" y="2743199"/>
            <a:ext cx="5596128" cy="3539430"/>
          </a:xfrm>
          <a:prstGeom prst="rect">
            <a:avLst/>
          </a:prstGeom>
        </p:spPr>
        <p:txBody>
          <a:bodyPr wrap="square">
            <a:spAutoFit/>
          </a:bodyPr>
          <a:lstStyle/>
          <a:p>
            <a:pPr lvl="0"/>
            <a:r>
              <a:rPr lang="ru-RU" sz="1600" dirty="0">
                <a:solidFill>
                  <a:srgbClr val="222222"/>
                </a:solidFill>
                <a:latin typeface="Times New Roman" panose="02020603050405020304" pitchFamily="18" charset="0"/>
                <a:cs typeface="Times New Roman" panose="02020603050405020304" pitchFamily="18" charset="0"/>
              </a:rPr>
              <a:t>Анфилофьева </a:t>
            </a:r>
            <a:r>
              <a:rPr lang="ru-RU" sz="1600" dirty="0" smtClean="0">
                <a:solidFill>
                  <a:srgbClr val="222222"/>
                </a:solidFill>
                <a:latin typeface="Times New Roman" panose="02020603050405020304" pitchFamily="18" charset="0"/>
                <a:cs typeface="Times New Roman" panose="02020603050405020304" pitchFamily="18" charset="0"/>
              </a:rPr>
              <a:t>Анастасия 87 </a:t>
            </a:r>
            <a:r>
              <a:rPr lang="ru-RU" altLang="ru-RU" sz="1600" dirty="0" smtClean="0">
                <a:latin typeface="Times New Roman" panose="02020603050405020304" pitchFamily="18" charset="0"/>
                <a:cs typeface="Times New Roman" panose="02020603050405020304" pitchFamily="18" charset="0"/>
              </a:rPr>
              <a:t>из 100    </a:t>
            </a:r>
            <a:r>
              <a:rPr lang="ru-RU" sz="1600" dirty="0" smtClean="0">
                <a:solidFill>
                  <a:srgbClr val="222222"/>
                </a:solidFill>
                <a:latin typeface="Times New Roman" panose="02020603050405020304" pitchFamily="18" charset="0"/>
                <a:cs typeface="Times New Roman" panose="02020603050405020304" pitchFamily="18" charset="0"/>
              </a:rPr>
              <a:t>5</a:t>
            </a:r>
            <a:endParaRPr lang="ru-RU" sz="1600" dirty="0">
              <a:solidFill>
                <a:srgbClr val="222222"/>
              </a:solidFill>
              <a:latin typeface="Times New Roman" panose="02020603050405020304" pitchFamily="18" charset="0"/>
              <a:cs typeface="Times New Roman" panose="02020603050405020304" pitchFamily="18" charset="0"/>
            </a:endParaRPr>
          </a:p>
          <a:p>
            <a:r>
              <a:rPr lang="ru-RU" sz="1600" b="1" dirty="0" smtClean="0">
                <a:latin typeface="Times New Roman" panose="02020603050405020304" pitchFamily="18" charset="0"/>
                <a:cs typeface="Times New Roman" panose="02020603050405020304" pitchFamily="18" charset="0"/>
              </a:rPr>
              <a:t>Выбери </a:t>
            </a:r>
            <a:r>
              <a:rPr lang="ru-RU" sz="1600" b="1" dirty="0">
                <a:latin typeface="Times New Roman" panose="02020603050405020304" pitchFamily="18" charset="0"/>
                <a:cs typeface="Times New Roman" panose="02020603050405020304" pitchFamily="18" charset="0"/>
              </a:rPr>
              <a:t>верные ответы</a:t>
            </a:r>
          </a:p>
          <a:p>
            <a:pPr>
              <a:buFont typeface="+mj-lt"/>
              <a:buAutoNum type="arabicPeriod"/>
            </a:pPr>
            <a:r>
              <a:rPr lang="ru-RU" sz="1600" b="1" dirty="0">
                <a:latin typeface="Times New Roman" panose="02020603050405020304" pitchFamily="18" charset="0"/>
                <a:cs typeface="Times New Roman" panose="02020603050405020304" pitchFamily="18" charset="0"/>
              </a:rPr>
              <a:t>Какие утверждения справедливы для уравнения реакции  </a:t>
            </a:r>
            <a:r>
              <a:rPr lang="ru-RU" sz="1600" b="1" i="1" dirty="0">
                <a:latin typeface="Times New Roman" panose="02020603050405020304" pitchFamily="18" charset="0"/>
                <a:cs typeface="Times New Roman" panose="02020603050405020304" pitchFamily="18" charset="0"/>
              </a:rPr>
              <a:t>Cl</a:t>
            </a:r>
            <a:r>
              <a:rPr lang="ru-RU" sz="1600" b="1" dirty="0">
                <a:latin typeface="Times New Roman" panose="02020603050405020304" pitchFamily="18" charset="0"/>
                <a:cs typeface="Times New Roman" panose="02020603050405020304" pitchFamily="18" charset="0"/>
              </a:rPr>
              <a:t>2​+2</a:t>
            </a:r>
            <a:r>
              <a:rPr lang="ru-RU" sz="1600" b="1" i="1" dirty="0">
                <a:latin typeface="Times New Roman" panose="02020603050405020304" pitchFamily="18" charset="0"/>
                <a:cs typeface="Times New Roman" panose="02020603050405020304" pitchFamily="18" charset="0"/>
              </a:rPr>
              <a:t>NaOH</a:t>
            </a:r>
            <a:r>
              <a:rPr lang="ru-RU" sz="1600" b="1" dirty="0">
                <a:latin typeface="Times New Roman" panose="02020603050405020304" pitchFamily="18" charset="0"/>
                <a:cs typeface="Times New Roman" panose="02020603050405020304" pitchFamily="18" charset="0"/>
              </a:rPr>
              <a:t>(</a:t>
            </a:r>
            <a:r>
              <a:rPr lang="ru-RU" sz="1600" b="1" dirty="0" err="1">
                <a:latin typeface="Times New Roman" panose="02020603050405020304" pitchFamily="18" charset="0"/>
                <a:cs typeface="Times New Roman" panose="02020603050405020304" pitchFamily="18" charset="0"/>
              </a:rPr>
              <a:t>хол</a:t>
            </a:r>
            <a:r>
              <a:rPr lang="ru-RU" sz="1600" b="1" dirty="0">
                <a:latin typeface="Times New Roman" panose="02020603050405020304" pitchFamily="18" charset="0"/>
                <a:cs typeface="Times New Roman" panose="02020603050405020304" pitchFamily="18" charset="0"/>
              </a:rPr>
              <a:t>)​→</a:t>
            </a:r>
            <a:r>
              <a:rPr lang="ru-RU" sz="1600" b="1" i="1" dirty="0">
                <a:latin typeface="Times New Roman" panose="02020603050405020304" pitchFamily="18" charset="0"/>
                <a:cs typeface="Times New Roman" panose="02020603050405020304" pitchFamily="18" charset="0"/>
              </a:rPr>
              <a:t>NaCl</a:t>
            </a:r>
            <a:r>
              <a:rPr lang="ru-RU" sz="1600" b="1" dirty="0">
                <a:latin typeface="Times New Roman" panose="02020603050405020304" pitchFamily="18" charset="0"/>
                <a:cs typeface="Times New Roman" panose="02020603050405020304" pitchFamily="18" charset="0"/>
              </a:rPr>
              <a:t>+</a:t>
            </a:r>
            <a:r>
              <a:rPr lang="ru-RU" sz="1600" b="1" i="1" dirty="0">
                <a:latin typeface="Times New Roman" panose="02020603050405020304" pitchFamily="18" charset="0"/>
                <a:cs typeface="Times New Roman" panose="02020603050405020304" pitchFamily="18" charset="0"/>
              </a:rPr>
              <a:t>NaClO</a:t>
            </a:r>
            <a:r>
              <a:rPr lang="ru-RU" sz="1600" b="1" dirty="0">
                <a:latin typeface="Times New Roman" panose="02020603050405020304" pitchFamily="18" charset="0"/>
                <a:cs typeface="Times New Roman" panose="02020603050405020304" pitchFamily="18" charset="0"/>
              </a:rPr>
              <a:t>+</a:t>
            </a:r>
            <a:r>
              <a:rPr lang="ru-RU" sz="1600" b="1" i="1" dirty="0">
                <a:latin typeface="Times New Roman" panose="02020603050405020304" pitchFamily="18" charset="0"/>
                <a:cs typeface="Times New Roman" panose="02020603050405020304" pitchFamily="18" charset="0"/>
              </a:rPr>
              <a:t>H</a:t>
            </a:r>
            <a:r>
              <a:rPr lang="ru-RU" sz="1600" b="1" dirty="0">
                <a:latin typeface="Times New Roman" panose="02020603050405020304" pitchFamily="18" charset="0"/>
                <a:cs typeface="Times New Roman" panose="02020603050405020304" pitchFamily="18" charset="0"/>
              </a:rPr>
              <a:t>2​</a:t>
            </a:r>
            <a:r>
              <a:rPr lang="ru-RU" sz="1600" b="1" i="1" dirty="0">
                <a:latin typeface="Times New Roman" panose="02020603050405020304" pitchFamily="18" charset="0"/>
                <a:cs typeface="Times New Roman" panose="02020603050405020304" pitchFamily="18" charset="0"/>
              </a:rPr>
              <a:t>O</a:t>
            </a:r>
            <a:r>
              <a:rPr lang="ru-RU" sz="1600" dirty="0">
                <a:latin typeface="Times New Roman" panose="02020603050405020304" pitchFamily="18" charset="0"/>
                <a:cs typeface="Times New Roman" panose="02020603050405020304" pitchFamily="18" charset="0"/>
              </a:rPr>
              <a:t>   </a:t>
            </a:r>
          </a:p>
          <a:p>
            <a:pPr>
              <a:buFont typeface="+mj-lt"/>
              <a:buAutoNum type="arabicPeriod"/>
            </a:pPr>
            <a:r>
              <a:rPr lang="ru-RU" sz="1600" dirty="0">
                <a:latin typeface="Times New Roman" panose="02020603050405020304" pitchFamily="18" charset="0"/>
                <a:cs typeface="Times New Roman" panose="02020603050405020304" pitchFamily="18" charset="0"/>
              </a:rPr>
              <a:t>хлор является окислителем и восстановителем</a:t>
            </a:r>
          </a:p>
          <a:p>
            <a:pPr>
              <a:buFont typeface="+mj-lt"/>
              <a:buAutoNum type="arabicPeriod"/>
            </a:pPr>
            <a:r>
              <a:rPr lang="ru-RU" sz="1600" dirty="0">
                <a:latin typeface="Times New Roman" panose="02020603050405020304" pitchFamily="18" charset="0"/>
                <a:cs typeface="Times New Roman" panose="02020603050405020304" pitchFamily="18" charset="0"/>
              </a:rPr>
              <a:t>хлор отдает один электрон и окисляется</a:t>
            </a:r>
          </a:p>
          <a:p>
            <a:pPr>
              <a:buFont typeface="+mj-lt"/>
              <a:buAutoNum type="arabicPeriod"/>
            </a:pPr>
            <a:r>
              <a:rPr lang="ru-RU" sz="1600" dirty="0">
                <a:latin typeface="Times New Roman" panose="02020603050405020304" pitchFamily="18" charset="0"/>
                <a:cs typeface="Times New Roman" panose="02020603050405020304" pitchFamily="18" charset="0"/>
              </a:rPr>
              <a:t>гидроксид натрия является окислителем</a:t>
            </a:r>
          </a:p>
          <a:p>
            <a:pPr>
              <a:buFont typeface="+mj-lt"/>
              <a:buAutoNum type="arabicPeriod"/>
            </a:pPr>
            <a:r>
              <a:rPr lang="ru-RU" sz="1600" dirty="0">
                <a:latin typeface="Times New Roman" panose="02020603050405020304" pitchFamily="18" charset="0"/>
                <a:cs typeface="Times New Roman" panose="02020603050405020304" pitchFamily="18" charset="0"/>
              </a:rPr>
              <a:t>хлор является только окислителем</a:t>
            </a:r>
          </a:p>
          <a:p>
            <a:pPr>
              <a:buFont typeface="+mj-lt"/>
              <a:buAutoNum type="arabicPeriod"/>
            </a:pPr>
            <a:r>
              <a:rPr lang="ru-RU" sz="1600" dirty="0">
                <a:latin typeface="Times New Roman" panose="02020603050405020304" pitchFamily="18" charset="0"/>
                <a:cs typeface="Times New Roman" panose="02020603050405020304" pitchFamily="18" charset="0"/>
              </a:rPr>
              <a:t>хлор является только восстановителем</a:t>
            </a:r>
          </a:p>
          <a:p>
            <a:pPr>
              <a:buFont typeface="+mj-lt"/>
              <a:buAutoNum type="arabicPeriod"/>
            </a:pPr>
            <a:r>
              <a:rPr lang="ru-RU" sz="1600" dirty="0">
                <a:latin typeface="Times New Roman" panose="02020603050405020304" pitchFamily="18" charset="0"/>
                <a:cs typeface="Times New Roman" panose="02020603050405020304" pitchFamily="18" charset="0"/>
              </a:rPr>
              <a:t>хлор присоединяет один электрон и восстанавливается</a:t>
            </a:r>
          </a:p>
          <a:p>
            <a:pPr>
              <a:buFont typeface="+mj-lt"/>
              <a:buAutoNum type="arabicPeriod"/>
            </a:pPr>
            <a:r>
              <a:rPr lang="ru-RU" sz="1600" dirty="0">
                <a:latin typeface="Times New Roman" panose="02020603050405020304" pitchFamily="18" charset="0"/>
                <a:cs typeface="Times New Roman" panose="02020603050405020304" pitchFamily="18" charset="0"/>
              </a:rPr>
              <a:t>хлор отдает один электрон и восстанавливается</a:t>
            </a:r>
          </a:p>
          <a:p>
            <a:pPr>
              <a:buFont typeface="+mj-lt"/>
              <a:buAutoNum type="arabicPeriod"/>
            </a:pPr>
            <a:r>
              <a:rPr lang="ru-RU" sz="1600" dirty="0">
                <a:latin typeface="Times New Roman" panose="02020603050405020304" pitchFamily="18" charset="0"/>
                <a:cs typeface="Times New Roman" panose="02020603050405020304" pitchFamily="18" charset="0"/>
              </a:rPr>
              <a:t>хлор присоединяет один электрон и окисляется</a:t>
            </a:r>
          </a:p>
          <a:p>
            <a:r>
              <a:rPr lang="ru-RU" sz="1600" dirty="0">
                <a:latin typeface="Times New Roman" panose="02020603050405020304" pitchFamily="18" charset="0"/>
                <a:cs typeface="Times New Roman" panose="02020603050405020304" pitchFamily="18" charset="0"/>
              </a:rPr>
              <a:t>реакция протекает без изменения степеней окисления </a:t>
            </a:r>
            <a:r>
              <a:rPr lang="ru-RU" sz="1600" dirty="0" smtClean="0">
                <a:latin typeface="Times New Roman" panose="02020603050405020304" pitchFamily="18" charset="0"/>
                <a:cs typeface="Times New Roman" panose="02020603050405020304" pitchFamily="18" charset="0"/>
              </a:rPr>
              <a:t>элементов</a:t>
            </a:r>
            <a:endParaRPr lang="ru-RU" sz="1600" dirty="0">
              <a:latin typeface="Times New Roman" panose="02020603050405020304" pitchFamily="18" charset="0"/>
              <a:cs typeface="Times New Roman" panose="02020603050405020304" pitchFamily="18" charset="0"/>
            </a:endParaRPr>
          </a:p>
        </p:txBody>
      </p:sp>
      <p:pic>
        <p:nvPicPr>
          <p:cNvPr id="12" name="Picture 2" descr="https://sun9-27.userapi.com/c857628/v857628998/1fb87c/WyhuGqCPmZ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590" y="4563955"/>
            <a:ext cx="4082978" cy="2294045"/>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228354" y="95586"/>
            <a:ext cx="6221214" cy="369332"/>
          </a:xfrm>
          <a:prstGeom prst="rect">
            <a:avLst/>
          </a:prstGeom>
        </p:spPr>
        <p:txBody>
          <a:bodyPr wrap="square">
            <a:spAutoFit/>
          </a:bodyPr>
          <a:lstStyle/>
          <a:p>
            <a:r>
              <a:rPr lang="ru-RU" b="1" u="sng" dirty="0">
                <a:solidFill>
                  <a:srgbClr val="000000"/>
                </a:solidFill>
                <a:latin typeface="-apple-system"/>
                <a:hlinkClick r:id="rId3"/>
              </a:rPr>
              <a:t>Интерактивная рабочая тетрадь </a:t>
            </a:r>
            <a:r>
              <a:rPr lang="en-US" b="1" u="sng" dirty="0" err="1">
                <a:solidFill>
                  <a:srgbClr val="000000"/>
                </a:solidFill>
                <a:latin typeface="-apple-system"/>
                <a:hlinkClick r:id="rId3"/>
              </a:rPr>
              <a:t>Skysmart</a:t>
            </a:r>
            <a:r>
              <a:rPr lang="en-US" u="sng" dirty="0" err="1">
                <a:solidFill>
                  <a:srgbClr val="000000"/>
                </a:solidFill>
                <a:latin typeface="-apple-system"/>
                <a:hlinkClick r:id="rId3"/>
              </a:rPr>
              <a:t>edu.skysm</a:t>
            </a:r>
            <a:endParaRPr lang="ru-RU" u="sng" dirty="0">
              <a:solidFill>
                <a:srgbClr val="000000"/>
              </a:solidFill>
            </a:endParaRPr>
          </a:p>
        </p:txBody>
      </p:sp>
    </p:spTree>
    <p:extLst>
      <p:ext uri="{BB962C8B-B14F-4D97-AF65-F5344CB8AC3E}">
        <p14:creationId xmlns:p14="http://schemas.microsoft.com/office/powerpoint/2010/main" val="37353373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63535" y="97917"/>
            <a:ext cx="5270269" cy="1638993"/>
          </a:xfrm>
        </p:spPr>
        <p:txBody>
          <a:bodyPr>
            <a:normAutofit fontScale="90000"/>
          </a:bodyPr>
          <a:lstStyle/>
          <a:p>
            <a:r>
              <a:rPr lang="ru-RU" dirty="0"/>
              <a:t/>
            </a:r>
            <a:br>
              <a:rPr lang="ru-RU" dirty="0"/>
            </a:br>
            <a:r>
              <a:rPr lang="ru-RU" sz="4000" dirty="0" smtClean="0">
                <a:latin typeface="Times New Roman" panose="02020603050405020304" pitchFamily="18" charset="0"/>
                <a:cs typeface="Times New Roman" panose="02020603050405020304" pitchFamily="18" charset="0"/>
              </a:rPr>
              <a:t>Цель и задачи уроков</a:t>
            </a:r>
            <a:r>
              <a:rPr lang="ru-RU" dirty="0"/>
              <a:t/>
            </a:r>
            <a:br>
              <a:rPr lang="ru-RU" dirty="0"/>
            </a:br>
            <a:endParaRPr lang="ru-RU" dirty="0"/>
          </a:p>
        </p:txBody>
      </p:sp>
      <p:sp>
        <p:nvSpPr>
          <p:cNvPr id="3" name="Объект 2"/>
          <p:cNvSpPr>
            <a:spLocks noGrp="1"/>
          </p:cNvSpPr>
          <p:nvPr>
            <p:ph sz="half" idx="1"/>
          </p:nvPr>
        </p:nvSpPr>
        <p:spPr>
          <a:xfrm>
            <a:off x="482138" y="1429789"/>
            <a:ext cx="6420939" cy="4481433"/>
          </a:xfrm>
        </p:spPr>
        <p:txBody>
          <a:bodyPr>
            <a:normAutofit lnSpcReduction="10000"/>
          </a:bodyPr>
          <a:lstStyle/>
          <a:p>
            <a:r>
              <a:rPr lang="ru-RU" sz="2800" dirty="0">
                <a:latin typeface="Times New Roman" panose="02020603050405020304" pitchFamily="18" charset="0"/>
                <a:cs typeface="Times New Roman" panose="02020603050405020304" pitchFamily="18" charset="0"/>
              </a:rPr>
              <a:t>Особое внимание уделить </a:t>
            </a:r>
            <a:r>
              <a:rPr lang="ru-RU" sz="2800" b="1" dirty="0">
                <a:latin typeface="Times New Roman" panose="02020603050405020304" pitchFamily="18" charset="0"/>
                <a:cs typeface="Times New Roman" panose="02020603050405020304" pitchFamily="18" charset="0"/>
              </a:rPr>
              <a:t>совершенствованию познавательной активности учащихся, их мотивированию к самостоятельной учебной работе</a:t>
            </a:r>
            <a:r>
              <a:rPr lang="ru-RU" sz="2800" dirty="0">
                <a:latin typeface="Times New Roman" panose="02020603050405020304" pitchFamily="18" charset="0"/>
                <a:cs typeface="Times New Roman" panose="02020603050405020304" pitchFamily="18" charset="0"/>
              </a:rPr>
              <a:t>. В связи с этим  </a:t>
            </a:r>
            <a:r>
              <a:rPr lang="ru-RU" sz="2800" dirty="0" smtClean="0">
                <a:latin typeface="Times New Roman" panose="02020603050405020304" pitchFamily="18" charset="0"/>
                <a:cs typeface="Times New Roman" panose="02020603050405020304" pitchFamily="18" charset="0"/>
              </a:rPr>
              <a:t>предполагаются   </a:t>
            </a:r>
            <a:r>
              <a:rPr lang="ru-RU" sz="2800" dirty="0">
                <a:latin typeface="Times New Roman" panose="02020603050405020304" pitchFamily="18" charset="0"/>
                <a:cs typeface="Times New Roman" panose="02020603050405020304" pitchFamily="18" charset="0"/>
              </a:rPr>
              <a:t>соответствующие вопросы и задания, в том числе в форме   домашнего </a:t>
            </a:r>
            <a:r>
              <a:rPr lang="ru-RU" sz="2800" dirty="0" smtClean="0">
                <a:latin typeface="Times New Roman" panose="02020603050405020304" pitchFamily="18" charset="0"/>
                <a:cs typeface="Times New Roman" panose="02020603050405020304" pitchFamily="18" charset="0"/>
              </a:rPr>
              <a:t>эксперимента, </a:t>
            </a:r>
            <a:r>
              <a:rPr lang="ru-RU" sz="2800" dirty="0">
                <a:latin typeface="Times New Roman" panose="02020603050405020304" pitchFamily="18" charset="0"/>
                <a:cs typeface="Times New Roman" panose="02020603050405020304" pitchFamily="18" charset="0"/>
              </a:rPr>
              <a:t>познавательных задач, таблиц, </a:t>
            </a:r>
            <a:r>
              <a:rPr lang="ru-RU" sz="2800" dirty="0" smtClean="0">
                <a:latin typeface="Times New Roman" panose="02020603050405020304" pitchFamily="18" charset="0"/>
                <a:cs typeface="Times New Roman" panose="02020603050405020304" pitchFamily="18" charset="0"/>
              </a:rPr>
              <a:t>схем и прочие</a:t>
            </a:r>
            <a:endParaRPr lang="ru-RU" sz="2800" dirty="0">
              <a:latin typeface="Times New Roman" panose="02020603050405020304" pitchFamily="18" charset="0"/>
              <a:cs typeface="Times New Roman" panose="02020603050405020304" pitchFamily="18" charset="0"/>
            </a:endParaRPr>
          </a:p>
        </p:txBody>
      </p:sp>
      <p:sp>
        <p:nvSpPr>
          <p:cNvPr id="4" name="Объект 3"/>
          <p:cNvSpPr>
            <a:spLocks noGrp="1"/>
          </p:cNvSpPr>
          <p:nvPr>
            <p:ph sz="half" idx="2"/>
          </p:nvPr>
        </p:nvSpPr>
        <p:spPr>
          <a:xfrm>
            <a:off x="7235585" y="947651"/>
            <a:ext cx="4269025" cy="4956193"/>
          </a:xfrm>
        </p:spPr>
        <p:txBody>
          <a:bodyPr>
            <a:normAutofit lnSpcReduction="10000"/>
          </a:bodyPr>
          <a:lstStyle/>
          <a:p>
            <a:r>
              <a:rPr lang="ru-RU" sz="1900" dirty="0">
                <a:latin typeface="Times New Roman" panose="02020603050405020304" pitchFamily="18" charset="0"/>
                <a:cs typeface="Times New Roman" panose="02020603050405020304" pitchFamily="18" charset="0"/>
              </a:rPr>
              <a:t>Упражнения, направленные на работу с текстом</a:t>
            </a:r>
          </a:p>
          <a:p>
            <a:r>
              <a:rPr lang="ru-RU" sz="1900" dirty="0">
                <a:latin typeface="Times New Roman" panose="02020603050405020304" pitchFamily="18" charset="0"/>
                <a:cs typeface="Times New Roman" panose="02020603050405020304" pitchFamily="18" charset="0"/>
              </a:rPr>
              <a:t>Упражнения, направленные на развитие внимания, пространственного восприятия,   образного мышления</a:t>
            </a:r>
          </a:p>
          <a:p>
            <a:r>
              <a:rPr lang="ru-RU" sz="1900" dirty="0">
                <a:latin typeface="Times New Roman" panose="02020603050405020304" pitchFamily="18" charset="0"/>
                <a:cs typeface="Times New Roman" panose="02020603050405020304" pitchFamily="18" charset="0"/>
              </a:rPr>
              <a:t>Упражнения, направленные на  развитие аналитико-синтетической деятельности на основе заданий в составлении целого из частей как способ развития логического мышления  </a:t>
            </a:r>
          </a:p>
          <a:p>
            <a:r>
              <a:rPr lang="ru-RU" sz="1900" dirty="0">
                <a:latin typeface="Times New Roman" panose="02020603050405020304" pitchFamily="18" charset="0"/>
                <a:cs typeface="Times New Roman" panose="02020603050405020304" pitchFamily="18" charset="0"/>
              </a:rPr>
              <a:t>Упражнения, направленные на развитие пространственного восприятия на основе упражнений в узнавании и соотнесении </a:t>
            </a:r>
          </a:p>
          <a:p>
            <a:endParaRPr lang="ru-RU" dirty="0"/>
          </a:p>
        </p:txBody>
      </p:sp>
    </p:spTree>
    <p:extLst>
      <p:ext uri="{BB962C8B-B14F-4D97-AF65-F5344CB8AC3E}">
        <p14:creationId xmlns:p14="http://schemas.microsoft.com/office/powerpoint/2010/main" val="5087720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7005" y="173006"/>
            <a:ext cx="3917603" cy="668242"/>
          </a:xfrm>
        </p:spPr>
        <p:txBody>
          <a:bodyPr/>
          <a:lstStyle/>
          <a:p>
            <a:r>
              <a:rPr lang="ru-RU" dirty="0" smtClean="0">
                <a:latin typeface="Times New Roman" panose="02020603050405020304" pitchFamily="18" charset="0"/>
                <a:cs typeface="Times New Roman" panose="02020603050405020304" pitchFamily="18" charset="0"/>
              </a:rPr>
              <a:t>Задания к урокам</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767840" y="1036320"/>
            <a:ext cx="9736771" cy="5352288"/>
          </a:xfrm>
        </p:spPr>
        <p:txBody>
          <a:bodyPr>
            <a:normAutofit/>
          </a:bodyPr>
          <a:lstStyle/>
          <a:p>
            <a:r>
              <a:rPr lang="ru-RU" sz="1700" dirty="0">
                <a:latin typeface="Times New Roman" panose="02020603050405020304" pitchFamily="18" charset="0"/>
                <a:cs typeface="Times New Roman" panose="02020603050405020304" pitchFamily="18" charset="0"/>
              </a:rPr>
              <a:t>У</a:t>
            </a:r>
            <a:r>
              <a:rPr lang="ru-RU" sz="1700" dirty="0" smtClean="0">
                <a:latin typeface="Times New Roman" panose="02020603050405020304" pitchFamily="18" charset="0"/>
                <a:cs typeface="Times New Roman" panose="02020603050405020304" pitchFamily="18" charset="0"/>
              </a:rPr>
              <a:t>становите соответствие между формулой и названием вещества</a:t>
            </a:r>
          </a:p>
          <a:p>
            <a:r>
              <a:rPr lang="ru-RU" sz="1700" dirty="0">
                <a:latin typeface="Times New Roman" panose="02020603050405020304" pitchFamily="18" charset="0"/>
                <a:cs typeface="Times New Roman" panose="02020603050405020304" pitchFamily="18" charset="0"/>
              </a:rPr>
              <a:t>В каком ряду расположены только </a:t>
            </a:r>
            <a:r>
              <a:rPr lang="ru-RU" sz="1700" dirty="0" smtClean="0">
                <a:latin typeface="Times New Roman" panose="02020603050405020304" pitchFamily="18" charset="0"/>
                <a:cs typeface="Times New Roman" panose="02020603050405020304" pitchFamily="18" charset="0"/>
              </a:rPr>
              <a:t>соли, оксиды, кислоты</a:t>
            </a:r>
          </a:p>
          <a:p>
            <a:r>
              <a:rPr lang="ru-RU" sz="1700" dirty="0">
                <a:latin typeface="Times New Roman" panose="02020603050405020304" pitchFamily="18" charset="0"/>
                <a:cs typeface="Times New Roman" panose="02020603050405020304" pitchFamily="18" charset="0"/>
              </a:rPr>
              <a:t>Расставьте коэффициенты в уравнениях </a:t>
            </a:r>
            <a:r>
              <a:rPr lang="ru-RU" sz="1700" dirty="0" smtClean="0">
                <a:latin typeface="Times New Roman" panose="02020603050405020304" pitchFamily="18" charset="0"/>
                <a:cs typeface="Times New Roman" panose="02020603050405020304" pitchFamily="18" charset="0"/>
              </a:rPr>
              <a:t>реакций</a:t>
            </a:r>
            <a:endParaRPr lang="ru-RU" sz="1700" dirty="0">
              <a:latin typeface="Times New Roman" panose="02020603050405020304" pitchFamily="18" charset="0"/>
              <a:cs typeface="Times New Roman" panose="02020603050405020304" pitchFamily="18" charset="0"/>
            </a:endParaRPr>
          </a:p>
          <a:p>
            <a:r>
              <a:rPr lang="ru-RU" sz="1700" dirty="0" smtClean="0">
                <a:latin typeface="Times New Roman" panose="02020603050405020304" pitchFamily="18" charset="0"/>
                <a:cs typeface="Times New Roman" panose="02020603050405020304" pitchFamily="18" charset="0"/>
              </a:rPr>
              <a:t>Из </a:t>
            </a:r>
            <a:r>
              <a:rPr lang="ru-RU" sz="1700" dirty="0">
                <a:latin typeface="Times New Roman" panose="02020603050405020304" pitchFamily="18" charset="0"/>
                <a:cs typeface="Times New Roman" panose="02020603050405020304" pitchFamily="18" charset="0"/>
              </a:rPr>
              <a:t>представленного списка веществ выписать все </a:t>
            </a:r>
            <a:r>
              <a:rPr lang="ru-RU" sz="1700" dirty="0" smtClean="0">
                <a:latin typeface="Times New Roman" panose="02020603050405020304" pitchFamily="18" charset="0"/>
                <a:cs typeface="Times New Roman" panose="02020603050405020304" pitchFamily="18" charset="0"/>
              </a:rPr>
              <a:t>соли….</a:t>
            </a:r>
          </a:p>
          <a:p>
            <a:r>
              <a:rPr lang="ru-RU" sz="1700" dirty="0">
                <a:latin typeface="Times New Roman" panose="02020603050405020304" pitchFamily="18" charset="0"/>
                <a:cs typeface="Times New Roman" panose="02020603050405020304" pitchFamily="18" charset="0"/>
              </a:rPr>
              <a:t>Решите </a:t>
            </a:r>
            <a:r>
              <a:rPr lang="ru-RU" sz="1700" dirty="0" smtClean="0">
                <a:latin typeface="Times New Roman" panose="02020603050405020304" pitchFamily="18" charset="0"/>
                <a:cs typeface="Times New Roman" panose="02020603050405020304" pitchFamily="18" charset="0"/>
              </a:rPr>
              <a:t>загадки</a:t>
            </a:r>
          </a:p>
          <a:p>
            <a:r>
              <a:rPr lang="ru-RU" sz="1700" dirty="0">
                <a:latin typeface="Times New Roman" panose="02020603050405020304" pitchFamily="18" charset="0"/>
                <a:cs typeface="Times New Roman" panose="02020603050405020304" pitchFamily="18" charset="0"/>
              </a:rPr>
              <a:t>Вещества </a:t>
            </a:r>
            <a:r>
              <a:rPr lang="ru-RU" sz="1700" dirty="0" smtClean="0">
                <a:latin typeface="Times New Roman" panose="02020603050405020304" pitchFamily="18" charset="0"/>
                <a:cs typeface="Times New Roman" panose="02020603050405020304" pitchFamily="18" charset="0"/>
              </a:rPr>
              <a:t>потерялись</a:t>
            </a:r>
          </a:p>
          <a:p>
            <a:r>
              <a:rPr lang="ru-RU" sz="1700" dirty="0" smtClean="0">
                <a:latin typeface="Times New Roman" panose="02020603050405020304" pitchFamily="18" charset="0"/>
                <a:cs typeface="Times New Roman" panose="02020603050405020304" pitchFamily="18" charset="0"/>
              </a:rPr>
              <a:t>Закончите фразу</a:t>
            </a:r>
          </a:p>
          <a:p>
            <a:r>
              <a:rPr lang="ru-RU" sz="17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700" dirty="0">
                <a:latin typeface="Times New Roman" panose="02020603050405020304" pitchFamily="18" charset="0"/>
                <a:ea typeface="Calibri" panose="020F0502020204030204" pitchFamily="34" charset="0"/>
                <a:cs typeface="Times New Roman" panose="02020603050405020304" pitchFamily="18" charset="0"/>
              </a:rPr>
              <a:t>Составьте формулу соли по диаграмме и </a:t>
            </a:r>
            <a:r>
              <a:rPr lang="ru-RU" sz="1700" dirty="0" smtClean="0">
                <a:latin typeface="Times New Roman" panose="02020603050405020304" pitchFamily="18" charset="0"/>
                <a:ea typeface="Calibri" panose="020F0502020204030204" pitchFamily="34" charset="0"/>
                <a:cs typeface="Times New Roman" panose="02020603050405020304" pitchFamily="18" charset="0"/>
              </a:rPr>
              <a:t>таблице</a:t>
            </a:r>
            <a:endParaRPr lang="ru-RU" sz="1700" dirty="0">
              <a:latin typeface="Times New Roman" panose="02020603050405020304" pitchFamily="18" charset="0"/>
              <a:cs typeface="Times New Roman" panose="02020603050405020304" pitchFamily="18" charset="0"/>
            </a:endParaRPr>
          </a:p>
          <a:p>
            <a:r>
              <a:rPr lang="ru-RU" sz="1700" dirty="0">
                <a:latin typeface="Times New Roman" panose="02020603050405020304" pitchFamily="18" charset="0"/>
                <a:cs typeface="Times New Roman" panose="02020603050405020304" pitchFamily="18" charset="0"/>
              </a:rPr>
              <a:t> </a:t>
            </a:r>
            <a:r>
              <a:rPr lang="ru-RU" sz="1700" dirty="0" smtClean="0">
                <a:latin typeface="Times New Roman" panose="02020603050405020304" pitchFamily="18" charset="0"/>
                <a:cs typeface="Times New Roman" panose="02020603050405020304" pitchFamily="18" charset="0"/>
              </a:rPr>
              <a:t>Перенести </a:t>
            </a:r>
            <a:r>
              <a:rPr lang="ru-RU" sz="1700" dirty="0">
                <a:latin typeface="Times New Roman" panose="02020603050405020304" pitchFamily="18" charset="0"/>
                <a:cs typeface="Times New Roman" panose="02020603050405020304" pitchFamily="18" charset="0"/>
              </a:rPr>
              <a:t>формулы веществ   согласно их </a:t>
            </a:r>
            <a:r>
              <a:rPr lang="ru-RU" sz="1700" dirty="0" smtClean="0">
                <a:latin typeface="Times New Roman" panose="02020603050405020304" pitchFamily="18" charset="0"/>
                <a:cs typeface="Times New Roman" panose="02020603050405020304" pitchFamily="18" charset="0"/>
              </a:rPr>
              <a:t>классификации</a:t>
            </a:r>
          </a:p>
          <a:p>
            <a:r>
              <a:rPr lang="ru-RU" sz="1700" u="sng" dirty="0">
                <a:latin typeface="Times New Roman" panose="02020603050405020304" pitchFamily="18" charset="0"/>
                <a:cs typeface="Times New Roman" panose="02020603050405020304" pitchFamily="18" charset="0"/>
              </a:rPr>
              <a:t>Задание: </a:t>
            </a:r>
            <a:r>
              <a:rPr lang="ru-RU" sz="1700" dirty="0" smtClean="0">
                <a:latin typeface="Times New Roman" panose="02020603050405020304" pitchFamily="18" charset="0"/>
                <a:cs typeface="Times New Roman" panose="02020603050405020304" pitchFamily="18" charset="0"/>
              </a:rPr>
              <a:t>Кто больше?</a:t>
            </a:r>
            <a:r>
              <a:rPr lang="ru-RU" sz="1700" dirty="0">
                <a:latin typeface="Times New Roman" panose="02020603050405020304" pitchFamily="18" charset="0"/>
                <a:cs typeface="Times New Roman" panose="02020603050405020304" pitchFamily="18" charset="0"/>
              </a:rPr>
              <a:t> </a:t>
            </a:r>
            <a:r>
              <a:rPr lang="ru-RU" sz="1700" dirty="0" smtClean="0">
                <a:latin typeface="Times New Roman" panose="02020603050405020304" pitchFamily="18" charset="0"/>
                <a:cs typeface="Times New Roman" panose="02020603050405020304" pitchFamily="18" charset="0"/>
              </a:rPr>
              <a:t>Необходимо </a:t>
            </a:r>
            <a:r>
              <a:rPr lang="ru-RU" sz="1700" dirty="0">
                <a:latin typeface="Times New Roman" panose="02020603050405020304" pitchFamily="18" charset="0"/>
                <a:cs typeface="Times New Roman" panose="02020603050405020304" pitchFamily="18" charset="0"/>
              </a:rPr>
              <a:t>используя эти знаки, составить как можно больше химических формул и дать названия полученным веществам (формулы не должны повторяться)</a:t>
            </a:r>
          </a:p>
          <a:p>
            <a:pPr marL="0" indent="0">
              <a:buNone/>
            </a:pPr>
            <a:r>
              <a:rPr lang="ru-RU" sz="1700" dirty="0">
                <a:latin typeface="Times New Roman" panose="02020603050405020304" pitchFamily="18" charset="0"/>
                <a:cs typeface="Times New Roman" panose="02020603050405020304" pitchFamily="18" charset="0"/>
              </a:rPr>
              <a:t> </a:t>
            </a:r>
            <a:r>
              <a:rPr lang="ru-RU" sz="1700" b="1" dirty="0" smtClean="0">
                <a:latin typeface="Times New Roman" panose="02020603050405020304" pitchFamily="18" charset="0"/>
                <a:cs typeface="Times New Roman" panose="02020603050405020304" pitchFamily="18" charset="0"/>
              </a:rPr>
              <a:t>Ответ</a:t>
            </a:r>
            <a:r>
              <a:rPr lang="ru-RU" sz="1700" b="1"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K</a:t>
            </a:r>
            <a:r>
              <a:rPr lang="ru-RU" sz="1700" dirty="0">
                <a:latin typeface="Times New Roman" panose="02020603050405020304" pitchFamily="18" charset="0"/>
                <a:cs typeface="Times New Roman" panose="02020603050405020304" pitchFamily="18" charset="0"/>
              </a:rPr>
              <a:t>2</a:t>
            </a:r>
            <a:r>
              <a:rPr lang="en-US" sz="1700" dirty="0">
                <a:latin typeface="Times New Roman" panose="02020603050405020304" pitchFamily="18" charset="0"/>
                <a:cs typeface="Times New Roman" panose="02020603050405020304" pitchFamily="18" charset="0"/>
              </a:rPr>
              <a:t>SO</a:t>
            </a:r>
            <a:r>
              <a:rPr lang="ru-RU" sz="1700" baseline="-25000" dirty="0">
                <a:latin typeface="Times New Roman" panose="02020603050405020304" pitchFamily="18" charset="0"/>
                <a:cs typeface="Times New Roman" panose="02020603050405020304" pitchFamily="18" charset="0"/>
              </a:rPr>
              <a:t>3,</a:t>
            </a:r>
            <a:r>
              <a:rPr lang="ru-RU" sz="1700"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K</a:t>
            </a:r>
            <a:r>
              <a:rPr lang="ru-RU" sz="1700" dirty="0">
                <a:latin typeface="Times New Roman" panose="02020603050405020304" pitchFamily="18" charset="0"/>
                <a:cs typeface="Times New Roman" panose="02020603050405020304" pitchFamily="18" charset="0"/>
              </a:rPr>
              <a:t>2</a:t>
            </a:r>
            <a:r>
              <a:rPr lang="en-US" sz="1700" dirty="0">
                <a:latin typeface="Times New Roman" panose="02020603050405020304" pitchFamily="18" charset="0"/>
                <a:cs typeface="Times New Roman" panose="02020603050405020304" pitchFamily="18" charset="0"/>
              </a:rPr>
              <a:t>CO</a:t>
            </a:r>
            <a:r>
              <a:rPr lang="ru-RU" sz="1700" baseline="-25000" dirty="0">
                <a:latin typeface="Times New Roman" panose="02020603050405020304" pitchFamily="18" charset="0"/>
                <a:cs typeface="Times New Roman" panose="02020603050405020304" pitchFamily="18" charset="0"/>
              </a:rPr>
              <a:t>3,</a:t>
            </a:r>
            <a:r>
              <a:rPr lang="ru-RU"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KCl</a:t>
            </a:r>
            <a:r>
              <a:rPr lang="ru-RU" sz="1700"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K</a:t>
            </a:r>
            <a:r>
              <a:rPr lang="ru-RU" sz="1700" dirty="0">
                <a:latin typeface="Times New Roman" panose="02020603050405020304" pitchFamily="18" charset="0"/>
                <a:cs typeface="Times New Roman" panose="02020603050405020304" pitchFamily="18" charset="0"/>
              </a:rPr>
              <a:t>2</a:t>
            </a:r>
            <a:r>
              <a:rPr lang="en-US" sz="1700" dirty="0">
                <a:latin typeface="Times New Roman" panose="02020603050405020304" pitchFamily="18" charset="0"/>
                <a:cs typeface="Times New Roman" panose="02020603050405020304" pitchFamily="18" charset="0"/>
              </a:rPr>
              <a:t>S</a:t>
            </a:r>
            <a:r>
              <a:rPr lang="ru-RU" sz="1700"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KOH</a:t>
            </a:r>
            <a:r>
              <a:rPr lang="ru-RU" sz="1700"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K</a:t>
            </a:r>
            <a:r>
              <a:rPr lang="ru-RU" sz="1700" dirty="0">
                <a:latin typeface="Times New Roman" panose="02020603050405020304" pitchFamily="18" charset="0"/>
                <a:cs typeface="Times New Roman" panose="02020603050405020304" pitchFamily="18" charset="0"/>
              </a:rPr>
              <a:t>3</a:t>
            </a:r>
            <a:r>
              <a:rPr lang="en-US" sz="1700" dirty="0">
                <a:latin typeface="Times New Roman" panose="02020603050405020304" pitchFamily="18" charset="0"/>
                <a:cs typeface="Times New Roman" panose="02020603050405020304" pitchFamily="18" charset="0"/>
              </a:rPr>
              <a:t>PO</a:t>
            </a:r>
            <a:r>
              <a:rPr lang="ru-RU" sz="1700" baseline="-25000" dirty="0">
                <a:latin typeface="Times New Roman" panose="02020603050405020304" pitchFamily="18" charset="0"/>
                <a:cs typeface="Times New Roman" panose="02020603050405020304" pitchFamily="18" charset="0"/>
              </a:rPr>
              <a:t>4,  </a:t>
            </a:r>
            <a:r>
              <a:rPr lang="en-US" sz="1700" dirty="0">
                <a:latin typeface="Times New Roman" panose="02020603050405020304" pitchFamily="18" charset="0"/>
                <a:cs typeface="Times New Roman" panose="02020603050405020304" pitchFamily="18" charset="0"/>
              </a:rPr>
              <a:t>KI</a:t>
            </a:r>
            <a:r>
              <a:rPr lang="ru-RU"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MgCl</a:t>
            </a:r>
            <a:r>
              <a:rPr lang="ru-RU" sz="1700" dirty="0">
                <a:latin typeface="Times New Roman" panose="02020603050405020304" pitchFamily="18" charset="0"/>
                <a:cs typeface="Times New Roman" panose="02020603050405020304" pitchFamily="18" charset="0"/>
              </a:rPr>
              <a:t>2, </a:t>
            </a:r>
            <a:r>
              <a:rPr lang="en-US" sz="1700" dirty="0" err="1">
                <a:latin typeface="Times New Roman" panose="02020603050405020304" pitchFamily="18" charset="0"/>
                <a:cs typeface="Times New Roman" panose="02020603050405020304" pitchFamily="18" charset="0"/>
              </a:rPr>
              <a:t>MgS</a:t>
            </a:r>
            <a:r>
              <a:rPr lang="ru-RU"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MgSO</a:t>
            </a:r>
            <a:r>
              <a:rPr lang="ru-RU" sz="1700" baseline="-25000" dirty="0">
                <a:latin typeface="Times New Roman" panose="02020603050405020304" pitchFamily="18" charset="0"/>
                <a:cs typeface="Times New Roman" panose="02020603050405020304" pitchFamily="18" charset="0"/>
              </a:rPr>
              <a:t>3, </a:t>
            </a:r>
            <a:r>
              <a:rPr lang="en-US" sz="1700" dirty="0" err="1">
                <a:latin typeface="Times New Roman" panose="02020603050405020304" pitchFamily="18" charset="0"/>
                <a:cs typeface="Times New Roman" panose="02020603050405020304" pitchFamily="18" charset="0"/>
              </a:rPr>
              <a:t>MgCO</a:t>
            </a:r>
            <a:r>
              <a:rPr lang="ru-RU" sz="1700" baseline="-25000" dirty="0">
                <a:latin typeface="Times New Roman" panose="02020603050405020304" pitchFamily="18" charset="0"/>
                <a:cs typeface="Times New Roman" panose="02020603050405020304" pitchFamily="18" charset="0"/>
              </a:rPr>
              <a:t>3,</a:t>
            </a:r>
            <a:r>
              <a:rPr lang="ru-RU"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MgI</a:t>
            </a:r>
            <a:r>
              <a:rPr lang="ru-RU" sz="1700" dirty="0">
                <a:latin typeface="Times New Roman" panose="02020603050405020304" pitchFamily="18" charset="0"/>
                <a:cs typeface="Times New Roman" panose="02020603050405020304" pitchFamily="18" charset="0"/>
              </a:rPr>
              <a:t>2,  </a:t>
            </a:r>
            <a:r>
              <a:rPr lang="en-US" sz="1700" dirty="0">
                <a:latin typeface="Times New Roman" panose="02020603050405020304" pitchFamily="18" charset="0"/>
                <a:cs typeface="Times New Roman" panose="02020603050405020304" pitchFamily="18" charset="0"/>
              </a:rPr>
              <a:t>Mg</a:t>
            </a:r>
            <a:r>
              <a:rPr lang="ru-RU" sz="1700" dirty="0">
                <a:latin typeface="Times New Roman" panose="02020603050405020304" pitchFamily="18" charset="0"/>
                <a:cs typeface="Times New Roman" panose="02020603050405020304" pitchFamily="18" charset="0"/>
              </a:rPr>
              <a:t>(</a:t>
            </a:r>
            <a:r>
              <a:rPr lang="en-US" sz="1700" dirty="0">
                <a:latin typeface="Times New Roman" panose="02020603050405020304" pitchFamily="18" charset="0"/>
                <a:cs typeface="Times New Roman" panose="02020603050405020304" pitchFamily="18" charset="0"/>
              </a:rPr>
              <a:t>OH</a:t>
            </a:r>
            <a:r>
              <a:rPr lang="ru-RU" sz="1700" dirty="0">
                <a:latin typeface="Times New Roman" panose="02020603050405020304" pitchFamily="18" charset="0"/>
                <a:cs typeface="Times New Roman" panose="02020603050405020304" pitchFamily="18" charset="0"/>
              </a:rPr>
              <a:t>)2, </a:t>
            </a:r>
            <a:r>
              <a:rPr lang="en-US" sz="1700" dirty="0">
                <a:latin typeface="Times New Roman" panose="02020603050405020304" pitchFamily="18" charset="0"/>
                <a:cs typeface="Times New Roman" panose="02020603050405020304" pitchFamily="18" charset="0"/>
              </a:rPr>
              <a:t>Mg</a:t>
            </a:r>
            <a:r>
              <a:rPr lang="ru-RU" sz="1700" dirty="0">
                <a:latin typeface="Times New Roman" panose="02020603050405020304" pitchFamily="18" charset="0"/>
                <a:cs typeface="Times New Roman" panose="02020603050405020304" pitchFamily="18" charset="0"/>
              </a:rPr>
              <a:t>3(</a:t>
            </a:r>
            <a:r>
              <a:rPr lang="en-US" sz="1700" dirty="0">
                <a:latin typeface="Times New Roman" panose="02020603050405020304" pitchFamily="18" charset="0"/>
                <a:cs typeface="Times New Roman" panose="02020603050405020304" pitchFamily="18" charset="0"/>
              </a:rPr>
              <a:t>P</a:t>
            </a:r>
            <a:r>
              <a:rPr lang="ru-RU" sz="1700" dirty="0">
                <a:latin typeface="Times New Roman" panose="02020603050405020304" pitchFamily="18" charset="0"/>
                <a:cs typeface="Times New Roman" panose="02020603050405020304" pitchFamily="18" charset="0"/>
              </a:rPr>
              <a:t>О4)2, </a:t>
            </a:r>
            <a:r>
              <a:rPr lang="en-US" sz="1700" dirty="0" err="1">
                <a:latin typeface="Times New Roman" panose="02020603050405020304" pitchFamily="18" charset="0"/>
                <a:cs typeface="Times New Roman" panose="02020603050405020304" pitchFamily="18" charset="0"/>
              </a:rPr>
              <a:t>ZnCl</a:t>
            </a:r>
            <a:r>
              <a:rPr lang="ru-RU" sz="1700" dirty="0">
                <a:latin typeface="Times New Roman" panose="02020603050405020304" pitchFamily="18" charset="0"/>
                <a:cs typeface="Times New Roman" panose="02020603050405020304" pitchFamily="18" charset="0"/>
              </a:rPr>
              <a:t>2,  </a:t>
            </a:r>
            <a:r>
              <a:rPr lang="en-US" sz="1700" dirty="0" err="1">
                <a:latin typeface="Times New Roman" panose="02020603050405020304" pitchFamily="18" charset="0"/>
                <a:cs typeface="Times New Roman" panose="02020603050405020304" pitchFamily="18" charset="0"/>
              </a:rPr>
              <a:t>ZnS</a:t>
            </a:r>
            <a:r>
              <a:rPr lang="ru-RU"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ZnSO</a:t>
            </a:r>
            <a:r>
              <a:rPr lang="ru-RU" sz="1700" baseline="-25000" dirty="0">
                <a:latin typeface="Times New Roman" panose="02020603050405020304" pitchFamily="18" charset="0"/>
                <a:cs typeface="Times New Roman" panose="02020603050405020304" pitchFamily="18" charset="0"/>
              </a:rPr>
              <a:t>3,</a:t>
            </a:r>
            <a:r>
              <a:rPr lang="ru-RU"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ZnCO</a:t>
            </a:r>
            <a:r>
              <a:rPr lang="ru-RU" sz="1700" baseline="-25000" dirty="0">
                <a:latin typeface="Times New Roman" panose="02020603050405020304" pitchFamily="18" charset="0"/>
                <a:cs typeface="Times New Roman" panose="02020603050405020304" pitchFamily="18" charset="0"/>
              </a:rPr>
              <a:t>3,</a:t>
            </a:r>
            <a:r>
              <a:rPr lang="ru-RU"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ZnI</a:t>
            </a:r>
            <a:r>
              <a:rPr lang="ru-RU" sz="1700" dirty="0">
                <a:latin typeface="Times New Roman" panose="02020603050405020304" pitchFamily="18" charset="0"/>
                <a:cs typeface="Times New Roman" panose="02020603050405020304" pitchFamily="18" charset="0"/>
              </a:rPr>
              <a:t>2, </a:t>
            </a:r>
            <a:r>
              <a:rPr lang="en-US" sz="1700" dirty="0">
                <a:latin typeface="Times New Roman" panose="02020603050405020304" pitchFamily="18" charset="0"/>
                <a:cs typeface="Times New Roman" panose="02020603050405020304" pitchFamily="18" charset="0"/>
              </a:rPr>
              <a:t>Zn</a:t>
            </a:r>
            <a:r>
              <a:rPr lang="ru-RU" sz="1700" dirty="0">
                <a:latin typeface="Times New Roman" panose="02020603050405020304" pitchFamily="18" charset="0"/>
                <a:cs typeface="Times New Roman" panose="02020603050405020304" pitchFamily="18" charset="0"/>
              </a:rPr>
              <a:t>(</a:t>
            </a:r>
            <a:r>
              <a:rPr lang="en-US" sz="1700" dirty="0">
                <a:latin typeface="Times New Roman" panose="02020603050405020304" pitchFamily="18" charset="0"/>
                <a:cs typeface="Times New Roman" panose="02020603050405020304" pitchFamily="18" charset="0"/>
              </a:rPr>
              <a:t>OH</a:t>
            </a:r>
            <a:r>
              <a:rPr lang="ru-RU" sz="1700" dirty="0">
                <a:latin typeface="Times New Roman" panose="02020603050405020304" pitchFamily="18" charset="0"/>
                <a:cs typeface="Times New Roman" panose="02020603050405020304" pitchFamily="18" charset="0"/>
              </a:rPr>
              <a:t>)2, </a:t>
            </a:r>
            <a:r>
              <a:rPr lang="en-US" sz="1700" dirty="0">
                <a:latin typeface="Times New Roman" panose="02020603050405020304" pitchFamily="18" charset="0"/>
                <a:cs typeface="Times New Roman" panose="02020603050405020304" pitchFamily="18" charset="0"/>
              </a:rPr>
              <a:t>Zn</a:t>
            </a:r>
            <a:r>
              <a:rPr lang="ru-RU" sz="1700" dirty="0">
                <a:latin typeface="Times New Roman" panose="02020603050405020304" pitchFamily="18" charset="0"/>
                <a:cs typeface="Times New Roman" panose="02020603050405020304" pitchFamily="18" charset="0"/>
              </a:rPr>
              <a:t>3(</a:t>
            </a:r>
            <a:r>
              <a:rPr lang="en-US" sz="1700" dirty="0">
                <a:latin typeface="Times New Roman" panose="02020603050405020304" pitchFamily="18" charset="0"/>
                <a:cs typeface="Times New Roman" panose="02020603050405020304" pitchFamily="18" charset="0"/>
              </a:rPr>
              <a:t>P</a:t>
            </a:r>
            <a:r>
              <a:rPr lang="ru-RU" sz="1700" dirty="0">
                <a:latin typeface="Times New Roman" panose="02020603050405020304" pitchFamily="18" charset="0"/>
                <a:cs typeface="Times New Roman" panose="02020603050405020304" pitchFamily="18" charset="0"/>
              </a:rPr>
              <a:t>О4)2, </a:t>
            </a:r>
            <a:r>
              <a:rPr lang="en-US" sz="1700" dirty="0" err="1">
                <a:latin typeface="Times New Roman" panose="02020603050405020304" pitchFamily="18" charset="0"/>
                <a:cs typeface="Times New Roman" panose="02020603050405020304" pitchFamily="18" charset="0"/>
              </a:rPr>
              <a:t>HCl</a:t>
            </a:r>
            <a:r>
              <a:rPr lang="ru-RU" sz="1700"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H</a:t>
            </a:r>
            <a:r>
              <a:rPr lang="ru-RU" sz="1700" dirty="0">
                <a:latin typeface="Times New Roman" panose="02020603050405020304" pitchFamily="18" charset="0"/>
                <a:cs typeface="Times New Roman" panose="02020603050405020304" pitchFamily="18" charset="0"/>
              </a:rPr>
              <a:t>2</a:t>
            </a:r>
            <a:r>
              <a:rPr lang="en-US" sz="1700" dirty="0">
                <a:latin typeface="Times New Roman" panose="02020603050405020304" pitchFamily="18" charset="0"/>
                <a:cs typeface="Times New Roman" panose="02020603050405020304" pitchFamily="18" charset="0"/>
              </a:rPr>
              <a:t>S</a:t>
            </a:r>
            <a:r>
              <a:rPr lang="ru-RU" sz="1700"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H</a:t>
            </a:r>
            <a:r>
              <a:rPr lang="ru-RU" sz="1700" dirty="0">
                <a:latin typeface="Times New Roman" panose="02020603050405020304" pitchFamily="18" charset="0"/>
                <a:cs typeface="Times New Roman" panose="02020603050405020304" pitchFamily="18" charset="0"/>
              </a:rPr>
              <a:t>2</a:t>
            </a:r>
            <a:r>
              <a:rPr lang="en-US" sz="1700" dirty="0">
                <a:latin typeface="Times New Roman" panose="02020603050405020304" pitchFamily="18" charset="0"/>
                <a:cs typeface="Times New Roman" panose="02020603050405020304" pitchFamily="18" charset="0"/>
              </a:rPr>
              <a:t>SO</a:t>
            </a:r>
            <a:r>
              <a:rPr lang="ru-RU" sz="1700" baseline="-25000" dirty="0">
                <a:latin typeface="Times New Roman" panose="02020603050405020304" pitchFamily="18" charset="0"/>
                <a:cs typeface="Times New Roman" panose="02020603050405020304" pitchFamily="18" charset="0"/>
              </a:rPr>
              <a:t>3,</a:t>
            </a:r>
            <a:r>
              <a:rPr lang="ru-RU" sz="1700"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H</a:t>
            </a:r>
            <a:r>
              <a:rPr lang="ru-RU" sz="1700" dirty="0">
                <a:latin typeface="Times New Roman" panose="02020603050405020304" pitchFamily="18" charset="0"/>
                <a:cs typeface="Times New Roman" panose="02020603050405020304" pitchFamily="18" charset="0"/>
              </a:rPr>
              <a:t>2</a:t>
            </a:r>
            <a:r>
              <a:rPr lang="en-US" sz="1700" dirty="0">
                <a:latin typeface="Times New Roman" panose="02020603050405020304" pitchFamily="18" charset="0"/>
                <a:cs typeface="Times New Roman" panose="02020603050405020304" pitchFamily="18" charset="0"/>
              </a:rPr>
              <a:t>CO</a:t>
            </a:r>
            <a:r>
              <a:rPr lang="ru-RU" sz="1700" baseline="-25000" dirty="0">
                <a:latin typeface="Times New Roman" panose="02020603050405020304" pitchFamily="18" charset="0"/>
                <a:cs typeface="Times New Roman" panose="02020603050405020304" pitchFamily="18" charset="0"/>
              </a:rPr>
              <a:t>3,</a:t>
            </a:r>
            <a:r>
              <a:rPr lang="ru-RU" sz="1700"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HI</a:t>
            </a:r>
            <a:r>
              <a:rPr lang="ru-RU" sz="1700"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HOH</a:t>
            </a:r>
            <a:r>
              <a:rPr lang="ru-RU" sz="1700" dirty="0">
                <a:latin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cs typeface="Times New Roman" panose="02020603050405020304" pitchFamily="18" charset="0"/>
              </a:rPr>
              <a:t>H</a:t>
            </a:r>
            <a:r>
              <a:rPr lang="ru-RU" sz="1700" dirty="0">
                <a:latin typeface="Times New Roman" panose="02020603050405020304" pitchFamily="18" charset="0"/>
                <a:cs typeface="Times New Roman" panose="02020603050405020304" pitchFamily="18" charset="0"/>
              </a:rPr>
              <a:t>3</a:t>
            </a:r>
            <a:r>
              <a:rPr lang="en-US" sz="1700" dirty="0">
                <a:latin typeface="Times New Roman" panose="02020603050405020304" pitchFamily="18" charset="0"/>
                <a:cs typeface="Times New Roman" panose="02020603050405020304" pitchFamily="18" charset="0"/>
              </a:rPr>
              <a:t>PO</a:t>
            </a:r>
            <a:r>
              <a:rPr lang="ru-RU" sz="1700" baseline="-25000" dirty="0">
                <a:latin typeface="Times New Roman" panose="02020603050405020304" pitchFamily="18" charset="0"/>
                <a:cs typeface="Times New Roman" panose="02020603050405020304" pitchFamily="18" charset="0"/>
              </a:rPr>
              <a:t>4,</a:t>
            </a:r>
            <a:r>
              <a:rPr lang="ru-RU"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CaCl</a:t>
            </a:r>
            <a:r>
              <a:rPr lang="ru-RU" sz="1700" dirty="0">
                <a:latin typeface="Times New Roman" panose="02020603050405020304" pitchFamily="18" charset="0"/>
                <a:cs typeface="Times New Roman" panose="02020603050405020304" pitchFamily="18" charset="0"/>
              </a:rPr>
              <a:t>2, </a:t>
            </a:r>
            <a:r>
              <a:rPr lang="en-US" sz="1700" dirty="0" err="1">
                <a:latin typeface="Times New Roman" panose="02020603050405020304" pitchFamily="18" charset="0"/>
                <a:cs typeface="Times New Roman" panose="02020603050405020304" pitchFamily="18" charset="0"/>
              </a:rPr>
              <a:t>CaS</a:t>
            </a:r>
            <a:r>
              <a:rPr lang="ru-RU"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CaSO</a:t>
            </a:r>
            <a:r>
              <a:rPr lang="ru-RU" sz="1700" baseline="-25000" dirty="0">
                <a:latin typeface="Times New Roman" panose="02020603050405020304" pitchFamily="18" charset="0"/>
                <a:cs typeface="Times New Roman" panose="02020603050405020304" pitchFamily="18" charset="0"/>
              </a:rPr>
              <a:t>3,</a:t>
            </a:r>
            <a:r>
              <a:rPr lang="ru-RU"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CaCO</a:t>
            </a:r>
            <a:r>
              <a:rPr lang="ru-RU" sz="1700" baseline="-25000" dirty="0">
                <a:latin typeface="Times New Roman" panose="02020603050405020304" pitchFamily="18" charset="0"/>
                <a:cs typeface="Times New Roman" panose="02020603050405020304" pitchFamily="18" charset="0"/>
              </a:rPr>
              <a:t>3,</a:t>
            </a:r>
            <a:r>
              <a:rPr lang="ru-RU" sz="1700" dirty="0">
                <a:latin typeface="Times New Roman" panose="02020603050405020304" pitchFamily="18" charset="0"/>
                <a:cs typeface="Times New Roman" panose="02020603050405020304" pitchFamily="18" charset="0"/>
              </a:rPr>
              <a:t> </a:t>
            </a:r>
            <a:r>
              <a:rPr lang="en-US" sz="1700" dirty="0" err="1">
                <a:latin typeface="Times New Roman" panose="02020603050405020304" pitchFamily="18" charset="0"/>
                <a:cs typeface="Times New Roman" panose="02020603050405020304" pitchFamily="18" charset="0"/>
              </a:rPr>
              <a:t>CaI</a:t>
            </a:r>
            <a:r>
              <a:rPr lang="ru-RU" sz="1700" dirty="0">
                <a:latin typeface="Times New Roman" panose="02020603050405020304" pitchFamily="18" charset="0"/>
                <a:cs typeface="Times New Roman" panose="02020603050405020304" pitchFamily="18" charset="0"/>
              </a:rPr>
              <a:t>2, </a:t>
            </a:r>
            <a:r>
              <a:rPr lang="en-US" sz="1700" dirty="0">
                <a:latin typeface="Times New Roman" panose="02020603050405020304" pitchFamily="18" charset="0"/>
                <a:cs typeface="Times New Roman" panose="02020603050405020304" pitchFamily="18" charset="0"/>
              </a:rPr>
              <a:t>Ca</a:t>
            </a:r>
            <a:r>
              <a:rPr lang="ru-RU" sz="1700" dirty="0">
                <a:latin typeface="Times New Roman" panose="02020603050405020304" pitchFamily="18" charset="0"/>
                <a:cs typeface="Times New Roman" panose="02020603050405020304" pitchFamily="18" charset="0"/>
              </a:rPr>
              <a:t>(</a:t>
            </a:r>
            <a:r>
              <a:rPr lang="en-US" sz="1700" dirty="0">
                <a:latin typeface="Times New Roman" panose="02020603050405020304" pitchFamily="18" charset="0"/>
                <a:cs typeface="Times New Roman" panose="02020603050405020304" pitchFamily="18" charset="0"/>
              </a:rPr>
              <a:t>OH</a:t>
            </a:r>
            <a:r>
              <a:rPr lang="ru-RU" sz="1700" dirty="0">
                <a:latin typeface="Times New Roman" panose="02020603050405020304" pitchFamily="18" charset="0"/>
                <a:cs typeface="Times New Roman" panose="02020603050405020304" pitchFamily="18" charset="0"/>
              </a:rPr>
              <a:t>)2, </a:t>
            </a:r>
            <a:r>
              <a:rPr lang="en-US" sz="1700" dirty="0">
                <a:latin typeface="Times New Roman" panose="02020603050405020304" pitchFamily="18" charset="0"/>
                <a:cs typeface="Times New Roman" panose="02020603050405020304" pitchFamily="18" charset="0"/>
              </a:rPr>
              <a:t>Ca</a:t>
            </a:r>
            <a:r>
              <a:rPr lang="ru-RU" sz="1700" dirty="0">
                <a:latin typeface="Times New Roman" panose="02020603050405020304" pitchFamily="18" charset="0"/>
                <a:cs typeface="Times New Roman" panose="02020603050405020304" pitchFamily="18" charset="0"/>
              </a:rPr>
              <a:t>3(</a:t>
            </a:r>
            <a:r>
              <a:rPr lang="en-US" sz="1700" dirty="0">
                <a:latin typeface="Times New Roman" panose="02020603050405020304" pitchFamily="18" charset="0"/>
                <a:cs typeface="Times New Roman" panose="02020603050405020304" pitchFamily="18" charset="0"/>
              </a:rPr>
              <a:t>P</a:t>
            </a:r>
            <a:r>
              <a:rPr lang="ru-RU" sz="1700" dirty="0">
                <a:latin typeface="Times New Roman" panose="02020603050405020304" pitchFamily="18" charset="0"/>
                <a:cs typeface="Times New Roman" panose="02020603050405020304" pitchFamily="18" charset="0"/>
              </a:rPr>
              <a:t>О4)2</a:t>
            </a:r>
            <a:r>
              <a:rPr lang="ru-RU" sz="1700" dirty="0" smtClean="0">
                <a:latin typeface="Times New Roman" panose="02020603050405020304" pitchFamily="18" charset="0"/>
                <a:cs typeface="Times New Roman" panose="02020603050405020304" pitchFamily="18" charset="0"/>
              </a:rPr>
              <a:t>.</a:t>
            </a:r>
            <a:r>
              <a:rPr lang="ru-RU" sz="1700" b="1" dirty="0">
                <a:latin typeface="Times New Roman" panose="02020603050405020304" pitchFamily="18" charset="0"/>
                <a:cs typeface="Times New Roman" panose="02020603050405020304" pitchFamily="18" charset="0"/>
              </a:rPr>
              <a:t> </a:t>
            </a:r>
            <a:endParaRPr lang="ru-RU" sz="1700" b="1" dirty="0" smtClean="0">
              <a:latin typeface="Times New Roman" panose="02020603050405020304" pitchFamily="18" charset="0"/>
              <a:cs typeface="Times New Roman" panose="02020603050405020304" pitchFamily="18" charset="0"/>
            </a:endParaRPr>
          </a:p>
          <a:p>
            <a:endParaRPr lang="ru-RU" sz="1700" dirty="0">
              <a:latin typeface="Times New Roman" panose="02020603050405020304" pitchFamily="18" charset="0"/>
              <a:cs typeface="Times New Roman" panose="02020603050405020304" pitchFamily="18" charset="0"/>
            </a:endParaRPr>
          </a:p>
          <a:p>
            <a:endParaRPr lang="ru-RU" dirty="0"/>
          </a:p>
          <a:p>
            <a:endParaRPr lang="ru-RU" dirty="0" smtClean="0"/>
          </a:p>
          <a:p>
            <a:endParaRPr lang="ru-RU" dirty="0"/>
          </a:p>
          <a:p>
            <a:endParaRPr lang="ru-RU" dirty="0"/>
          </a:p>
          <a:p>
            <a:endParaRPr lang="ru-RU" dirty="0"/>
          </a:p>
        </p:txBody>
      </p:sp>
      <p:sp>
        <p:nvSpPr>
          <p:cNvPr id="4" name="Прямоугольник 3"/>
          <p:cNvSpPr/>
          <p:nvPr/>
        </p:nvSpPr>
        <p:spPr>
          <a:xfrm>
            <a:off x="5217163" y="2589869"/>
            <a:ext cx="300082" cy="463397"/>
          </a:xfrm>
          <a:prstGeom prst="rect">
            <a:avLst/>
          </a:prstGeom>
        </p:spPr>
        <p:txBody>
          <a:bodyPr wrap="none">
            <a:spAutoFit/>
          </a:bodyPr>
          <a:lstStyle/>
          <a:p>
            <a:pPr>
              <a:lnSpc>
                <a:spcPct val="150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Диаграмма 4"/>
          <p:cNvGraphicFramePr>
            <a:graphicFrameLocks/>
          </p:cNvGraphicFramePr>
          <p:nvPr>
            <p:extLst>
              <p:ext uri="{D42A27DB-BD31-4B8C-83A1-F6EECF244321}">
                <p14:modId xmlns:p14="http://schemas.microsoft.com/office/powerpoint/2010/main" val="1705119794"/>
              </p:ext>
            </p:extLst>
          </p:nvPr>
        </p:nvGraphicFramePr>
        <p:xfrm>
          <a:off x="7949184" y="2379027"/>
          <a:ext cx="3425952" cy="20999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480116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0502" y="89177"/>
            <a:ext cx="8911687" cy="1280890"/>
          </a:xfrm>
        </p:spPr>
        <p:txBody>
          <a:bodyPr>
            <a:normAutofit/>
          </a:bodyPr>
          <a:lstStyle/>
          <a:p>
            <a:r>
              <a:rPr lang="ru-RU" dirty="0" smtClean="0">
                <a:latin typeface="Times New Roman" panose="02020603050405020304" pitchFamily="18" charset="0"/>
                <a:cs typeface="Times New Roman" panose="02020603050405020304" pitchFamily="18" charset="0"/>
              </a:rPr>
              <a:t>Структура урока</a:t>
            </a:r>
            <a:endParaRPr lang="ru-RU" dirty="0">
              <a:latin typeface="Times New Roman" panose="02020603050405020304" pitchFamily="18" charset="0"/>
              <a:cs typeface="Times New Roman" panose="02020603050405020304" pitchFamily="18" charset="0"/>
            </a:endParaRPr>
          </a:p>
        </p:txBody>
      </p:sp>
      <p:sp>
        <p:nvSpPr>
          <p:cNvPr id="6" name="Объект 5"/>
          <p:cNvSpPr>
            <a:spLocks noGrp="1"/>
          </p:cNvSpPr>
          <p:nvPr>
            <p:ph sz="half" idx="1"/>
          </p:nvPr>
        </p:nvSpPr>
        <p:spPr>
          <a:xfrm>
            <a:off x="546107" y="1905000"/>
            <a:ext cx="4313864" cy="3777622"/>
          </a:xfrm>
        </p:spPr>
        <p:txBody>
          <a:bodyPr/>
          <a:lstStyle/>
          <a:p>
            <a:r>
              <a:rPr lang="ru-RU" sz="3200" dirty="0">
                <a:latin typeface="Times New Roman" panose="02020603050405020304" pitchFamily="18" charset="0"/>
                <a:cs typeface="Times New Roman" panose="02020603050405020304" pitchFamily="18" charset="0"/>
              </a:rPr>
              <a:t>Мотивация</a:t>
            </a:r>
          </a:p>
          <a:p>
            <a:endParaRPr lang="ru-RU" dirty="0"/>
          </a:p>
        </p:txBody>
      </p:sp>
      <p:pic>
        <p:nvPicPr>
          <p:cNvPr id="4" name="Picture 4" descr="https://sun2.is74.userapi.com/3kvw0kKJo_NnP5n4ZJh1gueLDpMMsMVoazyAFg/sPPvwZSiC8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23" y="2880244"/>
            <a:ext cx="4895694" cy="397775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047488" y="817598"/>
            <a:ext cx="6644640" cy="3693319"/>
          </a:xfrm>
          <a:prstGeom prst="rect">
            <a:avLst/>
          </a:prstGeom>
        </p:spPr>
        <p:txBody>
          <a:bodyPr wrap="square">
            <a:spAutoFit/>
          </a:bodyPr>
          <a:lstStyle/>
          <a:p>
            <a:pPr marL="6350" marR="3810" indent="-6350" algn="just"/>
            <a:r>
              <a:rPr lang="ru-RU" dirty="0">
                <a:solidFill>
                  <a:srgbClr val="000000"/>
                </a:solidFill>
                <a:latin typeface="Times New Roman" panose="02020603050405020304" pitchFamily="18" charset="0"/>
              </a:rPr>
              <a:t> Это соединение – бесцветная маслянистая жидкость, малорастворимая в воде, но хорошо растворимая в этаноле и бензоле. Ядовита. Применяется для получения красителей, лекарственных препаратов, пластических масс, фотографии, взрывчатых веществ.  - Анилин</a:t>
            </a:r>
          </a:p>
          <a:p>
            <a:pPr marL="6350" marR="3810" indent="-6350" algn="just"/>
            <a:r>
              <a:rPr lang="ru-RU" dirty="0">
                <a:solidFill>
                  <a:srgbClr val="000000"/>
                </a:solidFill>
                <a:latin typeface="Times New Roman" panose="02020603050405020304" pitchFamily="18" charset="0"/>
              </a:rPr>
              <a:t>2.Соединение «А» – тяжелая желтоватая жидкость с запахом горького миндаля. Соединение «А» при действии железных стружек в кислой среде восстанавливается в соединение «В»  бесцветную маслянистую жидкость, малорастворимую в воде. При действии на «В» концентрированной соляной кислоты происходит экзотермическая реакция с образованием соли «С». Что из себя представляют вещества «А», «В», «С»? Приведите их формулы и уравнения </a:t>
            </a:r>
            <a:r>
              <a:rPr lang="ru-RU" dirty="0" smtClean="0">
                <a:solidFill>
                  <a:srgbClr val="000000"/>
                </a:solidFill>
                <a:latin typeface="Times New Roman" panose="02020603050405020304" pitchFamily="18" charset="0"/>
              </a:rPr>
              <a:t>реакций</a:t>
            </a:r>
            <a:endParaRPr lang="ru-RU"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17651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615</TotalTime>
  <Words>1777</Words>
  <Application>Microsoft Office PowerPoint</Application>
  <PresentationFormat>Широкоэкранный</PresentationFormat>
  <Paragraphs>280</Paragraphs>
  <Slides>27</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27</vt:i4>
      </vt:variant>
    </vt:vector>
  </HeadingPairs>
  <TitlesOfParts>
    <vt:vector size="38" baseType="lpstr">
      <vt:lpstr>-apple-system</vt:lpstr>
      <vt:lpstr>Arial</vt:lpstr>
      <vt:lpstr>Calibri</vt:lpstr>
      <vt:lpstr>Calibri Light</vt:lpstr>
      <vt:lpstr>Century Gothic</vt:lpstr>
      <vt:lpstr>OpenSans</vt:lpstr>
      <vt:lpstr>StratosSkyeng</vt:lpstr>
      <vt:lpstr>Times New Roman</vt:lpstr>
      <vt:lpstr>var(--sky-ui-kit-font-family)</vt:lpstr>
      <vt:lpstr>Wingdings 3</vt:lpstr>
      <vt:lpstr>Легкий дым</vt:lpstr>
      <vt:lpstr>  Из опыта работы по дистанционному обучению</vt:lpstr>
      <vt:lpstr>Ресурсы</vt:lpstr>
      <vt:lpstr>Презентация PowerPoint</vt:lpstr>
      <vt:lpstr> Интернет-  ресурсы</vt:lpstr>
      <vt:lpstr>Презентация PowerPoint</vt:lpstr>
      <vt:lpstr>Презентация PowerPoint</vt:lpstr>
      <vt:lpstr> Цель и задачи уроков </vt:lpstr>
      <vt:lpstr>Задания к урокам</vt:lpstr>
      <vt:lpstr>Структура урока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Основные классы неорганических веществ</vt:lpstr>
      <vt:lpstr>Содержание урока</vt:lpstr>
      <vt:lpstr>Кроссворды</vt:lpstr>
      <vt:lpstr>  УДЕ</vt:lpstr>
      <vt:lpstr>Работа с таблицами</vt:lpstr>
      <vt:lpstr>Домашний эксперимент</vt:lpstr>
      <vt:lpstr>Презентация PowerPoint</vt:lpstr>
      <vt:lpstr>Практические работы</vt:lpstr>
      <vt:lpstr>Презентация PowerPoint</vt:lpstr>
      <vt:lpstr>Презентация PowerPoint</vt:lpstr>
      <vt:lpstr>Результат</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Анализ  заданий ЕГЭ 32( с 2)</dc:title>
  <dc:creator>Дом</dc:creator>
  <cp:lastModifiedBy>Дом</cp:lastModifiedBy>
  <cp:revision>67</cp:revision>
  <dcterms:created xsi:type="dcterms:W3CDTF">2018-11-11T03:44:53Z</dcterms:created>
  <dcterms:modified xsi:type="dcterms:W3CDTF">2020-06-01T01:41:10Z</dcterms:modified>
</cp:coreProperties>
</file>